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557" r:id="rId2"/>
    <p:sldId id="558" r:id="rId3"/>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3838">
          <p15:clr>
            <a:srgbClr val="A4A3A4"/>
          </p15:clr>
        </p15:guide>
        <p15:guide id="2" orient="horz" pos="3952">
          <p15:clr>
            <a:srgbClr val="A4A3A4"/>
          </p15:clr>
        </p15:guide>
        <p15:guide id="3" orient="horz" pos="777">
          <p15:clr>
            <a:srgbClr val="A4A3A4"/>
          </p15:clr>
        </p15:guide>
        <p15:guide id="4" orient="horz" pos="890">
          <p15:clr>
            <a:srgbClr val="A4A3A4"/>
          </p15:clr>
        </p15:guide>
        <p15:guide id="5" orient="horz" pos="1139">
          <p15:clr>
            <a:srgbClr val="A4A3A4"/>
          </p15:clr>
        </p15:guide>
        <p15:guide id="6" orient="horz" pos="3317">
          <p15:clr>
            <a:srgbClr val="A4A3A4"/>
          </p15:clr>
        </p15:guide>
        <p15:guide id="7" orient="horz" pos="1842">
          <p15:clr>
            <a:srgbClr val="A4A3A4"/>
          </p15:clr>
        </p15:guide>
        <p15:guide id="8" orient="horz" pos="2341">
          <p15:clr>
            <a:srgbClr val="A4A3A4"/>
          </p15:clr>
        </p15:guide>
        <p15:guide id="9" orient="horz" pos="2863">
          <p15:clr>
            <a:srgbClr val="A4A3A4"/>
          </p15:clr>
        </p15:guide>
        <p15:guide id="10" pos="5653">
          <p15:clr>
            <a:srgbClr val="A4A3A4"/>
          </p15:clr>
        </p15:guide>
        <p15:guide id="11" pos="113">
          <p15:clr>
            <a:srgbClr val="A4A3A4"/>
          </p15:clr>
        </p15:guide>
        <p15:guide id="12" pos="226">
          <p15:clr>
            <a:srgbClr val="A4A3A4"/>
          </p15:clr>
        </p15:guide>
        <p15:guide id="13" pos="5534">
          <p15:clr>
            <a:srgbClr val="A4A3A4"/>
          </p15:clr>
        </p15:guide>
        <p15:guide id="14" pos="2835">
          <p15:clr>
            <a:srgbClr val="A4A3A4"/>
          </p15:clr>
        </p15:guide>
        <p15:guide id="15" pos="2948">
          <p15:clr>
            <a:srgbClr val="A4A3A4"/>
          </p15:clr>
        </p15:guide>
        <p15:guide id="16" pos="2699">
          <p15:clr>
            <a:srgbClr val="A4A3A4"/>
          </p15:clr>
        </p15:guide>
        <p15:guide id="17" pos="3288">
          <p15:clr>
            <a:srgbClr val="A4A3A4"/>
          </p15:clr>
        </p15:guide>
        <p15:guide id="18" pos="4581">
          <p15:clr>
            <a:srgbClr val="A4A3A4"/>
          </p15:clr>
        </p15:guide>
        <p15:guide id="19"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29B"/>
    <a:srgbClr val="004800"/>
    <a:srgbClr val="006600"/>
    <a:srgbClr val="FFFF99"/>
    <a:srgbClr val="FFCCCC"/>
    <a:srgbClr val="CCFFCC"/>
    <a:srgbClr val="FFFFCC"/>
    <a:srgbClr val="FF9999"/>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9209" autoAdjust="0"/>
  </p:normalViewPr>
  <p:slideViewPr>
    <p:cSldViewPr snapToObjects="1" showGuides="1">
      <p:cViewPr varScale="1">
        <p:scale>
          <a:sx n="76" d="100"/>
          <a:sy n="76" d="100"/>
        </p:scale>
        <p:origin x="648" y="62"/>
      </p:cViewPr>
      <p:guideLst>
        <p:guide orient="horz" pos="3838"/>
        <p:guide orient="horz" pos="3952"/>
        <p:guide orient="horz" pos="777"/>
        <p:guide orient="horz" pos="890"/>
        <p:guide orient="horz" pos="1139"/>
        <p:guide orient="horz" pos="3317"/>
        <p:guide orient="horz" pos="1842"/>
        <p:guide orient="horz" pos="2341"/>
        <p:guide orient="horz" pos="2863"/>
        <p:guide pos="5653"/>
        <p:guide pos="113"/>
        <p:guide pos="226"/>
        <p:guide pos="5534"/>
        <p:guide pos="2835"/>
        <p:guide pos="2948"/>
        <p:guide pos="2699"/>
        <p:guide pos="3288"/>
        <p:guide pos="4581"/>
        <p:guide pos="34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109" charset="0"/>
              </a:defRPr>
            </a:lvl1pPr>
          </a:lstStyle>
          <a:p>
            <a:pPr>
              <a:defRPr/>
            </a:pPr>
            <a:fld id="{7C47BB6A-C50E-473B-94D3-81541E23DEFC}" type="datetime1">
              <a:rPr lang="de-DE"/>
              <a:pPr>
                <a:defRPr/>
              </a:pPr>
              <a:t>03.01.2019</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109" charset="0"/>
              </a:defRPr>
            </a:lvl1pPr>
          </a:lstStyle>
          <a:p>
            <a:pPr>
              <a:defRPr/>
            </a:pPr>
            <a:fld id="{F89F4470-186B-48C4-9FC3-965E4CAFF00C}" type="slidenum">
              <a:rPr lang="de-DE"/>
              <a:pPr>
                <a:defRPr/>
              </a:pPr>
              <a:t>‹Nr.›</a:t>
            </a:fld>
            <a:endParaRPr lang="de-DE"/>
          </a:p>
        </p:txBody>
      </p:sp>
    </p:spTree>
    <p:extLst>
      <p:ext uri="{BB962C8B-B14F-4D97-AF65-F5344CB8AC3E}">
        <p14:creationId xmlns:p14="http://schemas.microsoft.com/office/powerpoint/2010/main" val="4229138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109" charset="0"/>
              </a:defRPr>
            </a:lvl1pPr>
          </a:lstStyle>
          <a:p>
            <a:pPr>
              <a:defRPr/>
            </a:pPr>
            <a:fld id="{1F4C0418-4519-4741-BDD9-C065CE912774}" type="datetime1">
              <a:rPr lang="de-DE"/>
              <a:pPr>
                <a:defRPr/>
              </a:pPr>
              <a:t>03.01.2019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smtClean="0"/>
          </a:p>
        </p:txBody>
      </p:sp>
      <p:sp>
        <p:nvSpPr>
          <p:cNvPr id="5" name="Notizenplatzhalter 4"/>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109" charset="0"/>
              </a:defRPr>
            </a:lvl1pPr>
          </a:lstStyle>
          <a:p>
            <a:pPr>
              <a:defRPr/>
            </a:pPr>
            <a:fld id="{7CA54DE1-ED73-41FA-AF13-00F96D24EAB6}" type="slidenum">
              <a:rPr lang="de-DE"/>
              <a:pPr>
                <a:defRPr/>
              </a:pPr>
              <a:t>‹Nr.›</a:t>
            </a:fld>
            <a:endParaRPr lang="de-DE"/>
          </a:p>
        </p:txBody>
      </p:sp>
    </p:spTree>
    <p:extLst>
      <p:ext uri="{BB962C8B-B14F-4D97-AF65-F5344CB8AC3E}">
        <p14:creationId xmlns:p14="http://schemas.microsoft.com/office/powerpoint/2010/main" val="115410099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pPr marL="0" marR="0" indent="0" algn="l" defTabSz="495239" rtl="0" eaLnBrk="0" fontAlgn="base" latinLnBrk="0" hangingPunct="0">
              <a:lnSpc>
                <a:spcPct val="100000"/>
              </a:lnSpc>
              <a:spcBef>
                <a:spcPct val="30000"/>
              </a:spcBef>
              <a:spcAft>
                <a:spcPct val="0"/>
              </a:spcAft>
              <a:buClrTx/>
              <a:buSzTx/>
              <a:buFontTx/>
              <a:buNone/>
              <a:tabLst/>
              <a:defRPr/>
            </a:pPr>
            <a:r>
              <a:rPr lang="de-DE" dirty="0" smtClean="0"/>
              <a:t>In PowerPoint</a:t>
            </a:r>
            <a:r>
              <a:rPr lang="de-DE" baseline="0" dirty="0" smtClean="0"/>
              <a:t> sind Textpassagen nur schwer zu markieren, daher sind erforderliche Anpassungen durch Sprechblasen außerhalb der Folie kenntlich gemacht. Diese können nach </a:t>
            </a:r>
            <a:r>
              <a:rPr lang="de-DE" baseline="0" dirty="0" err="1" smtClean="0"/>
              <a:t>Durchfühurng</a:t>
            </a:r>
            <a:r>
              <a:rPr lang="de-DE" baseline="0" dirty="0" smtClean="0"/>
              <a:t> der Änderungen einfach gelöscht werden.</a:t>
            </a:r>
            <a:endParaRPr lang="de-DE" dirty="0" smtClean="0"/>
          </a:p>
          <a:p>
            <a:pPr defTabSz="495239">
              <a:defRPr/>
            </a:pPr>
            <a:endParaRPr lang="de-DE" dirty="0" smtClean="0"/>
          </a:p>
          <a:p>
            <a:pPr defTabSz="495239">
              <a:defRPr/>
            </a:pPr>
            <a:r>
              <a:rPr lang="de-DE" dirty="0" smtClean="0"/>
              <a:t>* aus</a:t>
            </a:r>
            <a:r>
              <a:rPr lang="de-DE" baseline="0" dirty="0" smtClean="0"/>
              <a:t> Platzgründen: dies schließt Brandschutz- und Evakuierungshelferinnen ein</a:t>
            </a:r>
          </a:p>
          <a:p>
            <a:endParaRPr lang="de-DE" altLang="de-DE" dirty="0" smtClean="0"/>
          </a:p>
          <a:p>
            <a:endParaRPr lang="de-DE" altLang="de-DE" dirty="0" smtClean="0"/>
          </a:p>
          <a:p>
            <a:r>
              <a:rPr lang="de-DE" altLang="de-DE" dirty="0" smtClean="0"/>
              <a:t>Die</a:t>
            </a:r>
            <a:r>
              <a:rPr lang="de-DE" altLang="de-DE" baseline="0" dirty="0" smtClean="0"/>
              <a:t> Hochschulleitung – für die Verwaltung der Kanzler – trägt die Gesamtverantwortung für den Arbeits- und Gesundheitsschutz an der Universität Duisburg-Essen. Zur Unterstützung stehen sowohl dem Kanzler als auch den Vorgesetzten (Führungskräften), letztendlich aber auch den Mitarbeitern die Fachkräfte für Arbeitssicherheit (Sicherheitsingenieure), der Betriebsarzt, die Stabsstelle Arbeitssicherheit und Umweltschutz (für operative Aufgaben)  sowie als beratendes Gremium der Arbeitsschutzausschuss zur Verfügung. Auch der Personalrat wirkt bei der sicherheitsgerechten Gestaltung der Arbeit mit und vertritt die Belange der Beschäftigten gegenüber der Hochschulleitung.</a:t>
            </a:r>
          </a:p>
          <a:p>
            <a:endParaRPr lang="de-DE" altLang="de-DE" baseline="0" dirty="0" smtClean="0"/>
          </a:p>
          <a:p>
            <a:r>
              <a:rPr lang="de-DE" altLang="de-DE" baseline="0" dirty="0" smtClean="0"/>
              <a:t>Unmittelbar verantwortlich für den Arbeits- und Gesundheitsschutz in den Abteilungen sind die Vorgesetzten (Führungskräfte). Sie sind daher auch die ersten Ansprechpartner der Beschäftigten, wenn es um die Einrichtung oder Änderung der Arbeitsplätze sowie um deren Wartung und Instandhaltung geht. Eine weitere Aufgabe ist die Erstellung bzw. Organisation der Gefährdungsbeurteilung und die Ableitung und Umsetzung von Maßnahmen.</a:t>
            </a:r>
          </a:p>
          <a:p>
            <a:r>
              <a:rPr lang="de-DE" altLang="de-DE" baseline="0" dirty="0" smtClean="0"/>
              <a:t>Können sie diese Aufgaben nicht mit den Ihnen dafür zur Verfügung stehenden Mitteln erledigen, reichen sie die entsprechenden Anfragen in der Hierarchie weiter nach oben.</a:t>
            </a:r>
          </a:p>
          <a:p>
            <a:endParaRPr lang="de-DE" altLang="de-DE" dirty="0" smtClean="0"/>
          </a:p>
          <a:p>
            <a:r>
              <a:rPr lang="de-DE" altLang="de-DE" dirty="0" smtClean="0"/>
              <a:t>Den Beschäftigen stehen Sicherheitsbeauftragte als</a:t>
            </a:r>
            <a:r>
              <a:rPr lang="de-DE" altLang="de-DE" baseline="0" dirty="0" smtClean="0"/>
              <a:t> kollegiale Ansprechpartner innerhalb der Abteilung auf kurzem Weg für Fragen Rund um den Arbeits- und Gesundheitsschutz zur Seite. Gleichzeitig geben die Sicherheitsbeauftragten von sich aus Tipps zum sicherheitsgerechten und sicherheitsbewussten Verhalten. Weiterhin informieren sie die Vorgesetzten über Sicherheitsmängel, die die Mitarbeiter und sie selbst nicht mit eigenen Möglichkeiten beheben können (z. B. defekte Elektrogeräte oder -installationen).</a:t>
            </a:r>
          </a:p>
          <a:p>
            <a:endParaRPr lang="de-DE" altLang="de-DE" baseline="0" dirty="0" smtClean="0"/>
          </a:p>
          <a:p>
            <a:r>
              <a:rPr lang="de-DE" altLang="de-DE" baseline="0" dirty="0" smtClean="0"/>
              <a:t>Für den Fall der Fälle werden Beschäftigte aus allen Bereichen als Ersthelfer/-innen ausgebildet. Sie übernehmen sowohl die Versorgung von Bagatellverletzungen als auch die Erste Hilfe bei größeren Verletzungen bis zum Eintreffen des Rettungsdienstes. Unabhängig davon sind allerdings alle Beschäftigten zur Hilfeleistung verpflichtet. Die einfachste Form der Hilfeleistung ist es professionelle Hilfe zu alarmieren, wenn einem selbst die direkte Hilfeleistung nicht möglich ist.</a:t>
            </a:r>
          </a:p>
          <a:p>
            <a:endParaRPr lang="de-DE" altLang="de-DE" baseline="0" dirty="0" smtClean="0"/>
          </a:p>
          <a:p>
            <a:r>
              <a:rPr lang="de-DE" altLang="de-DE" baseline="0" dirty="0" smtClean="0"/>
              <a:t>Brandschutz- und Evakuierungshelfer/-innen unterstützen die Räumung von einzelnen Etagen oder ganzen Gebäuden im Alarmfall. Sie leiten die Beschäftigten auf dem kürzesten Weg in sichere Bereiche und weiter zur Sammelstelle. Dort teilen sie der Feuerwehr mit ob alle Beschäftigten die Gefahrenbereiche verlassen haben oder ob einzelne Personen noch akute Hilfe benötigen. Bei Entstehungsbränden können sie erste Löschversuche unternehmen, wenn sie sich dabei nicht selbst gefährden. Bei kleinsten Bränden kann aber bereits das Ausleeren einer greifbaren Gieß- oder Kaffeekanne, bzw. Wasserflasche ausreichen und schneller gehen als erst einen Feuerlöscher zu holen oder Brandschutzhelfer/-innen zu informieren. Diese können im Anschluss aber helfen sicherzustellen, dass der Löschversuch erfolgreich war und die Aufräum- und Reinigungsarbeiten in die Wege leiten.</a:t>
            </a:r>
          </a:p>
          <a:p>
            <a:endParaRPr lang="de-DE" altLang="de-DE" baseline="0" dirty="0" smtClean="0"/>
          </a:p>
          <a:p>
            <a:r>
              <a:rPr lang="de-DE" altLang="de-DE" baseline="0" dirty="0" smtClean="0"/>
              <a:t>Sicherheitsbeauftragte, Ersthelfer/-innen sowie Brandschutz- und Evakuierungshelfer machen diese Aufgaben ehrenamtlich. Sie erhalten somit keine zusätzliche Vergütung für ihr Engagement zum Schutz aller. Selbstverständlich erhalten sie aber Schulungen für die Aufgaben und die notwendige Zeit um diesen Nachzukommen. Auf mehrere Schultern verteilt ist der Aufwand aber überschaubar. Scheuen Sie Sich daher nicht eine dieser Aufgaben anzunehmen wenn Freiwillige gesucht werden – oder melden Sie Sich von Sich aus bei Ihrer/Ihrem Vorgesetzten.</a:t>
            </a:r>
          </a:p>
          <a:p>
            <a:endParaRPr lang="de-DE" baseline="0" dirty="0" smtClean="0"/>
          </a:p>
          <a:p>
            <a:r>
              <a:rPr lang="de-DE" baseline="0" dirty="0" smtClean="0"/>
              <a:t>Die Errichtung, Erweiterung oder Änderung von technischen Anlagen sowie die Beseitigung von Störungen dürfen nur von den dafür qualifizierten Beschäftigten der entsprechenden Fachabteilungen durchgeführt werden. In dringenden Fällen hilft die Leitwarte weiter.</a:t>
            </a:r>
          </a:p>
          <a:p>
            <a:endParaRPr lang="de-DE" baseline="0" dirty="0" smtClean="0"/>
          </a:p>
          <a:p>
            <a:r>
              <a:rPr lang="de-DE" baseline="0" dirty="0" smtClean="0"/>
              <a:t>Zu guter Letzt sind alle Beschäftigten verantwortlich Arbeits-, Betriebs- und Dienstanweisungen sowie Arbeits- und Gesundheitsschutzregelungen einzuhalten und sich sicherheitsgerecht und sicherheitsbewusst zu verhalten.</a:t>
            </a:r>
            <a:endParaRPr lang="de-DE" dirty="0"/>
          </a:p>
        </p:txBody>
      </p:sp>
      <p:sp>
        <p:nvSpPr>
          <p:cNvPr id="4" name="Foliennummernplatzhalter 3"/>
          <p:cNvSpPr>
            <a:spLocks noGrp="1"/>
          </p:cNvSpPr>
          <p:nvPr>
            <p:ph type="sldNum" sz="quarter" idx="10"/>
          </p:nvPr>
        </p:nvSpPr>
        <p:spPr/>
        <p:txBody>
          <a:bodyPr/>
          <a:lstStyle/>
          <a:p>
            <a:pPr>
              <a:defRPr/>
            </a:pPr>
            <a:fld id="{7CA54DE1-ED73-41FA-AF13-00F96D24EAB6}" type="slidenum">
              <a:rPr lang="de-DE" smtClean="0"/>
              <a:pPr>
                <a:defRPr/>
              </a:pPr>
              <a:t>1</a:t>
            </a:fld>
            <a:endParaRPr lang="de-DE"/>
          </a:p>
        </p:txBody>
      </p:sp>
    </p:spTree>
    <p:extLst>
      <p:ext uri="{BB962C8B-B14F-4D97-AF65-F5344CB8AC3E}">
        <p14:creationId xmlns:p14="http://schemas.microsoft.com/office/powerpoint/2010/main" val="305956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pPr marL="0" marR="0" indent="0" algn="l" defTabSz="495239" rtl="0" eaLnBrk="0" fontAlgn="base" latinLnBrk="0" hangingPunct="0">
              <a:lnSpc>
                <a:spcPct val="100000"/>
              </a:lnSpc>
              <a:spcBef>
                <a:spcPct val="30000"/>
              </a:spcBef>
              <a:spcAft>
                <a:spcPct val="0"/>
              </a:spcAft>
              <a:buClrTx/>
              <a:buSzTx/>
              <a:buFontTx/>
              <a:buNone/>
              <a:tabLst/>
              <a:defRPr/>
            </a:pPr>
            <a:r>
              <a:rPr lang="de-DE" dirty="0" smtClean="0"/>
              <a:t>In PowerPoint</a:t>
            </a:r>
            <a:r>
              <a:rPr lang="de-DE" baseline="0" dirty="0" smtClean="0"/>
              <a:t> sind Textpassagen nur schwer zu markieren, daher sind erforderliche Anpassungen durch Sprechblasen außerhalb der Folie kenntlich gemacht. Diese können nach </a:t>
            </a:r>
            <a:r>
              <a:rPr lang="de-DE" baseline="0" dirty="0" err="1" smtClean="0"/>
              <a:t>Durchfühurng</a:t>
            </a:r>
            <a:r>
              <a:rPr lang="de-DE" baseline="0" dirty="0" smtClean="0"/>
              <a:t> der Änderungen einfach gelöscht werden.</a:t>
            </a:r>
            <a:endParaRPr lang="de-DE" dirty="0" smtClean="0"/>
          </a:p>
          <a:p>
            <a:pPr defTabSz="495239">
              <a:defRPr/>
            </a:pPr>
            <a:endParaRPr lang="de-DE" dirty="0" smtClean="0"/>
          </a:p>
          <a:p>
            <a:pPr defTabSz="495239">
              <a:defRPr/>
            </a:pPr>
            <a:r>
              <a:rPr lang="de-DE" dirty="0" smtClean="0"/>
              <a:t>* aus</a:t>
            </a:r>
            <a:r>
              <a:rPr lang="de-DE" baseline="0" dirty="0" smtClean="0"/>
              <a:t> Platzgründen: dies schließt Brandschutz- und Evakuierungshelferinnen ein</a:t>
            </a:r>
          </a:p>
          <a:p>
            <a:endParaRPr lang="de-DE" altLang="de-DE" dirty="0" smtClean="0"/>
          </a:p>
          <a:p>
            <a:endParaRPr lang="de-DE" altLang="de-DE" dirty="0" smtClean="0"/>
          </a:p>
          <a:p>
            <a:r>
              <a:rPr lang="de-DE" altLang="de-DE" dirty="0" smtClean="0"/>
              <a:t>Die</a:t>
            </a:r>
            <a:r>
              <a:rPr lang="de-DE" altLang="de-DE" baseline="0" dirty="0" smtClean="0"/>
              <a:t> Hochschulleitung – für die Verwaltung der Kanzler – trägt die Gesamtverantwortung für den Arbeits- und Gesundheitsschutz an der Universität Duisburg-Essen. Zur Unterstützung stehen sowohl dem Kanzler als auch den Vorgesetzten (Führungskräften), letztendlich aber auch den Mitarbeitern die Fachkräfte für Arbeitssicherheit (Sicherheitsingenieure), der Betriebsarzt, die Stabsstelle Arbeitssicherheit und Umweltschutz (für operative Aufgaben)  sowie als beratendes Gremium der Arbeitsschutzausschuss zur Verfügung. Auch der Personalrat wirkt bei der sicherheitsgerechten Gestaltung der Arbeit mit und vertritt die Belange der Beschäftigten gegenüber der Hochschulleitung.</a:t>
            </a:r>
          </a:p>
          <a:p>
            <a:endParaRPr lang="de-DE" altLang="de-DE" baseline="0" dirty="0" smtClean="0"/>
          </a:p>
          <a:p>
            <a:r>
              <a:rPr lang="de-DE" altLang="de-DE" baseline="0" dirty="0" smtClean="0"/>
              <a:t>Unmittelbar verantwortlich für den Arbeits- und Gesundheitsschutz in den Abteilungen sind die Vorgesetzten (Führungskräfte). Sie sind daher auch die ersten Ansprechpartner der Beschäftigten, wenn es um die Einrichtung oder Änderung der Arbeitsplätze sowie um deren Wartung und Instandhaltung geht. Eine weitere Aufgabe ist die Erstellung bzw. Organisation der Gefährdungsbeurteilung und die Ableitung und Umsetzung von Maßnahmen.</a:t>
            </a:r>
          </a:p>
          <a:p>
            <a:r>
              <a:rPr lang="de-DE" altLang="de-DE" baseline="0" dirty="0" smtClean="0"/>
              <a:t>Können sie diese Aufgaben nicht mit den Ihnen dafür zur Verfügung stehenden Mitteln erledigen, reichen sie die entsprechenden Anfragen in der Hierarchie weiter nach oben.</a:t>
            </a:r>
          </a:p>
          <a:p>
            <a:endParaRPr lang="de-DE" altLang="de-DE" dirty="0" smtClean="0"/>
          </a:p>
          <a:p>
            <a:r>
              <a:rPr lang="de-DE" altLang="de-DE" dirty="0" smtClean="0"/>
              <a:t>Den Beschäftigen stehen Sicherheitsbeauftragte als</a:t>
            </a:r>
            <a:r>
              <a:rPr lang="de-DE" altLang="de-DE" baseline="0" dirty="0" smtClean="0"/>
              <a:t> kollegiale Ansprechpartner innerhalb der Abteilung auf kurzem Weg für Fragen Rund um den Arbeits- und Gesundheitsschutz zur Seite. Gleichzeitig geben die Sicherheitsbeauftragten von sich aus Tipps zum sicherheitsgerechten und sicherheitsbewussten Verhalten. Weiterhin informieren sie die Vorgesetzten über Sicherheitsmängel, die die Mitarbeiter und sie selbst nicht mit eigenen Möglichkeiten beheben können (z. B. defekte Elektrogeräte oder -installationen).</a:t>
            </a:r>
          </a:p>
          <a:p>
            <a:endParaRPr lang="de-DE" altLang="de-DE" baseline="0" dirty="0" smtClean="0"/>
          </a:p>
          <a:p>
            <a:r>
              <a:rPr lang="de-DE" altLang="de-DE" baseline="0" dirty="0" smtClean="0"/>
              <a:t>Für den Fall der Fälle werden Beschäftigte aus allen Bereichen als Ersthelfer/-innen ausgebildet. Sie übernehmen sowohl die Versorgung von Bagatellverletzungen als auch die Erste Hilfe bei größeren Verletzungen bis zum Eintreffen des Rettungsdienstes. Unabhängig davon sind allerdings alle Beschäftigten zur Hilfeleistung verpflichtet. Die einfachste Form der Hilfeleistung ist es professionelle Hilfe zu alarmieren, wenn einem selbst die direkte Hilfeleistung nicht möglich ist.</a:t>
            </a:r>
          </a:p>
          <a:p>
            <a:endParaRPr lang="de-DE" altLang="de-DE" baseline="0" dirty="0" smtClean="0"/>
          </a:p>
          <a:p>
            <a:r>
              <a:rPr lang="de-DE" altLang="de-DE" baseline="0" dirty="0" smtClean="0"/>
              <a:t>Brandschutz- und Evakuierungshelfer/-innen unterstützen die Räumung von einzelnen Etagen oder ganzen Gebäuden im Alarmfall. Sie leiten die Beschäftigten auf dem kürzesten Weg in sichere Bereiche und weiter zur Sammelstelle. Dort teilen sie der Feuerwehr mit ob alle Beschäftigten die Gefahrenbereiche verlassen haben oder ob einzelne Personen noch akute Hilfe benötigen. Bei Entstehungsbränden können sie erste Löschversuche unternehmen, wenn sie sich dabei nicht selbst gefährden. Bei kleinsten Bränden kann aber bereits das Ausleeren einer greifbaren Gieß- oder Kaffeekanne, bzw. Wasserflasche ausreichen und schneller gehen als erst einen Feuerlöscher zu holen oder Brandschutzhelfer/-innen zu informieren. Diese können im Anschluss aber helfen sicherzustellen, dass der Löschversuch erfolgreich war und die Aufräum- und Reinigungsarbeiten in die Wege leiten.</a:t>
            </a:r>
          </a:p>
          <a:p>
            <a:endParaRPr lang="de-DE" altLang="de-DE" baseline="0" dirty="0" smtClean="0"/>
          </a:p>
          <a:p>
            <a:r>
              <a:rPr lang="de-DE" altLang="de-DE" baseline="0" dirty="0" smtClean="0"/>
              <a:t>Sicherheitsbeauftragte, Ersthelfer/-innen sowie Brandschutz- und Evakuierungshelfer machen diese Aufgaben ehrenamtlich. Sie erhalten somit keine zusätzliche Vergütung für ihr Engagement zum Schutz aller. Selbstverständlich erhalten sie aber Schulungen für die Aufgaben und die notwendige Zeit um diesen Nachzukommen. Auf mehrere Schultern verteilt ist der Aufwand aber überschaubar. Scheuen Sie Sich daher nicht eine dieser Aufgaben anzunehmen wenn Freiwillige gesucht werden – oder melden Sie Sich von Sich aus bei Ihrer/Ihrem Vorgesetzten.</a:t>
            </a:r>
          </a:p>
          <a:p>
            <a:endParaRPr lang="de-DE" baseline="0" dirty="0" smtClean="0"/>
          </a:p>
          <a:p>
            <a:r>
              <a:rPr lang="de-DE" baseline="0" dirty="0" smtClean="0"/>
              <a:t>Die Errichtung, Erweiterung oder Änderung von technischen Anlagen sowie die Beseitigung von Störungen dürfen nur von den dafür qualifizierten Beschäftigten der entsprechenden Fachabteilungen durchgeführt werden. In dringenden Fällen hilft die Leitwarte weiter.</a:t>
            </a:r>
          </a:p>
          <a:p>
            <a:endParaRPr lang="de-DE" baseline="0" dirty="0" smtClean="0"/>
          </a:p>
          <a:p>
            <a:r>
              <a:rPr lang="de-DE" baseline="0" dirty="0" smtClean="0"/>
              <a:t>Zu guter Letzt sind alle Beschäftigten verantwortlich Arbeits-, Betriebs- und Dienstanweisungen sowie Arbeits- und Gesundheitsschutzregelungen einzuhalten und sich sicherheitsgerecht und sicherheitsbewusst zu verhalten.</a:t>
            </a:r>
            <a:endParaRPr lang="de-DE" dirty="0"/>
          </a:p>
        </p:txBody>
      </p:sp>
      <p:sp>
        <p:nvSpPr>
          <p:cNvPr id="4" name="Foliennummernplatzhalter 3"/>
          <p:cNvSpPr>
            <a:spLocks noGrp="1"/>
          </p:cNvSpPr>
          <p:nvPr>
            <p:ph type="sldNum" sz="quarter" idx="10"/>
          </p:nvPr>
        </p:nvSpPr>
        <p:spPr/>
        <p:txBody>
          <a:bodyPr/>
          <a:lstStyle/>
          <a:p>
            <a:pPr>
              <a:defRPr/>
            </a:pPr>
            <a:fld id="{7CA54DE1-ED73-41FA-AF13-00F96D24EAB6}" type="slidenum">
              <a:rPr lang="de-DE" smtClean="0"/>
              <a:pPr>
                <a:defRPr/>
              </a:pPr>
              <a:t>2</a:t>
            </a:fld>
            <a:endParaRPr lang="de-DE"/>
          </a:p>
        </p:txBody>
      </p:sp>
    </p:spTree>
    <p:extLst>
      <p:ext uri="{BB962C8B-B14F-4D97-AF65-F5344CB8AC3E}">
        <p14:creationId xmlns:p14="http://schemas.microsoft.com/office/powerpoint/2010/main" val="3059566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179388" y="4478338"/>
            <a:ext cx="8794750" cy="2200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p>
        </p:txBody>
      </p:sp>
      <p:pic>
        <p:nvPicPr>
          <p:cNvPr id="6" name="Grafik 8" descr="Bil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10"/>
          <p:cNvSpPr>
            <a:spLocks noGrp="1"/>
          </p:cNvSpPr>
          <p:nvPr>
            <p:ph type="body" sz="quarter" idx="11"/>
          </p:nvPr>
        </p:nvSpPr>
        <p:spPr>
          <a:xfrm>
            <a:off x="359999" y="4860000"/>
            <a:ext cx="8431576" cy="900000"/>
          </a:xfrm>
          <a:ln>
            <a:noFill/>
          </a:ln>
        </p:spPr>
        <p:txBody>
          <a:bodyPr lIns="0" tIns="0" bIns="0"/>
          <a:lstStyle>
            <a:lvl1pPr marL="0" marR="0" indent="0" algn="l" defTabSz="457200" rtl="0" eaLnBrk="0" fontAlgn="base" latinLnBrk="0" hangingPunct="0">
              <a:lnSpc>
                <a:spcPct val="100000"/>
              </a:lnSpc>
              <a:spcBef>
                <a:spcPct val="20000"/>
              </a:spcBef>
              <a:spcAft>
                <a:spcPts val="500"/>
              </a:spcAft>
              <a:buClrTx/>
              <a:buSzTx/>
              <a:buFont typeface="Arial" charset="0"/>
              <a:buNone/>
              <a:tabLst/>
              <a:defRPr sz="3200" b="1" i="1"/>
            </a:lvl1pPr>
          </a:lstStyle>
          <a:p>
            <a:pPr lvl="0"/>
            <a:r>
              <a:rPr lang="de-DE" dirty="0" smtClean="0"/>
              <a:t>Mastertextformat bearbeiten</a:t>
            </a:r>
          </a:p>
        </p:txBody>
      </p:sp>
      <p:sp>
        <p:nvSpPr>
          <p:cNvPr id="12" name="Textplatzhalter 14"/>
          <p:cNvSpPr>
            <a:spLocks noGrp="1"/>
          </p:cNvSpPr>
          <p:nvPr>
            <p:ph type="body" sz="quarter" idx="12"/>
          </p:nvPr>
        </p:nvSpPr>
        <p:spPr>
          <a:xfrm>
            <a:off x="359999" y="5940000"/>
            <a:ext cx="8431575" cy="360000"/>
          </a:xfrm>
          <a:ln>
            <a:noFill/>
          </a:ln>
        </p:spPr>
        <p:txBody>
          <a:bodyPr lIns="0" tIns="0" bIns="0"/>
          <a:lstStyle>
            <a:lvl1pPr>
              <a:defRPr sz="1800" b="0"/>
            </a:lvl1pPr>
          </a:lstStyle>
          <a:p>
            <a:pPr lvl="0"/>
            <a:r>
              <a:rPr lang="de-DE" dirty="0" smtClean="0"/>
              <a:t>Mastertextformat bearbeiten</a:t>
            </a:r>
            <a:endParaRPr lang="de-DE" dirty="0"/>
          </a:p>
        </p:txBody>
      </p:sp>
    </p:spTree>
    <p:extLst>
      <p:ext uri="{BB962C8B-B14F-4D97-AF65-F5344CB8AC3E}">
        <p14:creationId xmlns:p14="http://schemas.microsoft.com/office/powerpoint/2010/main" val="21732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0000" y="180000"/>
            <a:ext cx="6840000" cy="864000"/>
          </a:xfrm>
        </p:spPr>
        <p:txBody>
          <a:bodyPr/>
          <a:lstStyle/>
          <a:p>
            <a:r>
              <a:rPr lang="de-DE" smtClean="0"/>
              <a:t>Mastertitelformat bearbeiten</a:t>
            </a:r>
            <a:endParaRPr lang="de-DE"/>
          </a:p>
        </p:txBody>
      </p:sp>
      <p:sp>
        <p:nvSpPr>
          <p:cNvPr id="3" name="Inhaltsplatzhalter 2"/>
          <p:cNvSpPr>
            <a:spLocks noGrp="1"/>
          </p:cNvSpPr>
          <p:nvPr>
            <p:ph idx="1" hasCustomPrompt="1"/>
          </p:nvPr>
        </p:nvSpPr>
        <p:spPr>
          <a:xfrm>
            <a:off x="180000" y="1224000"/>
            <a:ext cx="8784000" cy="5040000"/>
          </a:xfrm>
        </p:spPr>
        <p:txBody>
          <a:bodyPr/>
          <a:lstStyle>
            <a:lvl1pPr marL="441325" indent="-441325">
              <a:defRPr lang="de-DE" altLang="de-DE" sz="2800" b="1" kern="1200" dirty="0" smtClean="0">
                <a:solidFill>
                  <a:srgbClr val="004C93"/>
                </a:solidFill>
                <a:latin typeface="Arial"/>
                <a:ea typeface="ヒラギノ角ゴ Pro W3" charset="-128"/>
                <a:cs typeface="Arial"/>
              </a:defRPr>
            </a:lvl1pPr>
            <a:lvl2pPr marL="0" marR="0" indent="0" algn="l" defTabSz="457200" rtl="0" eaLnBrk="1" fontAlgn="base" latinLnBrk="0" hangingPunct="1">
              <a:lnSpc>
                <a:spcPct val="100000"/>
              </a:lnSpc>
              <a:spcBef>
                <a:spcPct val="20000"/>
              </a:spcBef>
              <a:spcAft>
                <a:spcPts val="600"/>
              </a:spcAft>
              <a:buClrTx/>
              <a:buSzTx/>
              <a:buFont typeface="Arial" charset="0"/>
              <a:buNone/>
              <a:tabLst/>
              <a:defRPr lang="de-DE" altLang="de-DE" sz="2000" b="1" kern="1200" dirty="0" smtClean="0">
                <a:solidFill>
                  <a:srgbClr val="000000"/>
                </a:solidFill>
                <a:latin typeface="Arial"/>
                <a:ea typeface="ヒラギノ角ゴ Pro W3" charset="-128"/>
                <a:cs typeface="Arial"/>
              </a:defRPr>
            </a:lvl2pPr>
            <a:lvl3pPr marL="1146175" indent="-342900">
              <a:buClr>
                <a:schemeClr val="tx2"/>
              </a:buClr>
              <a:buSzPct val="85000"/>
              <a:buFont typeface="Lucida Grande"/>
              <a:buChar char="￭"/>
              <a:defRPr lang="de-DE" altLang="de-DE" sz="2000" kern="1200" dirty="0" smtClean="0">
                <a:solidFill>
                  <a:schemeClr val="tx1"/>
                </a:solidFill>
                <a:latin typeface="Arial"/>
                <a:ea typeface="ヒラギノ角ゴ Pro W3" charset="-128"/>
                <a:cs typeface="Arial"/>
              </a:defRPr>
            </a:lvl3pPr>
            <a:lvl4pPr marL="1528763" indent="-361950">
              <a:defRPr lang="de-DE" altLang="de-DE" sz="1600" kern="1200" dirty="0" smtClean="0">
                <a:solidFill>
                  <a:schemeClr val="tx1"/>
                </a:solidFill>
                <a:latin typeface="Arial" panose="020B0604020202020204" pitchFamily="34" charset="0"/>
                <a:ea typeface="ヒラギノ角ゴ Pro W3" charset="-128"/>
                <a:cs typeface="Arial" panose="020B0604020202020204" pitchFamily="34" charset="0"/>
              </a:defRPr>
            </a:lvl4pPr>
          </a:lstStyle>
          <a:p>
            <a:pPr marL="441325" lvl="0" indent="-441325" algn="l" defTabSz="457200" rtl="0" eaLnBrk="0" fontAlgn="base" hangingPunct="0">
              <a:spcBef>
                <a:spcPts val="600"/>
              </a:spcBef>
              <a:spcAft>
                <a:spcPts val="600"/>
              </a:spcAft>
              <a:buFont typeface="Wingdings" panose="05000000000000000000" pitchFamily="2" charset="2"/>
              <a:buChar char="n"/>
            </a:pPr>
            <a:r>
              <a:rPr lang="de-DE" altLang="de-DE" dirty="0" smtClean="0"/>
              <a:t>Mastertextformat bearbeiten</a:t>
            </a:r>
          </a:p>
          <a:p>
            <a:pPr marL="800100" lvl="1" indent="-342900" algn="l" defTabSz="457200" rtl="0" eaLnBrk="0" fontAlgn="base" hangingPunct="0">
              <a:spcBef>
                <a:spcPts val="400"/>
              </a:spcBef>
              <a:spcAft>
                <a:spcPts val="400"/>
              </a:spcAft>
              <a:buClr>
                <a:srgbClr val="004C93"/>
              </a:buClr>
              <a:buFont typeface="Wingdings" panose="05000000000000000000" pitchFamily="2" charset="2"/>
              <a:buChar char="n"/>
            </a:pPr>
            <a:r>
              <a:rPr lang="de-DE" altLang="de-DE" dirty="0" smtClean="0"/>
              <a:t>Zweite Ebene</a:t>
            </a:r>
          </a:p>
          <a:p>
            <a:pPr marL="1143000" lvl="2" indent="-339725" algn="l" defTabSz="457200" rtl="0" eaLnBrk="0" fontAlgn="base" hangingPunct="0">
              <a:spcBef>
                <a:spcPts val="200"/>
              </a:spcBef>
              <a:spcAft>
                <a:spcPts val="200"/>
              </a:spcAft>
              <a:buClr>
                <a:schemeClr val="tx1"/>
              </a:buClr>
              <a:buFont typeface="Wingdings" panose="05000000000000000000" pitchFamily="2" charset="2"/>
              <a:buChar char="n"/>
            </a:pPr>
            <a:r>
              <a:rPr lang="de-DE" altLang="de-DE" dirty="0" smtClean="0"/>
              <a:t>Dritte Ebene</a:t>
            </a:r>
          </a:p>
          <a:p>
            <a:pPr marL="1528763" lvl="3" indent="-361950" algn="l" defTabSz="457200" rtl="0" eaLnBrk="0" fontAlgn="base" hangingPunct="0">
              <a:spcBef>
                <a:spcPts val="0"/>
              </a:spcBef>
              <a:spcAft>
                <a:spcPct val="0"/>
              </a:spcAft>
              <a:buFont typeface="Wingdings" panose="05000000000000000000" pitchFamily="2" charset="2"/>
              <a:buChar char="n"/>
            </a:pPr>
            <a:r>
              <a:rPr lang="de-DE" altLang="de-DE" dirty="0" smtClean="0"/>
              <a:t>Vierte Ebene</a:t>
            </a:r>
          </a:p>
        </p:txBody>
      </p:sp>
      <p:sp>
        <p:nvSpPr>
          <p:cNvPr id="4" name="Datumsplatzhalter 3"/>
          <p:cNvSpPr>
            <a:spLocks noGrp="1"/>
          </p:cNvSpPr>
          <p:nvPr>
            <p:ph type="dt" sz="half" idx="10"/>
          </p:nvPr>
        </p:nvSpPr>
        <p:spPr/>
        <p:txBody>
          <a:bodyPr/>
          <a:lstStyle>
            <a:lvl1pPr>
              <a:defRPr/>
            </a:lvl1pPr>
          </a:lstStyle>
          <a:p>
            <a:pPr>
              <a:defRPr/>
            </a:pPr>
            <a:r>
              <a:rPr lang="de-DE" smtClean="0"/>
              <a:t>Formular Stand: 22.05.2018</a:t>
            </a:r>
            <a:endParaRPr lang="de-DE"/>
          </a:p>
        </p:txBody>
      </p:sp>
      <p:sp>
        <p:nvSpPr>
          <p:cNvPr id="5" name="Fußzeilenplatzhalter 4"/>
          <p:cNvSpPr>
            <a:spLocks noGrp="1"/>
          </p:cNvSpPr>
          <p:nvPr>
            <p:ph type="ftr" sz="quarter" idx="11"/>
          </p:nvPr>
        </p:nvSpPr>
        <p:spPr>
          <a:xfrm>
            <a:off x="111124" y="6491288"/>
            <a:ext cx="2660676" cy="365125"/>
          </a:xfrm>
        </p:spPr>
        <p:txBody>
          <a:bodyPr/>
          <a:lstStyle>
            <a:lvl1pPr>
              <a:defRPr/>
            </a:lvl1pPr>
          </a:lstStyle>
          <a:p>
            <a:pPr>
              <a:defRPr/>
            </a:pPr>
            <a:r>
              <a:rPr lang="de-DE" smtClean="0"/>
              <a:t>www.uni-due.de/arbeitssicherheit</a:t>
            </a:r>
            <a:endParaRPr lang="de-DE" dirty="0"/>
          </a:p>
        </p:txBody>
      </p:sp>
    </p:spTree>
    <p:extLst>
      <p:ext uri="{BB962C8B-B14F-4D97-AF65-F5344CB8AC3E}">
        <p14:creationId xmlns:p14="http://schemas.microsoft.com/office/powerpoint/2010/main" val="379528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80000" y="1224000"/>
            <a:ext cx="3184727" cy="5040000"/>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5" name="Datumsplatzhalter 3"/>
          <p:cNvSpPr>
            <a:spLocks noGrp="1"/>
          </p:cNvSpPr>
          <p:nvPr>
            <p:ph type="dt" sz="half" idx="10"/>
          </p:nvPr>
        </p:nvSpPr>
        <p:spPr/>
        <p:txBody>
          <a:bodyPr/>
          <a:lstStyle>
            <a:lvl1pPr>
              <a:defRPr/>
            </a:lvl1pPr>
          </a:lstStyle>
          <a:p>
            <a:pPr>
              <a:defRPr/>
            </a:pPr>
            <a:r>
              <a:rPr lang="de-DE" smtClean="0"/>
              <a:t>Formular Stand: 22.05.2018</a:t>
            </a:r>
            <a:endParaRPr lang="de-DE"/>
          </a:p>
        </p:txBody>
      </p:sp>
      <p:sp>
        <p:nvSpPr>
          <p:cNvPr id="6" name="Fußzeilenplatzhalter 4"/>
          <p:cNvSpPr>
            <a:spLocks noGrp="1"/>
          </p:cNvSpPr>
          <p:nvPr>
            <p:ph type="ftr" sz="quarter" idx="11"/>
          </p:nvPr>
        </p:nvSpPr>
        <p:spPr>
          <a:xfrm>
            <a:off x="111124" y="6491288"/>
            <a:ext cx="2660675" cy="365125"/>
          </a:xfrm>
        </p:spPr>
        <p:txBody>
          <a:bodyPr/>
          <a:lstStyle>
            <a:lvl1pPr>
              <a:defRPr/>
            </a:lvl1pPr>
          </a:lstStyle>
          <a:p>
            <a:pPr>
              <a:defRPr/>
            </a:pPr>
            <a:r>
              <a:rPr lang="de-DE" smtClean="0"/>
              <a:t>www.uni-due.de/arbeitssicherheit</a:t>
            </a:r>
            <a:endParaRPr lang="de-DE" dirty="0"/>
          </a:p>
        </p:txBody>
      </p:sp>
    </p:spTree>
    <p:extLst>
      <p:ext uri="{BB962C8B-B14F-4D97-AF65-F5344CB8AC3E}">
        <p14:creationId xmlns:p14="http://schemas.microsoft.com/office/powerpoint/2010/main" val="89554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4320000"/>
          </a:xfrm>
        </p:spPr>
        <p:txBody>
          <a:bodyPr/>
          <a:lstStyle>
            <a:lvl2pPr marL="0" marR="0" indent="0" algn="l" defTabSz="457200" rtl="0" eaLnBrk="1" fontAlgn="base" latinLnBrk="0" hangingPunct="1">
              <a:lnSpc>
                <a:spcPct val="100000"/>
              </a:lnSpc>
              <a:spcBef>
                <a:spcPct val="20000"/>
              </a:spcBef>
              <a:spcAft>
                <a:spcPts val="0"/>
              </a:spcAft>
              <a:buClrTx/>
              <a:buSzTx/>
              <a:buFont typeface="Arial" charset="0"/>
              <a:buNone/>
              <a:tabLst/>
              <a:defRPr b="0">
                <a:solidFill>
                  <a:srgbClr val="000000"/>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dirty="0" smtClean="0"/>
              <a:t>Bild durch Klicken auf Symbol hinzufügen</a:t>
            </a:r>
            <a:endParaRPr lang="de-DE" noProof="0" dirty="0"/>
          </a:p>
        </p:txBody>
      </p:sp>
      <p:sp>
        <p:nvSpPr>
          <p:cNvPr id="5" name="Datumsplatzhalter 3"/>
          <p:cNvSpPr>
            <a:spLocks noGrp="1"/>
          </p:cNvSpPr>
          <p:nvPr>
            <p:ph type="dt" sz="half" idx="13"/>
          </p:nvPr>
        </p:nvSpPr>
        <p:spPr/>
        <p:txBody>
          <a:bodyPr/>
          <a:lstStyle>
            <a:lvl1pPr>
              <a:defRPr/>
            </a:lvl1pPr>
          </a:lstStyle>
          <a:p>
            <a:pPr>
              <a:defRPr/>
            </a:pPr>
            <a:r>
              <a:rPr lang="de-DE" smtClean="0"/>
              <a:t>Formular Stand: 22.05.2018</a:t>
            </a:r>
            <a:endParaRPr lang="de-DE"/>
          </a:p>
        </p:txBody>
      </p:sp>
      <p:sp>
        <p:nvSpPr>
          <p:cNvPr id="6" name="Fußzeilenplatzhalter 4"/>
          <p:cNvSpPr>
            <a:spLocks noGrp="1"/>
          </p:cNvSpPr>
          <p:nvPr>
            <p:ph type="ftr" sz="quarter" idx="14"/>
          </p:nvPr>
        </p:nvSpPr>
        <p:spPr>
          <a:xfrm>
            <a:off x="111124" y="6491288"/>
            <a:ext cx="2660675" cy="365125"/>
          </a:xfrm>
        </p:spPr>
        <p:txBody>
          <a:bodyPr/>
          <a:lstStyle>
            <a:lvl1pPr>
              <a:defRPr/>
            </a:lvl1pPr>
          </a:lstStyle>
          <a:p>
            <a:pPr>
              <a:defRPr/>
            </a:pPr>
            <a:r>
              <a:rPr lang="de-DE" smtClean="0"/>
              <a:t>www.uni-due.de/arbeitssicherheit</a:t>
            </a:r>
            <a:endParaRPr lang="de-DE" dirty="0"/>
          </a:p>
        </p:txBody>
      </p:sp>
    </p:spTree>
    <p:extLst>
      <p:ext uri="{BB962C8B-B14F-4D97-AF65-F5344CB8AC3E}">
        <p14:creationId xmlns:p14="http://schemas.microsoft.com/office/powerpoint/2010/main" val="380327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80000" y="1224000"/>
            <a:ext cx="3184727" cy="4412675"/>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56800" y="1224000"/>
            <a:ext cx="5418000" cy="4412675"/>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smtClean="0"/>
              <a:t>Bild durch Klicken auf Symbol hinzufügen</a:t>
            </a:r>
            <a:endParaRPr lang="de-DE" noProof="0" dirty="0"/>
          </a:p>
        </p:txBody>
      </p:sp>
      <p:sp>
        <p:nvSpPr>
          <p:cNvPr id="6" name="Datumsplatzhalter 3"/>
          <p:cNvSpPr>
            <a:spLocks noGrp="1"/>
          </p:cNvSpPr>
          <p:nvPr>
            <p:ph type="dt" sz="half" idx="13"/>
          </p:nvPr>
        </p:nvSpPr>
        <p:spPr/>
        <p:txBody>
          <a:bodyPr/>
          <a:lstStyle>
            <a:lvl1pPr>
              <a:defRPr/>
            </a:lvl1pPr>
          </a:lstStyle>
          <a:p>
            <a:pPr>
              <a:defRPr/>
            </a:pPr>
            <a:r>
              <a:rPr lang="de-DE" smtClean="0"/>
              <a:t>Formular Stand: 22.05.2018</a:t>
            </a:r>
            <a:endParaRPr lang="de-DE"/>
          </a:p>
        </p:txBody>
      </p:sp>
      <p:sp>
        <p:nvSpPr>
          <p:cNvPr id="8" name="Fußzeilenplatzhalter 4"/>
          <p:cNvSpPr>
            <a:spLocks noGrp="1"/>
          </p:cNvSpPr>
          <p:nvPr>
            <p:ph type="ftr" sz="quarter" idx="14"/>
          </p:nvPr>
        </p:nvSpPr>
        <p:spPr>
          <a:xfrm>
            <a:off x="111124" y="6491288"/>
            <a:ext cx="2696679" cy="365125"/>
          </a:xfrm>
        </p:spPr>
        <p:txBody>
          <a:bodyPr/>
          <a:lstStyle>
            <a:lvl1pPr>
              <a:defRPr/>
            </a:lvl1pPr>
          </a:lstStyle>
          <a:p>
            <a:pPr>
              <a:defRPr/>
            </a:pPr>
            <a:r>
              <a:rPr lang="de-DE" smtClean="0"/>
              <a:t>www.uni-due.de/arbeitssicherheit</a:t>
            </a:r>
            <a:endParaRPr lang="de-DE" dirty="0"/>
          </a:p>
        </p:txBody>
      </p:sp>
    </p:spTree>
    <p:extLst>
      <p:ext uri="{BB962C8B-B14F-4D97-AF65-F5344CB8AC3E}">
        <p14:creationId xmlns:p14="http://schemas.microsoft.com/office/powerpoint/2010/main" val="186417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3" name="Grafik 7" descr="Bild2.jpg"/>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8" descr="Logo+Claim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1150" y="474663"/>
            <a:ext cx="22971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p:cNvSpPr>
            <a:spLocks noGrp="1"/>
          </p:cNvSpPr>
          <p:nvPr>
            <p:ph type="body" sz="quarter" idx="11"/>
          </p:nvPr>
        </p:nvSpPr>
        <p:spPr>
          <a:xfrm>
            <a:off x="330201" y="2520000"/>
            <a:ext cx="8489949" cy="2032000"/>
          </a:xfrm>
          <a:noFill/>
          <a:ln>
            <a:noFill/>
          </a:ln>
        </p:spPr>
        <p:txBody>
          <a:bodyPr/>
          <a:lstStyle>
            <a:lvl1pPr>
              <a:defRPr sz="3500">
                <a:solidFill>
                  <a:srgbClr val="FFFFFF"/>
                </a:solidFill>
              </a:defRPr>
            </a:lvl1pPr>
          </a:lstStyle>
          <a:p>
            <a:pPr lvl="0"/>
            <a:r>
              <a:rPr lang="de-DE" smtClean="0"/>
              <a:t>Textmasterformate durch Klicken bearbeiten</a:t>
            </a:r>
          </a:p>
        </p:txBody>
      </p:sp>
    </p:spTree>
    <p:extLst>
      <p:ext uri="{BB962C8B-B14F-4D97-AF65-F5344CB8AC3E}">
        <p14:creationId xmlns:p14="http://schemas.microsoft.com/office/powerpoint/2010/main" val="67994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 8" descr="header_mast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79388"/>
            <a:ext cx="8785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platzhalter 2"/>
          <p:cNvSpPr>
            <a:spLocks noGrp="1"/>
          </p:cNvSpPr>
          <p:nvPr>
            <p:ph type="body" idx="1"/>
          </p:nvPr>
        </p:nvSpPr>
        <p:spPr bwMode="auto">
          <a:xfrm>
            <a:off x="179388" y="1223963"/>
            <a:ext cx="8783637" cy="5040312"/>
          </a:xfrm>
          <a:prstGeom prst="rect">
            <a:avLst/>
          </a:prstGeom>
          <a:solidFill>
            <a:srgbClr val="EEE4BF"/>
          </a:solidFill>
          <a:ln w="9525">
            <a:noFill/>
            <a:miter lim="800000"/>
            <a:headEnd/>
            <a:tailEnd/>
          </a:ln>
        </p:spPr>
        <p:txBody>
          <a:bodyPr vert="horz" wrap="square" lIns="180000" tIns="180000" rIns="180000" bIns="18000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p:txBody>
      </p:sp>
      <p:sp>
        <p:nvSpPr>
          <p:cNvPr id="4" name="Datumsplatzhalter 3"/>
          <p:cNvSpPr>
            <a:spLocks noGrp="1"/>
          </p:cNvSpPr>
          <p:nvPr>
            <p:ph type="dt" sz="half" idx="2"/>
          </p:nvPr>
        </p:nvSpPr>
        <p:spPr>
          <a:xfrm>
            <a:off x="3495675" y="6481763"/>
            <a:ext cx="21336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004C93"/>
                </a:solidFill>
                <a:latin typeface="Calibri" pitchFamily="-109" charset="0"/>
              </a:defRPr>
            </a:lvl1pPr>
          </a:lstStyle>
          <a:p>
            <a:pPr>
              <a:defRPr/>
            </a:pPr>
            <a:r>
              <a:rPr lang="de-DE" smtClean="0"/>
              <a:t>Formular Stand: 22.05.2018</a:t>
            </a:r>
            <a:endParaRPr lang="de-DE" dirty="0"/>
          </a:p>
        </p:txBody>
      </p:sp>
      <p:sp>
        <p:nvSpPr>
          <p:cNvPr id="5" name="Fußzeilenplatzhalter 4"/>
          <p:cNvSpPr>
            <a:spLocks noGrp="1"/>
          </p:cNvSpPr>
          <p:nvPr>
            <p:ph type="ftr" sz="quarter" idx="3"/>
          </p:nvPr>
        </p:nvSpPr>
        <p:spPr>
          <a:xfrm>
            <a:off x="111125" y="6491288"/>
            <a:ext cx="1423988" cy="365125"/>
          </a:xfrm>
          <a:prstGeom prst="rect">
            <a:avLst/>
          </a:prstGeom>
        </p:spPr>
        <p:txBody>
          <a:bodyPr vert="horz" lIns="91440" tIns="45720" rIns="91440" bIns="45720" rtlCol="0" anchor="t" anchorCtr="0"/>
          <a:lstStyle>
            <a:lvl1pPr algn="l" fontAlgn="auto">
              <a:spcBef>
                <a:spcPts val="0"/>
              </a:spcBef>
              <a:spcAft>
                <a:spcPts val="0"/>
              </a:spcAft>
              <a:defRPr sz="1200">
                <a:solidFill>
                  <a:schemeClr val="tx2"/>
                </a:solidFill>
                <a:latin typeface="+mn-lt"/>
                <a:ea typeface="+mn-ea"/>
                <a:cs typeface="+mn-cs"/>
              </a:defRPr>
            </a:lvl1pPr>
          </a:lstStyle>
          <a:p>
            <a:pPr>
              <a:defRPr/>
            </a:pPr>
            <a:r>
              <a:rPr lang="de-DE" smtClean="0"/>
              <a:t>www.uni-due.de/arbeitssicherheit</a:t>
            </a:r>
            <a:endParaRPr lang="de-DE"/>
          </a:p>
        </p:txBody>
      </p:sp>
      <p:sp>
        <p:nvSpPr>
          <p:cNvPr id="1030" name="Titelplatzhalter 1"/>
          <p:cNvSpPr>
            <a:spLocks noGrp="1"/>
          </p:cNvSpPr>
          <p:nvPr>
            <p:ph type="title"/>
          </p:nvPr>
        </p:nvSpPr>
        <p:spPr bwMode="auto">
          <a:xfrm>
            <a:off x="179388" y="179388"/>
            <a:ext cx="6840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ctr" anchorCtr="0" compatLnSpc="1">
            <a:prstTxWarp prst="textNoShape">
              <a:avLst/>
            </a:prstTxWarp>
          </a:bodyPr>
          <a:lstStyle/>
          <a:p>
            <a:pPr lvl="0"/>
            <a:r>
              <a:rPr lang="de-DE" altLang="de-DE" smtClean="0"/>
              <a:t>Hier steht der Titel der Seite</a:t>
            </a:r>
          </a:p>
        </p:txBody>
      </p:sp>
      <p:pic>
        <p:nvPicPr>
          <p:cNvPr id="1031" name="Bild 11" descr="Logo+Claim_RG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62825" y="341313"/>
            <a:ext cx="16033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Lst>
  <p:hf sldNum="0" hdr="0"/>
  <p:txStyles>
    <p:titleStyle>
      <a:lvl1pPr algn="l" defTabSz="457200" rtl="0" eaLnBrk="0" fontAlgn="base" hangingPunct="0">
        <a:spcBef>
          <a:spcPct val="0"/>
        </a:spcBef>
        <a:spcAft>
          <a:spcPct val="0"/>
        </a:spcAft>
        <a:defRPr sz="20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2pPr>
      <a:lvl3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3pPr>
      <a:lvl4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4pPr>
      <a:lvl5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5pPr>
      <a:lvl6pPr marL="457200" algn="l" defTabSz="457200" rtl="0" fontAlgn="base">
        <a:spcBef>
          <a:spcPct val="0"/>
        </a:spcBef>
        <a:spcAft>
          <a:spcPct val="0"/>
        </a:spcAft>
        <a:defRPr sz="2000" b="1">
          <a:solidFill>
            <a:schemeClr val="bg1"/>
          </a:solidFill>
          <a:latin typeface="Arial" charset="0"/>
          <a:ea typeface="ヒラギノ角ゴ Pro W3" charset="-128"/>
        </a:defRPr>
      </a:lvl6pPr>
      <a:lvl7pPr marL="914400" algn="l" defTabSz="457200" rtl="0" fontAlgn="base">
        <a:spcBef>
          <a:spcPct val="0"/>
        </a:spcBef>
        <a:spcAft>
          <a:spcPct val="0"/>
        </a:spcAft>
        <a:defRPr sz="2000" b="1">
          <a:solidFill>
            <a:schemeClr val="bg1"/>
          </a:solidFill>
          <a:latin typeface="Arial" charset="0"/>
          <a:ea typeface="ヒラギノ角ゴ Pro W3" charset="-128"/>
        </a:defRPr>
      </a:lvl7pPr>
      <a:lvl8pPr marL="1371600" algn="l" defTabSz="457200" rtl="0" fontAlgn="base">
        <a:spcBef>
          <a:spcPct val="0"/>
        </a:spcBef>
        <a:spcAft>
          <a:spcPct val="0"/>
        </a:spcAft>
        <a:defRPr sz="2000" b="1">
          <a:solidFill>
            <a:schemeClr val="bg1"/>
          </a:solidFill>
          <a:latin typeface="Arial" charset="0"/>
          <a:ea typeface="ヒラギノ角ゴ Pro W3" charset="-128"/>
        </a:defRPr>
      </a:lvl8pPr>
      <a:lvl9pPr marL="1828800" algn="l" defTabSz="457200" rtl="0" fontAlgn="base">
        <a:spcBef>
          <a:spcPct val="0"/>
        </a:spcBef>
        <a:spcAft>
          <a:spcPct val="0"/>
        </a:spcAft>
        <a:defRPr sz="2000" b="1">
          <a:solidFill>
            <a:schemeClr val="bg1"/>
          </a:solidFill>
          <a:latin typeface="Arial" charset="0"/>
          <a:ea typeface="ヒラギノ角ゴ Pro W3" charset="-128"/>
        </a:defRPr>
      </a:lvl9pPr>
    </p:titleStyle>
    <p:bodyStyle>
      <a:lvl1pPr marL="441325" indent="-441325" algn="l" defTabSz="457200" rtl="0" eaLnBrk="0" fontAlgn="base" hangingPunct="0">
        <a:spcBef>
          <a:spcPts val="600"/>
        </a:spcBef>
        <a:spcAft>
          <a:spcPts val="600"/>
        </a:spcAft>
        <a:buFont typeface="Wingdings" panose="05000000000000000000" pitchFamily="2" charset="2"/>
        <a:buChar char="n"/>
        <a:defRPr sz="2800" b="1" kern="1200">
          <a:solidFill>
            <a:srgbClr val="004C93"/>
          </a:solidFill>
          <a:latin typeface="Arial"/>
          <a:ea typeface="ヒラギノ角ゴ Pro W3" charset="-128"/>
          <a:cs typeface="Arial"/>
        </a:defRPr>
      </a:lvl1pPr>
      <a:lvl2pPr marL="800100" indent="-342900" algn="l" defTabSz="457200" rtl="0" eaLnBrk="0" fontAlgn="base" hangingPunct="0">
        <a:spcBef>
          <a:spcPts val="400"/>
        </a:spcBef>
        <a:spcAft>
          <a:spcPts val="400"/>
        </a:spcAft>
        <a:buClr>
          <a:srgbClr val="004C93"/>
        </a:buClr>
        <a:buFont typeface="Wingdings" panose="05000000000000000000" pitchFamily="2" charset="2"/>
        <a:buChar char="n"/>
        <a:defRPr sz="2000" b="1" kern="1200">
          <a:solidFill>
            <a:srgbClr val="000000"/>
          </a:solidFill>
          <a:latin typeface="Arial"/>
          <a:ea typeface="ヒラギノ角ゴ Pro W3" charset="-128"/>
          <a:cs typeface="Arial"/>
        </a:defRPr>
      </a:lvl2pPr>
      <a:lvl3pPr marL="1143000" indent="-339725" algn="l" defTabSz="457200" rtl="0" eaLnBrk="0" fontAlgn="base" hangingPunct="0">
        <a:spcBef>
          <a:spcPts val="200"/>
        </a:spcBef>
        <a:spcAft>
          <a:spcPts val="200"/>
        </a:spcAft>
        <a:buClr>
          <a:schemeClr val="tx1"/>
        </a:buClr>
        <a:buFont typeface="Wingdings" panose="05000000000000000000" pitchFamily="2" charset="2"/>
        <a:buChar char="n"/>
        <a:defRPr sz="2000" kern="1200">
          <a:solidFill>
            <a:schemeClr val="tx1"/>
          </a:solidFill>
          <a:latin typeface="Arial"/>
          <a:ea typeface="ヒラギノ角ゴ Pro W3" charset="-128"/>
          <a:cs typeface="Arial"/>
        </a:defRPr>
      </a:lvl3pPr>
      <a:lvl4pPr marL="1528763" indent="-361950" algn="l" defTabSz="457200" rtl="0" eaLnBrk="0" fontAlgn="base" hangingPunct="0">
        <a:spcBef>
          <a:spcPts val="0"/>
        </a:spcBef>
        <a:spcAft>
          <a:spcPct val="0"/>
        </a:spcAft>
        <a:buFont typeface="Wingdings" panose="05000000000000000000" pitchFamily="2" charset="2"/>
        <a:buChar char="n"/>
        <a:defRPr sz="1600" kern="1200">
          <a:solidFill>
            <a:schemeClr val="tx1"/>
          </a:solidFill>
          <a:latin typeface="Arial" panose="020B0604020202020204" pitchFamily="34" charset="0"/>
          <a:ea typeface="ヒラギノ角ゴ Pro W3" charset="-128"/>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0138" y="1220998"/>
            <a:ext cx="8784000" cy="5040000"/>
          </a:xfrm>
        </p:spPr>
        <p:txBody>
          <a:bodyPr/>
          <a:lstStyle/>
          <a:p>
            <a:pPr marL="0" indent="0">
              <a:buNone/>
            </a:pPr>
            <a:r>
              <a:rPr lang="de-DE" dirty="0" smtClean="0"/>
              <a:t>  </a:t>
            </a:r>
            <a:endParaRPr lang="de-DE" dirty="0"/>
          </a:p>
        </p:txBody>
      </p:sp>
      <p:sp>
        <p:nvSpPr>
          <p:cNvPr id="64" name="Rechteck 63"/>
          <p:cNvSpPr/>
          <p:nvPr/>
        </p:nvSpPr>
        <p:spPr>
          <a:xfrm>
            <a:off x="358775" y="4293095"/>
            <a:ext cx="8426450" cy="17997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Arbeitsschutzorganisation </a:t>
            </a:r>
            <a:r>
              <a:rPr lang="de-DE" dirty="0" smtClean="0"/>
              <a:t>Organisationseinheit</a:t>
            </a:r>
            <a:br>
              <a:rPr lang="de-DE" dirty="0" smtClean="0"/>
            </a:br>
            <a:r>
              <a:rPr lang="de-DE" dirty="0" smtClean="0"/>
              <a:t>Standort</a:t>
            </a:r>
            <a:endParaRPr lang="de-DE" dirty="0"/>
          </a:p>
        </p:txBody>
      </p:sp>
      <p:sp>
        <p:nvSpPr>
          <p:cNvPr id="4" name="Datumsplatzhalter 3"/>
          <p:cNvSpPr>
            <a:spLocks noGrp="1"/>
          </p:cNvSpPr>
          <p:nvPr>
            <p:ph type="dt" sz="half" idx="10"/>
          </p:nvPr>
        </p:nvSpPr>
        <p:spPr/>
        <p:txBody>
          <a:bodyPr/>
          <a:lstStyle/>
          <a:p>
            <a:pPr>
              <a:defRPr/>
            </a:pPr>
            <a:r>
              <a:rPr lang="de-DE" smtClean="0"/>
              <a:t>Formular Stand: 22.05.2018</a:t>
            </a:r>
            <a:endParaRPr lang="de-DE"/>
          </a:p>
        </p:txBody>
      </p:sp>
      <p:sp>
        <p:nvSpPr>
          <p:cNvPr id="5" name="Fußzeilenplatzhalter 4"/>
          <p:cNvSpPr>
            <a:spLocks noGrp="1"/>
          </p:cNvSpPr>
          <p:nvPr>
            <p:ph type="ftr" sz="quarter" idx="11"/>
          </p:nvPr>
        </p:nvSpPr>
        <p:spPr/>
        <p:txBody>
          <a:bodyPr/>
          <a:lstStyle/>
          <a:p>
            <a:pPr>
              <a:defRPr/>
            </a:pPr>
            <a:r>
              <a:rPr lang="de-DE" smtClean="0"/>
              <a:t>www.uni-due.de/arbeitssicherheit</a:t>
            </a:r>
            <a:endParaRPr lang="de-DE" dirty="0"/>
          </a:p>
        </p:txBody>
      </p:sp>
      <p:sp>
        <p:nvSpPr>
          <p:cNvPr id="7" name="Textfeld 6"/>
          <p:cNvSpPr txBox="1"/>
          <p:nvPr/>
        </p:nvSpPr>
        <p:spPr>
          <a:xfrm>
            <a:off x="3131177" y="1490485"/>
            <a:ext cx="1616075" cy="461665"/>
          </a:xfrm>
          <a:prstGeom prst="rect">
            <a:avLst/>
          </a:prstGeom>
          <a:solidFill>
            <a:schemeClr val="accent5"/>
          </a:solidFill>
          <a:ln>
            <a:noFill/>
          </a:ln>
        </p:spPr>
        <p:txBody>
          <a:bodyPr>
            <a:spAutoFit/>
          </a:bodyPr>
          <a:lstStyle/>
          <a:p>
            <a:pPr algn="ctr" defTabSz="914400" eaLnBrk="1" fontAlgn="auto" hangingPunct="1">
              <a:spcBef>
                <a:spcPts val="0"/>
              </a:spcBef>
              <a:spcAft>
                <a:spcPts val="0"/>
              </a:spcAft>
              <a:defRPr/>
            </a:pPr>
            <a:r>
              <a:rPr lang="de-DE" sz="2400" b="1" kern="0" dirty="0">
                <a:latin typeface="Calibri"/>
                <a:ea typeface="+mn-ea"/>
              </a:rPr>
              <a:t>Kanzler</a:t>
            </a:r>
          </a:p>
        </p:txBody>
      </p:sp>
      <p:sp>
        <p:nvSpPr>
          <p:cNvPr id="8" name="Textfeld 7"/>
          <p:cNvSpPr txBox="1"/>
          <p:nvPr/>
        </p:nvSpPr>
        <p:spPr>
          <a:xfrm>
            <a:off x="2876304" y="2663648"/>
            <a:ext cx="2127744" cy="615553"/>
          </a:xfrm>
          <a:prstGeom prst="rect">
            <a:avLst/>
          </a:prstGeom>
          <a:solidFill>
            <a:schemeClr val="accent5"/>
          </a:solidFill>
          <a:ln>
            <a:noFill/>
          </a:ln>
        </p:spPr>
        <p:txBody>
          <a:bodyPr wrap="square">
            <a:spAutoFit/>
          </a:bodyPr>
          <a:lstStyle/>
          <a:p>
            <a:pPr algn="ctr" defTabSz="914400" eaLnBrk="1" fontAlgn="auto" hangingPunct="1">
              <a:spcBef>
                <a:spcPts val="0"/>
              </a:spcBef>
              <a:spcAft>
                <a:spcPts val="0"/>
              </a:spcAft>
              <a:defRPr/>
            </a:pPr>
            <a:r>
              <a:rPr lang="de-DE" sz="2000" b="1" kern="0" dirty="0" smtClean="0">
                <a:latin typeface="Calibri"/>
                <a:ea typeface="+mn-ea"/>
              </a:rPr>
              <a:t>Vorgesetzte/-r</a:t>
            </a:r>
          </a:p>
          <a:p>
            <a:pPr defTabSz="914400" eaLnBrk="1" fontAlgn="auto" hangingPunct="1">
              <a:spcBef>
                <a:spcPts val="0"/>
              </a:spcBef>
              <a:spcAft>
                <a:spcPts val="0"/>
              </a:spcAft>
              <a:defRPr/>
            </a:pPr>
            <a:r>
              <a:rPr lang="de-DE" sz="1400" kern="0" dirty="0" smtClean="0">
                <a:latin typeface="Calibri"/>
                <a:ea typeface="+mn-ea"/>
              </a:rPr>
              <a:t>Herr ABC	</a:t>
            </a:r>
            <a:r>
              <a:rPr lang="de-DE" sz="1400" kern="0" dirty="0" smtClean="0">
                <a:latin typeface="Calibri"/>
                <a:ea typeface="+mn-ea"/>
                <a:sym typeface="Wingdings"/>
              </a:rPr>
              <a:t></a:t>
            </a:r>
            <a:r>
              <a:rPr lang="de-DE" sz="1400" kern="0" dirty="0" smtClean="0">
                <a:latin typeface="Calibri"/>
                <a:ea typeface="+mn-ea"/>
              </a:rPr>
              <a:t> DU-0000</a:t>
            </a:r>
            <a:endParaRPr lang="de-DE" sz="1400" kern="0" dirty="0">
              <a:latin typeface="Calibri"/>
              <a:ea typeface="+mn-ea"/>
            </a:endParaRPr>
          </a:p>
        </p:txBody>
      </p:sp>
      <p:sp>
        <p:nvSpPr>
          <p:cNvPr id="9" name="Textfeld 8"/>
          <p:cNvSpPr txBox="1"/>
          <p:nvPr/>
        </p:nvSpPr>
        <p:spPr>
          <a:xfrm>
            <a:off x="6024563" y="2888907"/>
            <a:ext cx="2736850" cy="349702"/>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Betriebsarzt/-ärztin</a:t>
            </a:r>
            <a:endParaRPr lang="de-DE" kern="0" dirty="0">
              <a:latin typeface="Calibri"/>
              <a:ea typeface="+mn-ea"/>
            </a:endParaRPr>
          </a:p>
        </p:txBody>
      </p:sp>
      <p:sp>
        <p:nvSpPr>
          <p:cNvPr id="10" name="Textfeld 9"/>
          <p:cNvSpPr txBox="1"/>
          <p:nvPr/>
        </p:nvSpPr>
        <p:spPr>
          <a:xfrm>
            <a:off x="6029325" y="1397048"/>
            <a:ext cx="2755900" cy="646331"/>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Fachkräfte </a:t>
            </a:r>
            <a:r>
              <a:rPr lang="de-DE" kern="0" dirty="0">
                <a:latin typeface="Calibri"/>
                <a:ea typeface="+mn-ea"/>
              </a:rPr>
              <a:t>für Arbeitssicherheit</a:t>
            </a:r>
          </a:p>
        </p:txBody>
      </p:sp>
      <p:sp>
        <p:nvSpPr>
          <p:cNvPr id="11" name="Textfeld 10"/>
          <p:cNvSpPr txBox="1"/>
          <p:nvPr/>
        </p:nvSpPr>
        <p:spPr>
          <a:xfrm>
            <a:off x="889000" y="1531015"/>
            <a:ext cx="1485900" cy="369332"/>
          </a:xfrm>
          <a:prstGeom prst="rect">
            <a:avLst/>
          </a:prstGeom>
          <a:solidFill>
            <a:schemeClr val="accent5">
              <a:lumMod val="40000"/>
              <a:lumOff val="60000"/>
            </a:schemeClr>
          </a:solidFill>
          <a:ln>
            <a:noFill/>
          </a:ln>
        </p:spPr>
        <p:txBody>
          <a:bodyPr>
            <a:spAutoFit/>
          </a:bodyPr>
          <a:lstStyle/>
          <a:p>
            <a:pPr algn="ctr" defTabSz="914400" eaLnBrk="1" fontAlgn="auto" hangingPunct="1">
              <a:spcBef>
                <a:spcPts val="0"/>
              </a:spcBef>
              <a:spcAft>
                <a:spcPts val="0"/>
              </a:spcAft>
              <a:defRPr/>
            </a:pPr>
            <a:r>
              <a:rPr lang="de-DE" kern="0" dirty="0" smtClean="0">
                <a:latin typeface="Calibri"/>
                <a:ea typeface="+mn-ea"/>
              </a:rPr>
              <a:t>Personalräte</a:t>
            </a:r>
            <a:endParaRPr lang="de-DE" kern="0" dirty="0">
              <a:latin typeface="Calibri"/>
              <a:ea typeface="+mn-ea"/>
            </a:endParaRPr>
          </a:p>
        </p:txBody>
      </p:sp>
      <p:sp>
        <p:nvSpPr>
          <p:cNvPr id="12" name="Textfeld 11"/>
          <p:cNvSpPr txBox="1"/>
          <p:nvPr/>
        </p:nvSpPr>
        <p:spPr>
          <a:xfrm>
            <a:off x="447653" y="4725144"/>
            <a:ext cx="1927247" cy="1260139"/>
          </a:xfrm>
          <a:prstGeom prst="rect">
            <a:avLst/>
          </a:prstGeom>
          <a:solidFill>
            <a:srgbClr val="FFFF99"/>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Sicherheits-beauftragte/-r</a:t>
            </a:r>
          </a:p>
          <a:p>
            <a:pPr defTabSz="914400" eaLnBrk="1" fontAlgn="auto" hangingPunct="1">
              <a:spcBef>
                <a:spcPts val="0"/>
              </a:spcBef>
              <a:spcAft>
                <a:spcPts val="0"/>
              </a:spcAft>
              <a:tabLst>
                <a:tab pos="1073150" algn="l"/>
              </a:tabLst>
              <a:defRPr/>
            </a:pPr>
            <a:r>
              <a:rPr lang="de-DE" sz="1400" kern="0" dirty="0" smtClean="0">
                <a:solidFill>
                  <a:prstClr val="black"/>
                </a:solidFill>
                <a:latin typeface="Calibri"/>
                <a:ea typeface="+mn-ea"/>
              </a:rPr>
              <a:t>Herr XY	</a:t>
            </a:r>
            <a:r>
              <a:rPr lang="de-DE" sz="1400" b="1" kern="0" dirty="0" smtClean="0">
                <a:latin typeface="Calibri"/>
                <a:sym typeface="Wingdings"/>
              </a:rPr>
              <a:t></a:t>
            </a:r>
            <a:r>
              <a:rPr lang="de-DE" sz="1400" kern="0" dirty="0" smtClean="0">
                <a:solidFill>
                  <a:prstClr val="black"/>
                </a:solidFill>
                <a:latin typeface="Calibri"/>
                <a:ea typeface="+mn-ea"/>
              </a:rPr>
              <a:t> E-0000</a:t>
            </a:r>
            <a:endParaRPr lang="de-DE" sz="1400" kern="0" dirty="0">
              <a:solidFill>
                <a:prstClr val="black"/>
              </a:solidFill>
              <a:latin typeface="Calibri"/>
              <a:ea typeface="+mn-ea"/>
            </a:endParaRPr>
          </a:p>
        </p:txBody>
      </p:sp>
      <p:cxnSp>
        <p:nvCxnSpPr>
          <p:cNvPr id="14" name="Gerade Verbindung 16"/>
          <p:cNvCxnSpPr>
            <a:cxnSpLocks noChangeShapeType="1"/>
            <a:stCxn id="7" idx="2"/>
            <a:endCxn id="8" idx="0"/>
          </p:cNvCxnSpPr>
          <p:nvPr/>
        </p:nvCxnSpPr>
        <p:spPr bwMode="auto">
          <a:xfrm>
            <a:off x="3939215" y="1952150"/>
            <a:ext cx="961" cy="711498"/>
          </a:xfrm>
          <a:prstGeom prst="line">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cxnSp>
        <p:nvCxnSpPr>
          <p:cNvPr id="15" name="Gerade Verbindung 18"/>
          <p:cNvCxnSpPr>
            <a:cxnSpLocks noChangeShapeType="1"/>
            <a:stCxn id="11" idx="3"/>
            <a:endCxn id="7" idx="1"/>
          </p:cNvCxnSpPr>
          <p:nvPr/>
        </p:nvCxnSpPr>
        <p:spPr bwMode="auto">
          <a:xfrm>
            <a:off x="2374900" y="1715681"/>
            <a:ext cx="756277" cy="5637"/>
          </a:xfrm>
          <a:prstGeom prst="line">
            <a:avLst/>
          </a:prstGeom>
          <a:noFill/>
          <a:ln w="63500" algn="ctr">
            <a:solidFill>
              <a:schemeClr val="accent5">
                <a:lumMod val="40000"/>
                <a:lumOff val="6000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6" name="Gerade Verbindung 19"/>
          <p:cNvCxnSpPr>
            <a:cxnSpLocks noChangeShapeType="1"/>
          </p:cNvCxnSpPr>
          <p:nvPr/>
        </p:nvCxnSpPr>
        <p:spPr bwMode="auto">
          <a:xfrm>
            <a:off x="2015716" y="1900347"/>
            <a:ext cx="0" cy="1865758"/>
          </a:xfrm>
          <a:prstGeom prst="line">
            <a:avLst/>
          </a:prstGeom>
          <a:noFill/>
          <a:ln w="63500" algn="ctr">
            <a:solidFill>
              <a:schemeClr val="accent5">
                <a:lumMod val="40000"/>
                <a:lumOff val="6000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7" name="Textfeld 16"/>
          <p:cNvSpPr txBox="1"/>
          <p:nvPr/>
        </p:nvSpPr>
        <p:spPr>
          <a:xfrm>
            <a:off x="6029325" y="2145925"/>
            <a:ext cx="2755900" cy="646331"/>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a:latin typeface="Calibri"/>
                <a:ea typeface="+mn-ea"/>
              </a:rPr>
              <a:t>Stabsstelle </a:t>
            </a:r>
            <a:r>
              <a:rPr lang="de-DE" kern="0" dirty="0" smtClean="0">
                <a:latin typeface="Calibri"/>
                <a:ea typeface="+mn-ea"/>
              </a:rPr>
              <a:t>Arbeitssicherheit </a:t>
            </a:r>
            <a:r>
              <a:rPr lang="de-DE" kern="0" dirty="0">
                <a:latin typeface="Calibri"/>
                <a:ea typeface="+mn-ea"/>
              </a:rPr>
              <a:t>und Umweltschutz</a:t>
            </a:r>
          </a:p>
        </p:txBody>
      </p:sp>
      <p:cxnSp>
        <p:nvCxnSpPr>
          <p:cNvPr id="20" name="Gerade Verbindung 19"/>
          <p:cNvCxnSpPr>
            <a:stCxn id="10" idx="1"/>
            <a:endCxn id="7" idx="3"/>
          </p:cNvCxnSpPr>
          <p:nvPr/>
        </p:nvCxnSpPr>
        <p:spPr>
          <a:xfrm flipH="1">
            <a:off x="4747252" y="1720214"/>
            <a:ext cx="1282073" cy="1104"/>
          </a:xfrm>
          <a:prstGeom prst="line">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2536803" y="4725068"/>
            <a:ext cx="1927247" cy="1260215"/>
          </a:xfrm>
          <a:prstGeom prst="rect">
            <a:avLst/>
          </a:prstGeom>
          <a:solidFill>
            <a:srgbClr val="CCFFCC"/>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Ersthelfer/-innen</a:t>
            </a:r>
          </a:p>
          <a:p>
            <a:pPr algn="ctr" defTabSz="914400" eaLnBrk="1" fontAlgn="auto" hangingPunct="1">
              <a:spcBef>
                <a:spcPts val="0"/>
              </a:spcBef>
              <a:spcAft>
                <a:spcPts val="0"/>
              </a:spcAft>
              <a:defRPr/>
            </a:pPr>
            <a:endParaRPr lang="de-DE" kern="0" dirty="0" smtClean="0">
              <a:solidFill>
                <a:prstClr val="black"/>
              </a:solidFill>
              <a:latin typeface="Calibri"/>
              <a:ea typeface="+mn-ea"/>
            </a:endParaRPr>
          </a:p>
          <a:p>
            <a:pPr lvl="0" defTabSz="914400" fontAlgn="auto">
              <a:spcBef>
                <a:spcPts val="0"/>
              </a:spcBef>
              <a:spcAft>
                <a:spcPts val="0"/>
              </a:spcAft>
              <a:tabLst>
                <a:tab pos="1073150" algn="l"/>
              </a:tabLst>
              <a:defRPr/>
            </a:pPr>
            <a:r>
              <a:rPr lang="de-DE" sz="1400" kern="0" dirty="0" smtClean="0">
                <a:solidFill>
                  <a:prstClr val="black"/>
                </a:solidFill>
                <a:latin typeface="Calibri"/>
              </a:rPr>
              <a:t>Herr YZ</a:t>
            </a:r>
            <a:r>
              <a:rPr lang="de-DE" sz="1400" b="1" kern="0" dirty="0">
                <a:latin typeface="Calibri"/>
                <a:sym typeface="Wingdings"/>
              </a:rPr>
              <a:t>	</a:t>
            </a:r>
            <a:r>
              <a:rPr lang="de-DE" sz="1400" b="1" kern="0" spc="-100" dirty="0" smtClean="0">
                <a:latin typeface="Calibri"/>
                <a:sym typeface="Wingdings"/>
              </a:rPr>
              <a:t></a:t>
            </a:r>
            <a:r>
              <a:rPr lang="de-DE" sz="1400" kern="0" spc="-100" dirty="0" smtClean="0">
                <a:solidFill>
                  <a:prstClr val="black"/>
                </a:solidFill>
                <a:latin typeface="Calibri"/>
              </a:rPr>
              <a:t> DU-0000</a:t>
            </a:r>
          </a:p>
          <a:p>
            <a:pPr lvl="0" defTabSz="914400" fontAlgn="auto">
              <a:spcBef>
                <a:spcPts val="0"/>
              </a:spcBef>
              <a:spcAft>
                <a:spcPts val="0"/>
              </a:spcAft>
              <a:tabLst>
                <a:tab pos="1073150" algn="l"/>
              </a:tabLst>
              <a:defRPr/>
            </a:pPr>
            <a:r>
              <a:rPr lang="de-DE" sz="1400" kern="0" spc="-100" dirty="0" smtClean="0">
                <a:solidFill>
                  <a:prstClr val="black"/>
                </a:solidFill>
                <a:latin typeface="Calibri"/>
              </a:rPr>
              <a:t>Frau </a:t>
            </a:r>
            <a:r>
              <a:rPr lang="de-DE" sz="1400" kern="0" spc="-100" dirty="0" err="1" smtClean="0">
                <a:solidFill>
                  <a:prstClr val="black"/>
                </a:solidFill>
                <a:latin typeface="Calibri"/>
              </a:rPr>
              <a:t>XZLang</a:t>
            </a:r>
            <a:r>
              <a:rPr lang="de-DE" sz="1400" kern="0" spc="-100" dirty="0">
                <a:solidFill>
                  <a:prstClr val="black"/>
                </a:solidFill>
                <a:latin typeface="Calibri"/>
              </a:rPr>
              <a:t>	</a:t>
            </a:r>
            <a:r>
              <a:rPr lang="de-DE" sz="1400" b="1" kern="0" spc="-100" dirty="0" smtClean="0">
                <a:latin typeface="Calibri"/>
                <a:sym typeface="Wingdings"/>
              </a:rPr>
              <a:t></a:t>
            </a:r>
            <a:r>
              <a:rPr lang="de-DE" sz="1400" kern="0" spc="-100" dirty="0" smtClean="0">
                <a:solidFill>
                  <a:prstClr val="black"/>
                </a:solidFill>
                <a:latin typeface="Calibri"/>
              </a:rPr>
              <a:t> DU-0000</a:t>
            </a:r>
            <a:endParaRPr lang="de-DE" sz="1400" kern="0" spc="-100" dirty="0">
              <a:solidFill>
                <a:prstClr val="black"/>
              </a:solidFill>
              <a:latin typeface="Calibri"/>
            </a:endParaRPr>
          </a:p>
        </p:txBody>
      </p:sp>
      <p:cxnSp>
        <p:nvCxnSpPr>
          <p:cNvPr id="34" name="Gewinkelte Verbindung 33"/>
          <p:cNvCxnSpPr>
            <a:stCxn id="8" idx="2"/>
            <a:endCxn id="12" idx="0"/>
          </p:cNvCxnSpPr>
          <p:nvPr/>
        </p:nvCxnSpPr>
        <p:spPr>
          <a:xfrm rot="5400000">
            <a:off x="1952756" y="2737723"/>
            <a:ext cx="1445943" cy="2528899"/>
          </a:xfrm>
          <a:prstGeom prst="bentConnector3">
            <a:avLst>
              <a:gd name="adj1" fmla="val 50000"/>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cxnSp>
        <p:nvCxnSpPr>
          <p:cNvPr id="36" name="Gewinkelte Verbindung 35"/>
          <p:cNvCxnSpPr>
            <a:stCxn id="8" idx="2"/>
            <a:endCxn id="29" idx="0"/>
          </p:cNvCxnSpPr>
          <p:nvPr/>
        </p:nvCxnSpPr>
        <p:spPr>
          <a:xfrm rot="5400000">
            <a:off x="2997369" y="3782260"/>
            <a:ext cx="1445867" cy="439749"/>
          </a:xfrm>
          <a:prstGeom prst="bentConnector3">
            <a:avLst>
              <a:gd name="adj1" fmla="val 50000"/>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sp>
        <p:nvSpPr>
          <p:cNvPr id="42" name="Textfeld 41"/>
          <p:cNvSpPr txBox="1"/>
          <p:nvPr/>
        </p:nvSpPr>
        <p:spPr>
          <a:xfrm>
            <a:off x="4644007" y="4725144"/>
            <a:ext cx="1927247" cy="1260140"/>
          </a:xfrm>
          <a:prstGeom prst="rect">
            <a:avLst/>
          </a:prstGeom>
          <a:solidFill>
            <a:srgbClr val="FFCCCC"/>
          </a:solidFill>
          <a:ln>
            <a:noFill/>
          </a:ln>
        </p:spPr>
        <p:txBody>
          <a:bodyPr wrap="square" lIns="18000" tIns="36000" rIns="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Brandschutz- und</a:t>
            </a:r>
            <a:br>
              <a:rPr lang="de-DE" b="1" kern="0" dirty="0" smtClean="0">
                <a:solidFill>
                  <a:prstClr val="black"/>
                </a:solidFill>
                <a:latin typeface="Calibri"/>
                <a:ea typeface="+mn-ea"/>
              </a:rPr>
            </a:br>
            <a:r>
              <a:rPr lang="de-DE" b="1" kern="0" dirty="0" smtClean="0">
                <a:solidFill>
                  <a:prstClr val="black"/>
                </a:solidFill>
                <a:latin typeface="Calibri"/>
                <a:ea typeface="+mn-ea"/>
              </a:rPr>
              <a:t>Evakuierungshelfer</a:t>
            </a:r>
            <a:r>
              <a:rPr lang="de-DE" kern="0" baseline="30000" dirty="0" smtClean="0">
                <a:solidFill>
                  <a:prstClr val="black"/>
                </a:solidFill>
                <a:latin typeface="Calibri"/>
                <a:ea typeface="+mn-ea"/>
              </a:rPr>
              <a:t>*</a:t>
            </a:r>
          </a:p>
          <a:p>
            <a:pPr defTabSz="914400" eaLnBrk="1" fontAlgn="auto" hangingPunct="1">
              <a:spcBef>
                <a:spcPts val="0"/>
              </a:spcBef>
              <a:spcAft>
                <a:spcPts val="0"/>
              </a:spcAft>
              <a:tabLst>
                <a:tab pos="1073150" algn="l"/>
              </a:tabLst>
              <a:defRPr/>
            </a:pPr>
            <a:r>
              <a:rPr lang="de-DE" sz="1400" kern="0" dirty="0" smtClean="0">
                <a:solidFill>
                  <a:prstClr val="black"/>
                </a:solidFill>
                <a:latin typeface="Calibri"/>
              </a:rPr>
              <a:t>– </a:t>
            </a:r>
            <a:r>
              <a:rPr lang="de-DE" sz="1400" kern="0" dirty="0">
                <a:solidFill>
                  <a:prstClr val="black"/>
                </a:solidFill>
                <a:latin typeface="Calibri"/>
              </a:rPr>
              <a:t>derzeit unbesetzt –</a:t>
            </a:r>
          </a:p>
        </p:txBody>
      </p:sp>
      <p:sp>
        <p:nvSpPr>
          <p:cNvPr id="67" name="Textfeld 66"/>
          <p:cNvSpPr txBox="1"/>
          <p:nvPr/>
        </p:nvSpPr>
        <p:spPr>
          <a:xfrm>
            <a:off x="6024563" y="3334057"/>
            <a:ext cx="2736850" cy="349702"/>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Arbeitsschutzausschuss</a:t>
            </a:r>
            <a:endParaRPr lang="de-DE" kern="0" dirty="0">
              <a:latin typeface="Calibri"/>
              <a:ea typeface="+mn-ea"/>
            </a:endParaRPr>
          </a:p>
        </p:txBody>
      </p:sp>
      <p:cxnSp>
        <p:nvCxnSpPr>
          <p:cNvPr id="69" name="Gewinkelte Verbindung 68"/>
          <p:cNvCxnSpPr>
            <a:stCxn id="17" idx="1"/>
            <a:endCxn id="7" idx="3"/>
          </p:cNvCxnSpPr>
          <p:nvPr/>
        </p:nvCxnSpPr>
        <p:spPr>
          <a:xfrm rot="10800000">
            <a:off x="4747253" y="1721319"/>
            <a:ext cx="1282073" cy="747773"/>
          </a:xfrm>
          <a:prstGeom prst="bentConnector3">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Gewinkelte Verbindung 70"/>
          <p:cNvCxnSpPr>
            <a:stCxn id="9" idx="1"/>
            <a:endCxn id="7" idx="3"/>
          </p:cNvCxnSpPr>
          <p:nvPr/>
        </p:nvCxnSpPr>
        <p:spPr>
          <a:xfrm rot="10800000">
            <a:off x="4747253" y="1721318"/>
            <a:ext cx="1277311" cy="1342440"/>
          </a:xfrm>
          <a:prstGeom prst="bentConnector3">
            <a:avLst>
              <a:gd name="adj1" fmla="val 50000"/>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4" name="Gewinkelte Verbindung 73"/>
          <p:cNvCxnSpPr>
            <a:stCxn id="67" idx="1"/>
            <a:endCxn id="7" idx="3"/>
          </p:cNvCxnSpPr>
          <p:nvPr/>
        </p:nvCxnSpPr>
        <p:spPr>
          <a:xfrm rot="10800000">
            <a:off x="4747253" y="1721318"/>
            <a:ext cx="1277311" cy="1787590"/>
          </a:xfrm>
          <a:prstGeom prst="bentConnector3">
            <a:avLst>
              <a:gd name="adj1" fmla="val 50000"/>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9" name="Gewinkelte Verbindung 88"/>
          <p:cNvCxnSpPr>
            <a:stCxn id="8" idx="2"/>
            <a:endCxn id="42" idx="0"/>
          </p:cNvCxnSpPr>
          <p:nvPr/>
        </p:nvCxnSpPr>
        <p:spPr>
          <a:xfrm rot="16200000" flipH="1">
            <a:off x="4050932" y="3168444"/>
            <a:ext cx="1445943" cy="1667455"/>
          </a:xfrm>
          <a:prstGeom prst="bentConnector3">
            <a:avLst>
              <a:gd name="adj1" fmla="val 50000"/>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cxnSp>
        <p:nvCxnSpPr>
          <p:cNvPr id="92" name="Gewinkelte Verbindung 91"/>
          <p:cNvCxnSpPr>
            <a:stCxn id="8" idx="2"/>
          </p:cNvCxnSpPr>
          <p:nvPr/>
        </p:nvCxnSpPr>
        <p:spPr>
          <a:xfrm rot="16200000" flipH="1">
            <a:off x="5103533" y="2115843"/>
            <a:ext cx="1445942" cy="3772657"/>
          </a:xfrm>
          <a:prstGeom prst="bentConnector3">
            <a:avLst>
              <a:gd name="adj1" fmla="val 50000"/>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sp>
        <p:nvSpPr>
          <p:cNvPr id="31" name="Abgerundete rechteckige Legende 30"/>
          <p:cNvSpPr/>
          <p:nvPr/>
        </p:nvSpPr>
        <p:spPr>
          <a:xfrm>
            <a:off x="-3420888" y="1900346"/>
            <a:ext cx="3168352" cy="492191"/>
          </a:xfrm>
          <a:prstGeom prst="wedgeRoundRectCallout">
            <a:avLst>
              <a:gd name="adj1" fmla="val 147443"/>
              <a:gd name="adj2" fmla="val 191334"/>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den Namen der zuständigen Führungskraft eintragen</a:t>
            </a:r>
          </a:p>
        </p:txBody>
      </p:sp>
      <p:sp>
        <p:nvSpPr>
          <p:cNvPr id="32" name="Abgerundete rechteckige Legende 31"/>
          <p:cNvSpPr/>
          <p:nvPr/>
        </p:nvSpPr>
        <p:spPr>
          <a:xfrm>
            <a:off x="-3414633" y="-16418"/>
            <a:ext cx="3168352" cy="1060418"/>
          </a:xfrm>
          <a:prstGeom prst="wedgeRoundRectCallout">
            <a:avLst>
              <a:gd name="adj1" fmla="val 62838"/>
              <a:gd name="adj2" fmla="val 92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die Bezeichnung der eigenen „Organisationseinheit“ eintragen – ggf. nur eines einzelnen Sachgebiets/einer einzelnen Arbeitsgruppe; bei verschiedenen Standorten, diesen ggf. ebenfalls mit angeben.</a:t>
            </a:r>
          </a:p>
        </p:txBody>
      </p:sp>
      <p:sp>
        <p:nvSpPr>
          <p:cNvPr id="6" name="Abgerundetes Rechteck 5"/>
          <p:cNvSpPr/>
          <p:nvPr/>
        </p:nvSpPr>
        <p:spPr>
          <a:xfrm>
            <a:off x="-3420888" y="5229199"/>
            <a:ext cx="3168352" cy="125256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Tipp:</a:t>
            </a:r>
          </a:p>
          <a:p>
            <a:r>
              <a:rPr lang="de-DE" sz="1200" dirty="0" smtClean="0">
                <a:solidFill>
                  <a:schemeClr val="tx1"/>
                </a:solidFill>
              </a:rPr>
              <a:t>Bei langen Namen kann der Zeichenabstand unter „Schriftart“ -&gt; Zeichenabstand verringert werden, so dass diese trotzdem in eine Zeile passen.</a:t>
            </a:r>
            <a:endParaRPr lang="de-DE" sz="1200" dirty="0">
              <a:solidFill>
                <a:schemeClr val="tx1"/>
              </a:solidFill>
            </a:endParaRPr>
          </a:p>
        </p:txBody>
      </p:sp>
      <p:sp>
        <p:nvSpPr>
          <p:cNvPr id="33" name="Abgerundete rechteckige Legende 32"/>
          <p:cNvSpPr/>
          <p:nvPr/>
        </p:nvSpPr>
        <p:spPr>
          <a:xfrm>
            <a:off x="-3420888" y="1216344"/>
            <a:ext cx="3168352" cy="492191"/>
          </a:xfrm>
          <a:prstGeom prst="wedgeRoundRectCallout">
            <a:avLst>
              <a:gd name="adj1" fmla="val 155507"/>
              <a:gd name="adj2" fmla="val 2194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Für die Verwaltung: Kanzler</a:t>
            </a:r>
          </a:p>
          <a:p>
            <a:r>
              <a:rPr lang="de-DE" sz="1200" dirty="0" smtClean="0">
                <a:solidFill>
                  <a:schemeClr val="tx1"/>
                </a:solidFill>
              </a:rPr>
              <a:t>Für Forschung und Lehre: Rektor</a:t>
            </a:r>
          </a:p>
        </p:txBody>
      </p:sp>
      <p:sp>
        <p:nvSpPr>
          <p:cNvPr id="35" name="Textfeld 34"/>
          <p:cNvSpPr txBox="1"/>
          <p:nvPr/>
        </p:nvSpPr>
        <p:spPr>
          <a:xfrm>
            <a:off x="447653" y="4293095"/>
            <a:ext cx="8228803" cy="431973"/>
          </a:xfrm>
          <a:prstGeom prst="rect">
            <a:avLst/>
          </a:prstGeom>
          <a:solidFill>
            <a:schemeClr val="accent5"/>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Beschäftigte</a:t>
            </a:r>
          </a:p>
        </p:txBody>
      </p:sp>
      <p:sp>
        <p:nvSpPr>
          <p:cNvPr id="37" name="Textfeld 36"/>
          <p:cNvSpPr txBox="1"/>
          <p:nvPr/>
        </p:nvSpPr>
        <p:spPr>
          <a:xfrm>
            <a:off x="6749209" y="4725143"/>
            <a:ext cx="1927247" cy="1260139"/>
          </a:xfrm>
          <a:prstGeom prst="rect">
            <a:avLst/>
          </a:prstGeom>
          <a:solidFill>
            <a:schemeClr val="tx2">
              <a:lumMod val="20000"/>
              <a:lumOff val="80000"/>
            </a:schemeClr>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spc="-100" dirty="0" smtClean="0">
                <a:solidFill>
                  <a:prstClr val="black"/>
                </a:solidFill>
                <a:latin typeface="Calibri"/>
                <a:ea typeface="+mn-ea"/>
              </a:rPr>
              <a:t>Weitere Beauftragte</a:t>
            </a:r>
            <a:endParaRPr lang="de-DE" b="1" kern="0" spc="-100" dirty="0">
              <a:solidFill>
                <a:prstClr val="black"/>
              </a:solidFill>
              <a:latin typeface="Calibri"/>
            </a:endParaRPr>
          </a:p>
          <a:p>
            <a:pPr defTabSz="914400" eaLnBrk="1" fontAlgn="auto" hangingPunct="1">
              <a:spcBef>
                <a:spcPts val="0"/>
              </a:spcBef>
              <a:spcAft>
                <a:spcPts val="0"/>
              </a:spcAft>
              <a:tabLst>
                <a:tab pos="1073150" algn="l"/>
              </a:tabLst>
              <a:defRPr/>
            </a:pPr>
            <a:r>
              <a:rPr lang="de-DE" sz="1400" b="1" kern="0" dirty="0" smtClean="0">
                <a:solidFill>
                  <a:prstClr val="black"/>
                </a:solidFill>
                <a:latin typeface="Calibri"/>
              </a:rPr>
              <a:t>Funktion</a:t>
            </a:r>
            <a:r>
              <a:rPr lang="de-DE" sz="1400" kern="0" dirty="0" smtClean="0">
                <a:solidFill>
                  <a:prstClr val="black"/>
                </a:solidFill>
                <a:latin typeface="Calibri"/>
              </a:rPr>
              <a:t/>
            </a:r>
            <a:br>
              <a:rPr lang="de-DE" sz="1400" kern="0" dirty="0" smtClean="0">
                <a:solidFill>
                  <a:prstClr val="black"/>
                </a:solidFill>
                <a:latin typeface="Calibri"/>
              </a:rPr>
            </a:br>
            <a:r>
              <a:rPr lang="de-DE" sz="1400" kern="0" dirty="0" smtClean="0">
                <a:solidFill>
                  <a:prstClr val="black"/>
                </a:solidFill>
                <a:latin typeface="Calibri"/>
              </a:rPr>
              <a:t>Frau XY</a:t>
            </a:r>
            <a:r>
              <a:rPr lang="de-DE" sz="1400" kern="0" dirty="0">
                <a:solidFill>
                  <a:prstClr val="black"/>
                </a:solidFill>
                <a:latin typeface="Calibri"/>
              </a:rPr>
              <a:t>	</a:t>
            </a:r>
            <a:r>
              <a:rPr lang="de-DE" sz="1400" b="1" kern="0" dirty="0">
                <a:latin typeface="Calibri"/>
                <a:sym typeface="Wingdings"/>
              </a:rPr>
              <a:t></a:t>
            </a:r>
            <a:r>
              <a:rPr lang="de-DE" sz="1400" kern="0" dirty="0">
                <a:solidFill>
                  <a:prstClr val="black"/>
                </a:solidFill>
                <a:latin typeface="Calibri"/>
              </a:rPr>
              <a:t> </a:t>
            </a:r>
            <a:r>
              <a:rPr lang="de-DE" sz="1400" kern="0" dirty="0" smtClean="0">
                <a:solidFill>
                  <a:prstClr val="black"/>
                </a:solidFill>
                <a:latin typeface="Calibri"/>
              </a:rPr>
              <a:t>E-0000</a:t>
            </a:r>
          </a:p>
          <a:p>
            <a:pPr defTabSz="914400" fontAlgn="auto">
              <a:spcBef>
                <a:spcPts val="0"/>
              </a:spcBef>
              <a:spcAft>
                <a:spcPts val="0"/>
              </a:spcAft>
              <a:tabLst>
                <a:tab pos="1073150" algn="l"/>
              </a:tabLst>
              <a:defRPr/>
            </a:pPr>
            <a:r>
              <a:rPr lang="de-DE" sz="1400" b="1" kern="0" dirty="0">
                <a:solidFill>
                  <a:prstClr val="black"/>
                </a:solidFill>
                <a:latin typeface="Calibri"/>
              </a:rPr>
              <a:t>Funktion</a:t>
            </a:r>
            <a:r>
              <a:rPr lang="de-DE" sz="1400" kern="0" dirty="0">
                <a:solidFill>
                  <a:prstClr val="black"/>
                </a:solidFill>
                <a:latin typeface="Calibri"/>
              </a:rPr>
              <a:t/>
            </a:r>
            <a:br>
              <a:rPr lang="de-DE" sz="1400" kern="0" dirty="0">
                <a:solidFill>
                  <a:prstClr val="black"/>
                </a:solidFill>
                <a:latin typeface="Calibri"/>
              </a:rPr>
            </a:br>
            <a:r>
              <a:rPr lang="de-DE" sz="1400" kern="0" dirty="0">
                <a:solidFill>
                  <a:prstClr val="black"/>
                </a:solidFill>
                <a:latin typeface="Calibri"/>
              </a:rPr>
              <a:t>Herr XY	</a:t>
            </a:r>
            <a:r>
              <a:rPr lang="de-DE" sz="1400" b="1" kern="0" dirty="0">
                <a:latin typeface="Calibri"/>
                <a:sym typeface="Wingdings"/>
              </a:rPr>
              <a:t></a:t>
            </a:r>
            <a:r>
              <a:rPr lang="de-DE" sz="1400" kern="0" dirty="0">
                <a:solidFill>
                  <a:prstClr val="black"/>
                </a:solidFill>
                <a:latin typeface="Calibri"/>
              </a:rPr>
              <a:t> E-0000</a:t>
            </a:r>
          </a:p>
          <a:p>
            <a:pPr defTabSz="914400" eaLnBrk="1" fontAlgn="auto" hangingPunct="1">
              <a:spcBef>
                <a:spcPts val="0"/>
              </a:spcBef>
              <a:spcAft>
                <a:spcPts val="0"/>
              </a:spcAft>
              <a:tabLst>
                <a:tab pos="1073150" algn="l"/>
              </a:tabLst>
              <a:defRPr/>
            </a:pPr>
            <a:endParaRPr lang="de-DE" sz="1400" kern="0" dirty="0">
              <a:solidFill>
                <a:prstClr val="black"/>
              </a:solidFill>
              <a:latin typeface="Calibri"/>
            </a:endParaRPr>
          </a:p>
          <a:p>
            <a:pPr algn="ctr" defTabSz="914400" eaLnBrk="1" fontAlgn="auto" hangingPunct="1">
              <a:spcBef>
                <a:spcPts val="0"/>
              </a:spcBef>
              <a:spcAft>
                <a:spcPts val="0"/>
              </a:spcAft>
              <a:defRPr/>
            </a:pPr>
            <a:endParaRPr lang="de-DE" b="1" kern="0" dirty="0" smtClean="0">
              <a:solidFill>
                <a:prstClr val="black"/>
              </a:solidFill>
              <a:latin typeface="Calibri"/>
              <a:ea typeface="+mn-ea"/>
            </a:endParaRPr>
          </a:p>
        </p:txBody>
      </p:sp>
      <p:sp>
        <p:nvSpPr>
          <p:cNvPr id="38" name="Abgerundete rechteckige Legende 37"/>
          <p:cNvSpPr/>
          <p:nvPr/>
        </p:nvSpPr>
        <p:spPr>
          <a:xfrm>
            <a:off x="-3420888" y="3334056"/>
            <a:ext cx="3168352" cy="1391089"/>
          </a:xfrm>
          <a:prstGeom prst="wedgeRoundRectCallout">
            <a:avLst>
              <a:gd name="adj1" fmla="val 71112"/>
              <a:gd name="adj2" fmla="val 9939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die Namen der  Beauftragten des Bereichs einsetzen.</a:t>
            </a:r>
          </a:p>
          <a:p>
            <a:r>
              <a:rPr lang="de-DE" sz="1200" dirty="0" smtClean="0">
                <a:solidFill>
                  <a:schemeClr val="tx1"/>
                </a:solidFill>
              </a:rPr>
              <a:t>Nicht besetzte Funktionen entsprechend vermerken und um Unterstützung (Meldung Freiwilliger) bitten.</a:t>
            </a:r>
          </a:p>
          <a:p>
            <a:r>
              <a:rPr lang="de-DE" sz="1200" dirty="0" smtClean="0">
                <a:solidFill>
                  <a:schemeClr val="tx1"/>
                </a:solidFill>
              </a:rPr>
              <a:t>Bei den weiteren Beauftragten  die genaue Beauftragten- „Funktion“ nennen</a:t>
            </a:r>
          </a:p>
        </p:txBody>
      </p:sp>
    </p:spTree>
    <p:extLst>
      <p:ext uri="{BB962C8B-B14F-4D97-AF65-F5344CB8AC3E}">
        <p14:creationId xmlns:p14="http://schemas.microsoft.com/office/powerpoint/2010/main" val="31407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0138" y="1220998"/>
            <a:ext cx="8784000" cy="5040000"/>
          </a:xfrm>
        </p:spPr>
        <p:txBody>
          <a:bodyPr/>
          <a:lstStyle/>
          <a:p>
            <a:pPr marL="0" indent="0">
              <a:buNone/>
            </a:pPr>
            <a:r>
              <a:rPr lang="de-DE" dirty="0" smtClean="0"/>
              <a:t>  </a:t>
            </a:r>
            <a:endParaRPr lang="de-DE" dirty="0"/>
          </a:p>
        </p:txBody>
      </p:sp>
      <p:sp>
        <p:nvSpPr>
          <p:cNvPr id="64" name="Rechteck 63"/>
          <p:cNvSpPr/>
          <p:nvPr/>
        </p:nvSpPr>
        <p:spPr>
          <a:xfrm>
            <a:off x="358775" y="4293095"/>
            <a:ext cx="8426450" cy="17997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Arbeitsschutzorganisation </a:t>
            </a:r>
            <a:r>
              <a:rPr lang="de-DE" dirty="0" smtClean="0"/>
              <a:t>Organisationseinheit</a:t>
            </a:r>
            <a:br>
              <a:rPr lang="de-DE" dirty="0" smtClean="0"/>
            </a:br>
            <a:r>
              <a:rPr lang="de-DE" dirty="0" smtClean="0"/>
              <a:t>Standort</a:t>
            </a:r>
            <a:endParaRPr lang="de-DE" dirty="0"/>
          </a:p>
        </p:txBody>
      </p:sp>
      <p:sp>
        <p:nvSpPr>
          <p:cNvPr id="4" name="Datumsplatzhalter 3"/>
          <p:cNvSpPr>
            <a:spLocks noGrp="1"/>
          </p:cNvSpPr>
          <p:nvPr>
            <p:ph type="dt" sz="half" idx="10"/>
          </p:nvPr>
        </p:nvSpPr>
        <p:spPr/>
        <p:txBody>
          <a:bodyPr/>
          <a:lstStyle/>
          <a:p>
            <a:pPr>
              <a:defRPr/>
            </a:pPr>
            <a:r>
              <a:rPr lang="de-DE" smtClean="0"/>
              <a:t>Formular Stand: 22.05.2018</a:t>
            </a:r>
            <a:endParaRPr lang="de-DE"/>
          </a:p>
        </p:txBody>
      </p:sp>
      <p:sp>
        <p:nvSpPr>
          <p:cNvPr id="5" name="Fußzeilenplatzhalter 4"/>
          <p:cNvSpPr>
            <a:spLocks noGrp="1"/>
          </p:cNvSpPr>
          <p:nvPr>
            <p:ph type="ftr" sz="quarter" idx="11"/>
          </p:nvPr>
        </p:nvSpPr>
        <p:spPr/>
        <p:txBody>
          <a:bodyPr/>
          <a:lstStyle/>
          <a:p>
            <a:pPr>
              <a:defRPr/>
            </a:pPr>
            <a:r>
              <a:rPr lang="de-DE" smtClean="0"/>
              <a:t>www.uni-due.de/arbeitssicherheit</a:t>
            </a:r>
            <a:endParaRPr lang="de-DE" dirty="0"/>
          </a:p>
        </p:txBody>
      </p:sp>
      <p:sp>
        <p:nvSpPr>
          <p:cNvPr id="7" name="Textfeld 6"/>
          <p:cNvSpPr txBox="1"/>
          <p:nvPr/>
        </p:nvSpPr>
        <p:spPr>
          <a:xfrm>
            <a:off x="3131177" y="1490485"/>
            <a:ext cx="1616075" cy="461665"/>
          </a:xfrm>
          <a:prstGeom prst="rect">
            <a:avLst/>
          </a:prstGeom>
          <a:solidFill>
            <a:schemeClr val="accent5"/>
          </a:solidFill>
          <a:ln>
            <a:noFill/>
          </a:ln>
        </p:spPr>
        <p:txBody>
          <a:bodyPr>
            <a:spAutoFit/>
          </a:bodyPr>
          <a:lstStyle/>
          <a:p>
            <a:pPr algn="ctr" defTabSz="914400" eaLnBrk="1" fontAlgn="auto" hangingPunct="1">
              <a:spcBef>
                <a:spcPts val="0"/>
              </a:spcBef>
              <a:spcAft>
                <a:spcPts val="0"/>
              </a:spcAft>
              <a:defRPr/>
            </a:pPr>
            <a:r>
              <a:rPr lang="de-DE" sz="2400" b="1" kern="0" dirty="0">
                <a:latin typeface="Calibri"/>
                <a:ea typeface="+mn-ea"/>
              </a:rPr>
              <a:t>Kanzler</a:t>
            </a:r>
          </a:p>
        </p:txBody>
      </p:sp>
      <p:sp>
        <p:nvSpPr>
          <p:cNvPr id="8" name="Textfeld 7"/>
          <p:cNvSpPr txBox="1"/>
          <p:nvPr/>
        </p:nvSpPr>
        <p:spPr>
          <a:xfrm>
            <a:off x="2876304" y="2201379"/>
            <a:ext cx="2127744" cy="615553"/>
          </a:xfrm>
          <a:prstGeom prst="rect">
            <a:avLst/>
          </a:prstGeom>
          <a:solidFill>
            <a:schemeClr val="accent5"/>
          </a:solidFill>
          <a:ln>
            <a:noFill/>
          </a:ln>
        </p:spPr>
        <p:txBody>
          <a:bodyPr wrap="square">
            <a:spAutoFit/>
          </a:bodyPr>
          <a:lstStyle/>
          <a:p>
            <a:pPr algn="ctr" defTabSz="914400" eaLnBrk="1" fontAlgn="auto" hangingPunct="1">
              <a:spcBef>
                <a:spcPts val="0"/>
              </a:spcBef>
              <a:spcAft>
                <a:spcPts val="0"/>
              </a:spcAft>
              <a:defRPr/>
            </a:pPr>
            <a:r>
              <a:rPr lang="de-DE" sz="2000" b="1" kern="0" dirty="0" smtClean="0">
                <a:latin typeface="Calibri"/>
                <a:ea typeface="+mn-ea"/>
              </a:rPr>
              <a:t>Vorgesetzte/-r</a:t>
            </a:r>
          </a:p>
          <a:p>
            <a:pPr defTabSz="914400" eaLnBrk="1" fontAlgn="auto" hangingPunct="1">
              <a:spcBef>
                <a:spcPts val="0"/>
              </a:spcBef>
              <a:spcAft>
                <a:spcPts val="0"/>
              </a:spcAft>
              <a:defRPr/>
            </a:pPr>
            <a:r>
              <a:rPr lang="de-DE" sz="1400" kern="0" dirty="0" smtClean="0">
                <a:latin typeface="Calibri"/>
                <a:ea typeface="+mn-ea"/>
              </a:rPr>
              <a:t>Frau ABC	</a:t>
            </a:r>
            <a:r>
              <a:rPr lang="de-DE" sz="1400" kern="0" dirty="0" smtClean="0">
                <a:latin typeface="Calibri"/>
                <a:ea typeface="+mn-ea"/>
                <a:sym typeface="Wingdings"/>
              </a:rPr>
              <a:t></a:t>
            </a:r>
            <a:r>
              <a:rPr lang="de-DE" sz="1400" kern="0" dirty="0" smtClean="0">
                <a:latin typeface="Calibri"/>
                <a:ea typeface="+mn-ea"/>
              </a:rPr>
              <a:t> DU-0000</a:t>
            </a:r>
            <a:endParaRPr lang="de-DE" sz="1400" kern="0" dirty="0">
              <a:latin typeface="Calibri"/>
              <a:ea typeface="+mn-ea"/>
            </a:endParaRPr>
          </a:p>
        </p:txBody>
      </p:sp>
      <p:sp>
        <p:nvSpPr>
          <p:cNvPr id="9" name="Textfeld 8"/>
          <p:cNvSpPr txBox="1"/>
          <p:nvPr/>
        </p:nvSpPr>
        <p:spPr>
          <a:xfrm>
            <a:off x="6024563" y="2888907"/>
            <a:ext cx="2736850" cy="349702"/>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Betriebsarzt/-ärztin</a:t>
            </a:r>
            <a:endParaRPr lang="de-DE" kern="0" dirty="0">
              <a:latin typeface="Calibri"/>
              <a:ea typeface="+mn-ea"/>
            </a:endParaRPr>
          </a:p>
        </p:txBody>
      </p:sp>
      <p:sp>
        <p:nvSpPr>
          <p:cNvPr id="10" name="Textfeld 9"/>
          <p:cNvSpPr txBox="1"/>
          <p:nvPr/>
        </p:nvSpPr>
        <p:spPr>
          <a:xfrm>
            <a:off x="6029325" y="1397048"/>
            <a:ext cx="2755900" cy="646331"/>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Fachkräfte </a:t>
            </a:r>
            <a:r>
              <a:rPr lang="de-DE" kern="0" dirty="0">
                <a:latin typeface="Calibri"/>
                <a:ea typeface="+mn-ea"/>
              </a:rPr>
              <a:t>für Arbeitssicherheit</a:t>
            </a:r>
          </a:p>
        </p:txBody>
      </p:sp>
      <p:sp>
        <p:nvSpPr>
          <p:cNvPr id="11" name="Textfeld 10"/>
          <p:cNvSpPr txBox="1"/>
          <p:nvPr/>
        </p:nvSpPr>
        <p:spPr>
          <a:xfrm>
            <a:off x="889000" y="1531015"/>
            <a:ext cx="1485900" cy="369332"/>
          </a:xfrm>
          <a:prstGeom prst="rect">
            <a:avLst/>
          </a:prstGeom>
          <a:solidFill>
            <a:schemeClr val="accent5">
              <a:lumMod val="40000"/>
              <a:lumOff val="60000"/>
            </a:schemeClr>
          </a:solidFill>
          <a:ln>
            <a:noFill/>
          </a:ln>
        </p:spPr>
        <p:txBody>
          <a:bodyPr>
            <a:spAutoFit/>
          </a:bodyPr>
          <a:lstStyle/>
          <a:p>
            <a:pPr algn="ctr" defTabSz="914400" eaLnBrk="1" fontAlgn="auto" hangingPunct="1">
              <a:spcBef>
                <a:spcPts val="0"/>
              </a:spcBef>
              <a:spcAft>
                <a:spcPts val="0"/>
              </a:spcAft>
              <a:defRPr/>
            </a:pPr>
            <a:r>
              <a:rPr lang="de-DE" kern="0" dirty="0" smtClean="0">
                <a:latin typeface="Calibri"/>
                <a:ea typeface="+mn-ea"/>
              </a:rPr>
              <a:t>Personalräte</a:t>
            </a:r>
            <a:endParaRPr lang="de-DE" kern="0" dirty="0">
              <a:latin typeface="Calibri"/>
              <a:ea typeface="+mn-ea"/>
            </a:endParaRPr>
          </a:p>
        </p:txBody>
      </p:sp>
      <p:sp>
        <p:nvSpPr>
          <p:cNvPr id="12" name="Textfeld 11"/>
          <p:cNvSpPr txBox="1"/>
          <p:nvPr/>
        </p:nvSpPr>
        <p:spPr>
          <a:xfrm>
            <a:off x="447653" y="4725144"/>
            <a:ext cx="1927247" cy="1260139"/>
          </a:xfrm>
          <a:prstGeom prst="rect">
            <a:avLst/>
          </a:prstGeom>
          <a:solidFill>
            <a:srgbClr val="FFFF99"/>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Sicherheits-beauftragte/-r</a:t>
            </a:r>
          </a:p>
          <a:p>
            <a:pPr defTabSz="914400" eaLnBrk="1" fontAlgn="auto" hangingPunct="1">
              <a:spcBef>
                <a:spcPts val="0"/>
              </a:spcBef>
              <a:spcAft>
                <a:spcPts val="0"/>
              </a:spcAft>
              <a:tabLst>
                <a:tab pos="1073150" algn="l"/>
              </a:tabLst>
              <a:defRPr/>
            </a:pPr>
            <a:r>
              <a:rPr lang="de-DE" sz="1400" kern="0" dirty="0" smtClean="0">
                <a:solidFill>
                  <a:prstClr val="black"/>
                </a:solidFill>
                <a:latin typeface="Calibri"/>
                <a:ea typeface="+mn-ea"/>
              </a:rPr>
              <a:t>Herr XY	</a:t>
            </a:r>
            <a:r>
              <a:rPr lang="de-DE" sz="1400" b="1" kern="0" dirty="0" smtClean="0">
                <a:latin typeface="Calibri"/>
                <a:sym typeface="Wingdings"/>
              </a:rPr>
              <a:t></a:t>
            </a:r>
            <a:r>
              <a:rPr lang="de-DE" sz="1400" kern="0" dirty="0" smtClean="0">
                <a:solidFill>
                  <a:prstClr val="black"/>
                </a:solidFill>
                <a:latin typeface="Calibri"/>
                <a:ea typeface="+mn-ea"/>
              </a:rPr>
              <a:t> E-0000</a:t>
            </a:r>
            <a:endParaRPr lang="de-DE" sz="1400" kern="0" dirty="0">
              <a:solidFill>
                <a:prstClr val="black"/>
              </a:solidFill>
              <a:latin typeface="Calibri"/>
              <a:ea typeface="+mn-ea"/>
            </a:endParaRPr>
          </a:p>
        </p:txBody>
      </p:sp>
      <p:cxnSp>
        <p:nvCxnSpPr>
          <p:cNvPr id="14" name="Gerade Verbindung 16"/>
          <p:cNvCxnSpPr>
            <a:cxnSpLocks noChangeShapeType="1"/>
            <a:stCxn id="7" idx="2"/>
            <a:endCxn id="8" idx="0"/>
          </p:cNvCxnSpPr>
          <p:nvPr/>
        </p:nvCxnSpPr>
        <p:spPr bwMode="auto">
          <a:xfrm>
            <a:off x="3939215" y="1952150"/>
            <a:ext cx="961" cy="249229"/>
          </a:xfrm>
          <a:prstGeom prst="line">
            <a:avLst/>
          </a:prstGeom>
          <a:noFill/>
          <a:ln w="63500" algn="ctr">
            <a:solidFill>
              <a:schemeClr val="accent5"/>
            </a:solidFill>
            <a:round/>
            <a:headEnd/>
            <a:tailEnd type="triangle" w="lg" len="lg"/>
          </a:ln>
          <a:extLst>
            <a:ext uri="{909E8E84-426E-40DD-AFC4-6F175D3DCCD1}">
              <a14:hiddenFill xmlns:a14="http://schemas.microsoft.com/office/drawing/2010/main">
                <a:noFill/>
              </a14:hiddenFill>
            </a:ext>
          </a:extLst>
        </p:spPr>
      </p:cxnSp>
      <p:cxnSp>
        <p:nvCxnSpPr>
          <p:cNvPr id="15" name="Gerade Verbindung 18"/>
          <p:cNvCxnSpPr>
            <a:cxnSpLocks noChangeShapeType="1"/>
            <a:stCxn id="11" idx="3"/>
            <a:endCxn id="7" idx="1"/>
          </p:cNvCxnSpPr>
          <p:nvPr/>
        </p:nvCxnSpPr>
        <p:spPr bwMode="auto">
          <a:xfrm>
            <a:off x="2374900" y="1715681"/>
            <a:ext cx="756277" cy="5637"/>
          </a:xfrm>
          <a:prstGeom prst="line">
            <a:avLst/>
          </a:prstGeom>
          <a:noFill/>
          <a:ln w="63500" algn="ctr">
            <a:solidFill>
              <a:schemeClr val="accent5">
                <a:lumMod val="40000"/>
                <a:lumOff val="60000"/>
              </a:schemeClr>
            </a:solidFill>
            <a:prstDash val="sysDash"/>
            <a:round/>
            <a:headEnd/>
            <a:tailEnd type="arrow" w="med" len="med"/>
          </a:ln>
          <a:extLst>
            <a:ext uri="{909E8E84-426E-40DD-AFC4-6F175D3DCCD1}">
              <a14:hiddenFill xmlns:a14="http://schemas.microsoft.com/office/drawing/2010/main">
                <a:noFill/>
              </a14:hiddenFill>
            </a:ext>
          </a:extLst>
        </p:spPr>
      </p:cxnSp>
      <p:cxnSp>
        <p:nvCxnSpPr>
          <p:cNvPr id="16" name="Gerade Verbindung 19"/>
          <p:cNvCxnSpPr>
            <a:cxnSpLocks noChangeShapeType="1"/>
          </p:cNvCxnSpPr>
          <p:nvPr/>
        </p:nvCxnSpPr>
        <p:spPr bwMode="auto">
          <a:xfrm>
            <a:off x="2015716" y="1900347"/>
            <a:ext cx="0" cy="1865758"/>
          </a:xfrm>
          <a:prstGeom prst="line">
            <a:avLst/>
          </a:prstGeom>
          <a:noFill/>
          <a:ln w="63500" algn="ctr">
            <a:solidFill>
              <a:schemeClr val="accent5">
                <a:lumMod val="40000"/>
                <a:lumOff val="60000"/>
              </a:schemeClr>
            </a:solidFill>
            <a:prstDash val="sysDash"/>
            <a:round/>
            <a:headEnd/>
            <a:tailEnd type="arrow" w="med" len="med"/>
          </a:ln>
          <a:extLst>
            <a:ext uri="{909E8E84-426E-40DD-AFC4-6F175D3DCCD1}">
              <a14:hiddenFill xmlns:a14="http://schemas.microsoft.com/office/drawing/2010/main">
                <a:noFill/>
              </a14:hiddenFill>
            </a:ext>
          </a:extLst>
        </p:spPr>
      </p:cxnSp>
      <p:sp>
        <p:nvSpPr>
          <p:cNvPr id="17" name="Textfeld 16"/>
          <p:cNvSpPr txBox="1"/>
          <p:nvPr/>
        </p:nvSpPr>
        <p:spPr>
          <a:xfrm>
            <a:off x="6029325" y="2145925"/>
            <a:ext cx="2755900" cy="646331"/>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a:latin typeface="Calibri"/>
                <a:ea typeface="+mn-ea"/>
              </a:rPr>
              <a:t>Stabsstelle </a:t>
            </a:r>
            <a:r>
              <a:rPr lang="de-DE" kern="0" dirty="0" smtClean="0">
                <a:latin typeface="Calibri"/>
                <a:ea typeface="+mn-ea"/>
              </a:rPr>
              <a:t>Arbeitssicherheit </a:t>
            </a:r>
            <a:r>
              <a:rPr lang="de-DE" kern="0" dirty="0">
                <a:latin typeface="Calibri"/>
                <a:ea typeface="+mn-ea"/>
              </a:rPr>
              <a:t>und Umweltschutz</a:t>
            </a:r>
          </a:p>
        </p:txBody>
      </p:sp>
      <p:cxnSp>
        <p:nvCxnSpPr>
          <p:cNvPr id="20" name="Gerade Verbindung 19"/>
          <p:cNvCxnSpPr>
            <a:stCxn id="10" idx="1"/>
            <a:endCxn id="7" idx="3"/>
          </p:cNvCxnSpPr>
          <p:nvPr/>
        </p:nvCxnSpPr>
        <p:spPr>
          <a:xfrm flipH="1">
            <a:off x="4747252" y="1720214"/>
            <a:ext cx="1282073" cy="1104"/>
          </a:xfrm>
          <a:prstGeom prst="line">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2536803" y="4725068"/>
            <a:ext cx="1927247" cy="1260215"/>
          </a:xfrm>
          <a:prstGeom prst="rect">
            <a:avLst/>
          </a:prstGeom>
          <a:solidFill>
            <a:srgbClr val="CCFFCC"/>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Ersthelfer/-innen</a:t>
            </a:r>
          </a:p>
          <a:p>
            <a:pPr algn="ctr" defTabSz="914400" eaLnBrk="1" fontAlgn="auto" hangingPunct="1">
              <a:spcBef>
                <a:spcPts val="0"/>
              </a:spcBef>
              <a:spcAft>
                <a:spcPts val="0"/>
              </a:spcAft>
              <a:defRPr/>
            </a:pPr>
            <a:endParaRPr lang="de-DE" kern="0" dirty="0" smtClean="0">
              <a:solidFill>
                <a:prstClr val="black"/>
              </a:solidFill>
              <a:latin typeface="Calibri"/>
              <a:ea typeface="+mn-ea"/>
            </a:endParaRPr>
          </a:p>
          <a:p>
            <a:pPr lvl="0" defTabSz="914400" fontAlgn="auto">
              <a:spcBef>
                <a:spcPts val="0"/>
              </a:spcBef>
              <a:spcAft>
                <a:spcPts val="0"/>
              </a:spcAft>
              <a:tabLst>
                <a:tab pos="1073150" algn="l"/>
              </a:tabLst>
              <a:defRPr/>
            </a:pPr>
            <a:r>
              <a:rPr lang="de-DE" sz="1400" kern="0" dirty="0" smtClean="0">
                <a:solidFill>
                  <a:prstClr val="black"/>
                </a:solidFill>
                <a:latin typeface="Calibri"/>
              </a:rPr>
              <a:t>Herr YZ</a:t>
            </a:r>
            <a:r>
              <a:rPr lang="de-DE" sz="1400" b="1" kern="0" dirty="0">
                <a:latin typeface="Calibri"/>
                <a:sym typeface="Wingdings"/>
              </a:rPr>
              <a:t>	</a:t>
            </a:r>
            <a:r>
              <a:rPr lang="de-DE" sz="1400" b="1" kern="0" spc="-100" dirty="0" smtClean="0">
                <a:latin typeface="Calibri"/>
                <a:sym typeface="Wingdings"/>
              </a:rPr>
              <a:t></a:t>
            </a:r>
            <a:r>
              <a:rPr lang="de-DE" sz="1400" kern="0" spc="-100" dirty="0" smtClean="0">
                <a:solidFill>
                  <a:prstClr val="black"/>
                </a:solidFill>
                <a:latin typeface="Calibri"/>
              </a:rPr>
              <a:t> DU-0000</a:t>
            </a:r>
          </a:p>
          <a:p>
            <a:pPr lvl="0" defTabSz="914400" fontAlgn="auto">
              <a:spcBef>
                <a:spcPts val="0"/>
              </a:spcBef>
              <a:spcAft>
                <a:spcPts val="0"/>
              </a:spcAft>
              <a:tabLst>
                <a:tab pos="1073150" algn="l"/>
              </a:tabLst>
              <a:defRPr/>
            </a:pPr>
            <a:r>
              <a:rPr lang="de-DE" sz="1400" kern="0" spc="-100" dirty="0" smtClean="0">
                <a:solidFill>
                  <a:prstClr val="black"/>
                </a:solidFill>
                <a:latin typeface="Calibri"/>
              </a:rPr>
              <a:t>Frau </a:t>
            </a:r>
            <a:r>
              <a:rPr lang="de-DE" sz="1400" kern="0" spc="-100" dirty="0" err="1" smtClean="0">
                <a:solidFill>
                  <a:prstClr val="black"/>
                </a:solidFill>
                <a:latin typeface="Calibri"/>
              </a:rPr>
              <a:t>XZLang</a:t>
            </a:r>
            <a:r>
              <a:rPr lang="de-DE" sz="1400" kern="0" spc="-100" dirty="0">
                <a:solidFill>
                  <a:prstClr val="black"/>
                </a:solidFill>
                <a:latin typeface="Calibri"/>
              </a:rPr>
              <a:t>	</a:t>
            </a:r>
            <a:r>
              <a:rPr lang="de-DE" sz="1400" b="1" kern="0" spc="-100" dirty="0" smtClean="0">
                <a:latin typeface="Calibri"/>
                <a:sym typeface="Wingdings"/>
              </a:rPr>
              <a:t></a:t>
            </a:r>
            <a:r>
              <a:rPr lang="de-DE" sz="1400" kern="0" spc="-100" dirty="0" smtClean="0">
                <a:solidFill>
                  <a:prstClr val="black"/>
                </a:solidFill>
                <a:latin typeface="Calibri"/>
              </a:rPr>
              <a:t> DU-0000</a:t>
            </a:r>
            <a:endParaRPr lang="de-DE" sz="1400" kern="0" spc="-100" dirty="0">
              <a:solidFill>
                <a:prstClr val="black"/>
              </a:solidFill>
              <a:latin typeface="Calibri"/>
            </a:endParaRPr>
          </a:p>
        </p:txBody>
      </p:sp>
      <p:cxnSp>
        <p:nvCxnSpPr>
          <p:cNvPr id="34" name="Gewinkelte Verbindung 33"/>
          <p:cNvCxnSpPr>
            <a:stCxn id="37" idx="2"/>
            <a:endCxn id="12" idx="0"/>
          </p:cNvCxnSpPr>
          <p:nvPr/>
        </p:nvCxnSpPr>
        <p:spPr>
          <a:xfrm rot="5400000">
            <a:off x="2153188" y="2939118"/>
            <a:ext cx="1044116" cy="2527937"/>
          </a:xfrm>
          <a:prstGeom prst="bentConnector3">
            <a:avLst>
              <a:gd name="adj1" fmla="val 30764"/>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cxnSp>
        <p:nvCxnSpPr>
          <p:cNvPr id="36" name="Gewinkelte Verbindung 35"/>
          <p:cNvCxnSpPr>
            <a:stCxn id="37" idx="2"/>
            <a:endCxn id="29" idx="0"/>
          </p:cNvCxnSpPr>
          <p:nvPr/>
        </p:nvCxnSpPr>
        <p:spPr>
          <a:xfrm rot="5400000">
            <a:off x="3197801" y="3983655"/>
            <a:ext cx="1044040" cy="438787"/>
          </a:xfrm>
          <a:prstGeom prst="bentConnector3">
            <a:avLst>
              <a:gd name="adj1" fmla="val 30762"/>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sp>
        <p:nvSpPr>
          <p:cNvPr id="42" name="Textfeld 41"/>
          <p:cNvSpPr txBox="1"/>
          <p:nvPr/>
        </p:nvSpPr>
        <p:spPr>
          <a:xfrm>
            <a:off x="4644007" y="4725144"/>
            <a:ext cx="1927247" cy="1260140"/>
          </a:xfrm>
          <a:prstGeom prst="rect">
            <a:avLst/>
          </a:prstGeom>
          <a:solidFill>
            <a:srgbClr val="FFCCCC"/>
          </a:solidFill>
          <a:ln>
            <a:noFill/>
          </a:ln>
        </p:spPr>
        <p:txBody>
          <a:bodyPr wrap="square" lIns="18000" tIns="36000" rIns="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Brandschutz- und</a:t>
            </a:r>
            <a:br>
              <a:rPr lang="de-DE" b="1" kern="0" dirty="0" smtClean="0">
                <a:solidFill>
                  <a:prstClr val="black"/>
                </a:solidFill>
                <a:latin typeface="Calibri"/>
                <a:ea typeface="+mn-ea"/>
              </a:rPr>
            </a:br>
            <a:r>
              <a:rPr lang="de-DE" b="1" kern="0" dirty="0" smtClean="0">
                <a:solidFill>
                  <a:prstClr val="black"/>
                </a:solidFill>
                <a:latin typeface="Calibri"/>
                <a:ea typeface="+mn-ea"/>
              </a:rPr>
              <a:t>Evakuierungshelfer</a:t>
            </a:r>
            <a:r>
              <a:rPr lang="de-DE" kern="0" baseline="30000" dirty="0" smtClean="0">
                <a:solidFill>
                  <a:prstClr val="black"/>
                </a:solidFill>
                <a:latin typeface="Calibri"/>
                <a:ea typeface="+mn-ea"/>
              </a:rPr>
              <a:t>*</a:t>
            </a:r>
          </a:p>
          <a:p>
            <a:pPr defTabSz="914400" eaLnBrk="1" fontAlgn="auto" hangingPunct="1">
              <a:spcBef>
                <a:spcPts val="0"/>
              </a:spcBef>
              <a:spcAft>
                <a:spcPts val="0"/>
              </a:spcAft>
              <a:tabLst>
                <a:tab pos="1073150" algn="l"/>
              </a:tabLst>
              <a:defRPr/>
            </a:pPr>
            <a:r>
              <a:rPr lang="de-DE" sz="1400" kern="0" dirty="0" smtClean="0">
                <a:solidFill>
                  <a:prstClr val="black"/>
                </a:solidFill>
                <a:latin typeface="Calibri"/>
              </a:rPr>
              <a:t>– </a:t>
            </a:r>
            <a:r>
              <a:rPr lang="de-DE" sz="1400" kern="0" dirty="0">
                <a:solidFill>
                  <a:prstClr val="black"/>
                </a:solidFill>
                <a:latin typeface="Calibri"/>
              </a:rPr>
              <a:t>derzeit unbesetzt –</a:t>
            </a:r>
          </a:p>
        </p:txBody>
      </p:sp>
      <p:sp>
        <p:nvSpPr>
          <p:cNvPr id="43" name="Textfeld 42"/>
          <p:cNvSpPr txBox="1"/>
          <p:nvPr/>
        </p:nvSpPr>
        <p:spPr>
          <a:xfrm>
            <a:off x="6749209" y="4725143"/>
            <a:ext cx="1927247" cy="1260139"/>
          </a:xfrm>
          <a:prstGeom prst="rect">
            <a:avLst/>
          </a:prstGeom>
          <a:solidFill>
            <a:schemeClr val="tx2">
              <a:lumMod val="20000"/>
              <a:lumOff val="80000"/>
            </a:schemeClr>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spc="-100" dirty="0" smtClean="0">
                <a:solidFill>
                  <a:prstClr val="black"/>
                </a:solidFill>
                <a:latin typeface="Calibri"/>
                <a:ea typeface="+mn-ea"/>
              </a:rPr>
              <a:t>Weitere Beauftragte</a:t>
            </a:r>
            <a:endParaRPr lang="de-DE" b="1" kern="0" spc="-100" dirty="0">
              <a:solidFill>
                <a:prstClr val="black"/>
              </a:solidFill>
              <a:latin typeface="Calibri"/>
            </a:endParaRPr>
          </a:p>
          <a:p>
            <a:pPr defTabSz="914400" eaLnBrk="1" fontAlgn="auto" hangingPunct="1">
              <a:spcBef>
                <a:spcPts val="0"/>
              </a:spcBef>
              <a:spcAft>
                <a:spcPts val="0"/>
              </a:spcAft>
              <a:tabLst>
                <a:tab pos="1073150" algn="l"/>
              </a:tabLst>
              <a:defRPr/>
            </a:pPr>
            <a:r>
              <a:rPr lang="de-DE" sz="1400" b="1" kern="0" dirty="0" smtClean="0">
                <a:solidFill>
                  <a:prstClr val="black"/>
                </a:solidFill>
                <a:latin typeface="Calibri"/>
              </a:rPr>
              <a:t>Funktion</a:t>
            </a:r>
            <a:r>
              <a:rPr lang="de-DE" sz="1400" kern="0" dirty="0" smtClean="0">
                <a:solidFill>
                  <a:prstClr val="black"/>
                </a:solidFill>
                <a:latin typeface="Calibri"/>
              </a:rPr>
              <a:t/>
            </a:r>
            <a:br>
              <a:rPr lang="de-DE" sz="1400" kern="0" dirty="0" smtClean="0">
                <a:solidFill>
                  <a:prstClr val="black"/>
                </a:solidFill>
                <a:latin typeface="Calibri"/>
              </a:rPr>
            </a:br>
            <a:r>
              <a:rPr lang="de-DE" sz="1400" kern="0" dirty="0" smtClean="0">
                <a:solidFill>
                  <a:prstClr val="black"/>
                </a:solidFill>
                <a:latin typeface="Calibri"/>
              </a:rPr>
              <a:t>Frau XY</a:t>
            </a:r>
            <a:r>
              <a:rPr lang="de-DE" sz="1400" kern="0" dirty="0">
                <a:solidFill>
                  <a:prstClr val="black"/>
                </a:solidFill>
                <a:latin typeface="Calibri"/>
              </a:rPr>
              <a:t>	</a:t>
            </a:r>
            <a:r>
              <a:rPr lang="de-DE" sz="1400" b="1" kern="0" dirty="0">
                <a:latin typeface="Calibri"/>
                <a:sym typeface="Wingdings"/>
              </a:rPr>
              <a:t></a:t>
            </a:r>
            <a:r>
              <a:rPr lang="de-DE" sz="1400" kern="0" dirty="0">
                <a:solidFill>
                  <a:prstClr val="black"/>
                </a:solidFill>
                <a:latin typeface="Calibri"/>
              </a:rPr>
              <a:t> </a:t>
            </a:r>
            <a:r>
              <a:rPr lang="de-DE" sz="1400" kern="0" dirty="0" smtClean="0">
                <a:solidFill>
                  <a:prstClr val="black"/>
                </a:solidFill>
                <a:latin typeface="Calibri"/>
              </a:rPr>
              <a:t>E-0000</a:t>
            </a:r>
          </a:p>
          <a:p>
            <a:pPr defTabSz="914400" fontAlgn="auto">
              <a:spcBef>
                <a:spcPts val="0"/>
              </a:spcBef>
              <a:spcAft>
                <a:spcPts val="0"/>
              </a:spcAft>
              <a:tabLst>
                <a:tab pos="1073150" algn="l"/>
              </a:tabLst>
              <a:defRPr/>
            </a:pPr>
            <a:r>
              <a:rPr lang="de-DE" sz="1400" b="1" kern="0" dirty="0">
                <a:solidFill>
                  <a:prstClr val="black"/>
                </a:solidFill>
                <a:latin typeface="Calibri"/>
              </a:rPr>
              <a:t>Funktion</a:t>
            </a:r>
            <a:r>
              <a:rPr lang="de-DE" sz="1400" kern="0" dirty="0">
                <a:solidFill>
                  <a:prstClr val="black"/>
                </a:solidFill>
                <a:latin typeface="Calibri"/>
              </a:rPr>
              <a:t/>
            </a:r>
            <a:br>
              <a:rPr lang="de-DE" sz="1400" kern="0" dirty="0">
                <a:solidFill>
                  <a:prstClr val="black"/>
                </a:solidFill>
                <a:latin typeface="Calibri"/>
              </a:rPr>
            </a:br>
            <a:r>
              <a:rPr lang="de-DE" sz="1400" kern="0" dirty="0">
                <a:solidFill>
                  <a:prstClr val="black"/>
                </a:solidFill>
                <a:latin typeface="Calibri"/>
              </a:rPr>
              <a:t>Herr XY	</a:t>
            </a:r>
            <a:r>
              <a:rPr lang="de-DE" sz="1400" b="1" kern="0" dirty="0">
                <a:latin typeface="Calibri"/>
                <a:sym typeface="Wingdings"/>
              </a:rPr>
              <a:t></a:t>
            </a:r>
            <a:r>
              <a:rPr lang="de-DE" sz="1400" kern="0" dirty="0">
                <a:solidFill>
                  <a:prstClr val="black"/>
                </a:solidFill>
                <a:latin typeface="Calibri"/>
              </a:rPr>
              <a:t> E-0000</a:t>
            </a:r>
          </a:p>
          <a:p>
            <a:pPr defTabSz="914400" eaLnBrk="1" fontAlgn="auto" hangingPunct="1">
              <a:spcBef>
                <a:spcPts val="0"/>
              </a:spcBef>
              <a:spcAft>
                <a:spcPts val="0"/>
              </a:spcAft>
              <a:tabLst>
                <a:tab pos="1073150" algn="l"/>
              </a:tabLst>
              <a:defRPr/>
            </a:pPr>
            <a:endParaRPr lang="de-DE" sz="1400" kern="0" dirty="0">
              <a:solidFill>
                <a:prstClr val="black"/>
              </a:solidFill>
              <a:latin typeface="Calibri"/>
            </a:endParaRPr>
          </a:p>
          <a:p>
            <a:pPr algn="ctr" defTabSz="914400" eaLnBrk="1" fontAlgn="auto" hangingPunct="1">
              <a:spcBef>
                <a:spcPts val="0"/>
              </a:spcBef>
              <a:spcAft>
                <a:spcPts val="0"/>
              </a:spcAft>
              <a:defRPr/>
            </a:pPr>
            <a:endParaRPr lang="de-DE" b="1" kern="0" dirty="0" smtClean="0">
              <a:solidFill>
                <a:prstClr val="black"/>
              </a:solidFill>
              <a:latin typeface="Calibri"/>
              <a:ea typeface="+mn-ea"/>
            </a:endParaRPr>
          </a:p>
        </p:txBody>
      </p:sp>
      <p:sp>
        <p:nvSpPr>
          <p:cNvPr id="67" name="Textfeld 66"/>
          <p:cNvSpPr txBox="1"/>
          <p:nvPr/>
        </p:nvSpPr>
        <p:spPr>
          <a:xfrm>
            <a:off x="6024563" y="3334057"/>
            <a:ext cx="2736850" cy="349702"/>
          </a:xfrm>
          <a:prstGeom prst="rect">
            <a:avLst/>
          </a:prstGeom>
          <a:solidFill>
            <a:schemeClr val="accent5">
              <a:lumMod val="40000"/>
              <a:lumOff val="60000"/>
            </a:schemeClr>
          </a:solidFill>
          <a:ln>
            <a:noFill/>
          </a:ln>
        </p:spPr>
        <p:txBody>
          <a:bodyPr wrap="square" lIns="36000" tIns="36000" rIns="36000" bIns="36000">
            <a:spAutoFit/>
          </a:bodyPr>
          <a:lstStyle/>
          <a:p>
            <a:pPr algn="ctr" defTabSz="914400" eaLnBrk="1" fontAlgn="auto" hangingPunct="1">
              <a:spcBef>
                <a:spcPts val="0"/>
              </a:spcBef>
              <a:spcAft>
                <a:spcPts val="0"/>
              </a:spcAft>
              <a:defRPr/>
            </a:pPr>
            <a:r>
              <a:rPr lang="de-DE" kern="0" dirty="0" smtClean="0">
                <a:latin typeface="Calibri"/>
                <a:ea typeface="+mn-ea"/>
              </a:rPr>
              <a:t>Arbeitsschutzausschuss</a:t>
            </a:r>
            <a:endParaRPr lang="de-DE" kern="0" dirty="0">
              <a:latin typeface="Calibri"/>
              <a:ea typeface="+mn-ea"/>
            </a:endParaRPr>
          </a:p>
        </p:txBody>
      </p:sp>
      <p:cxnSp>
        <p:nvCxnSpPr>
          <p:cNvPr id="69" name="Gewinkelte Verbindung 68"/>
          <p:cNvCxnSpPr>
            <a:stCxn id="17" idx="1"/>
            <a:endCxn id="7" idx="3"/>
          </p:cNvCxnSpPr>
          <p:nvPr/>
        </p:nvCxnSpPr>
        <p:spPr>
          <a:xfrm rot="10800000">
            <a:off x="4747253" y="1721319"/>
            <a:ext cx="1282073" cy="747773"/>
          </a:xfrm>
          <a:prstGeom prst="bentConnector3">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Gewinkelte Verbindung 70"/>
          <p:cNvCxnSpPr>
            <a:stCxn id="9" idx="1"/>
            <a:endCxn id="7" idx="3"/>
          </p:cNvCxnSpPr>
          <p:nvPr/>
        </p:nvCxnSpPr>
        <p:spPr>
          <a:xfrm rot="10800000">
            <a:off x="4747253" y="1721318"/>
            <a:ext cx="1277311" cy="1342440"/>
          </a:xfrm>
          <a:prstGeom prst="bentConnector3">
            <a:avLst>
              <a:gd name="adj1" fmla="val 50000"/>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4" name="Gewinkelte Verbindung 73"/>
          <p:cNvCxnSpPr>
            <a:stCxn id="67" idx="1"/>
            <a:endCxn id="7" idx="3"/>
          </p:cNvCxnSpPr>
          <p:nvPr/>
        </p:nvCxnSpPr>
        <p:spPr>
          <a:xfrm rot="10800000">
            <a:off x="4747253" y="1721318"/>
            <a:ext cx="1277311" cy="1787590"/>
          </a:xfrm>
          <a:prstGeom prst="bentConnector3">
            <a:avLst>
              <a:gd name="adj1" fmla="val 50000"/>
            </a:avLst>
          </a:prstGeom>
          <a:ln w="63500">
            <a:solidFill>
              <a:schemeClr val="accent5">
                <a:lumMod val="40000"/>
                <a:lumOff val="6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9" name="Gewinkelte Verbindung 88"/>
          <p:cNvCxnSpPr>
            <a:stCxn id="37" idx="2"/>
            <a:endCxn id="42" idx="0"/>
          </p:cNvCxnSpPr>
          <p:nvPr/>
        </p:nvCxnSpPr>
        <p:spPr>
          <a:xfrm rot="16200000" flipH="1">
            <a:off x="4251364" y="3368877"/>
            <a:ext cx="1044116" cy="1668417"/>
          </a:xfrm>
          <a:prstGeom prst="bentConnector3">
            <a:avLst>
              <a:gd name="adj1" fmla="val 30764"/>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cxnSp>
        <p:nvCxnSpPr>
          <p:cNvPr id="92" name="Gewinkelte Verbindung 91"/>
          <p:cNvCxnSpPr>
            <a:stCxn id="37" idx="2"/>
            <a:endCxn id="43" idx="0"/>
          </p:cNvCxnSpPr>
          <p:nvPr/>
        </p:nvCxnSpPr>
        <p:spPr>
          <a:xfrm rot="16200000" flipH="1">
            <a:off x="5303966" y="2316275"/>
            <a:ext cx="1044115" cy="3773619"/>
          </a:xfrm>
          <a:prstGeom prst="bentConnector3">
            <a:avLst>
              <a:gd name="adj1" fmla="val 30764"/>
            </a:avLst>
          </a:prstGeom>
          <a:noFill/>
          <a:ln w="63500" algn="ctr">
            <a:solidFill>
              <a:schemeClr val="accent5"/>
            </a:solidFill>
            <a:round/>
            <a:headEnd/>
            <a:tailEnd type="arrow" w="med" len="med"/>
          </a:ln>
          <a:extLst>
            <a:ext uri="{909E8E84-426E-40DD-AFC4-6F175D3DCCD1}">
              <a14:hiddenFill xmlns:a14="http://schemas.microsoft.com/office/drawing/2010/main">
                <a:noFill/>
              </a14:hiddenFill>
            </a:ext>
          </a:extLst>
        </p:spPr>
      </p:cxnSp>
      <p:sp>
        <p:nvSpPr>
          <p:cNvPr id="30" name="Abgerundete rechteckige Legende 29"/>
          <p:cNvSpPr/>
          <p:nvPr/>
        </p:nvSpPr>
        <p:spPr>
          <a:xfrm>
            <a:off x="-3420888" y="3334056"/>
            <a:ext cx="3168352" cy="1391089"/>
          </a:xfrm>
          <a:prstGeom prst="wedgeRoundRectCallout">
            <a:avLst>
              <a:gd name="adj1" fmla="val 71112"/>
              <a:gd name="adj2" fmla="val 9939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die Namen der  Beauftragten des Bereichs einsetzen.</a:t>
            </a:r>
          </a:p>
          <a:p>
            <a:r>
              <a:rPr lang="de-DE" sz="1200" dirty="0" smtClean="0">
                <a:solidFill>
                  <a:schemeClr val="tx1"/>
                </a:solidFill>
              </a:rPr>
              <a:t>Nicht besetzte Funktionen entsprechend vermerken und um Unterstützung (Meldung Freiwilliger) bitten.</a:t>
            </a:r>
          </a:p>
          <a:p>
            <a:r>
              <a:rPr lang="de-DE" sz="1200" dirty="0" smtClean="0">
                <a:solidFill>
                  <a:schemeClr val="tx1"/>
                </a:solidFill>
              </a:rPr>
              <a:t>Bei den weiteren Beauftragten  die genaue Beauftragten- „Funktion“ nennen</a:t>
            </a:r>
          </a:p>
        </p:txBody>
      </p:sp>
      <p:sp>
        <p:nvSpPr>
          <p:cNvPr id="31" name="Abgerundete rechteckige Legende 30"/>
          <p:cNvSpPr/>
          <p:nvPr/>
        </p:nvSpPr>
        <p:spPr>
          <a:xfrm>
            <a:off x="-3420888" y="1900346"/>
            <a:ext cx="3168352" cy="492191"/>
          </a:xfrm>
          <a:prstGeom prst="wedgeRoundRectCallout">
            <a:avLst>
              <a:gd name="adj1" fmla="val 148292"/>
              <a:gd name="adj2" fmla="val 8478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den Namen der zuständigen Führungskraft eintragen</a:t>
            </a:r>
          </a:p>
        </p:txBody>
      </p:sp>
      <p:sp>
        <p:nvSpPr>
          <p:cNvPr id="32" name="Abgerundete rechteckige Legende 31"/>
          <p:cNvSpPr/>
          <p:nvPr/>
        </p:nvSpPr>
        <p:spPr>
          <a:xfrm>
            <a:off x="-3414633" y="-16418"/>
            <a:ext cx="3168352" cy="1060418"/>
          </a:xfrm>
          <a:prstGeom prst="wedgeRoundRectCallout">
            <a:avLst>
              <a:gd name="adj1" fmla="val 62838"/>
              <a:gd name="adj2" fmla="val 92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die Bezeichnung der eigenen „Organisationseinheit“ eintragen – ggf. nur eines einzelnen Sachgebiets/einer einzelnen Arbeitsgruppe; bei verschiedenen Standorten, diesen ggf. ebenfalls mit angeben.</a:t>
            </a:r>
          </a:p>
        </p:txBody>
      </p:sp>
      <p:sp>
        <p:nvSpPr>
          <p:cNvPr id="6" name="Abgerundetes Rechteck 5"/>
          <p:cNvSpPr/>
          <p:nvPr/>
        </p:nvSpPr>
        <p:spPr>
          <a:xfrm>
            <a:off x="-3420888" y="5229199"/>
            <a:ext cx="3168352" cy="125256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Tipp:</a:t>
            </a:r>
          </a:p>
          <a:p>
            <a:r>
              <a:rPr lang="de-DE" sz="1200" dirty="0" smtClean="0">
                <a:solidFill>
                  <a:schemeClr val="tx1"/>
                </a:solidFill>
              </a:rPr>
              <a:t>Bei langen Namen kann der Zeichenabstand unter „Schriftart“ -&gt; Zeichenabstand verringert werden, so dass diese trotzdem in eine Zeile passen.</a:t>
            </a:r>
            <a:endParaRPr lang="de-DE" sz="1200" dirty="0">
              <a:solidFill>
                <a:schemeClr val="tx1"/>
              </a:solidFill>
            </a:endParaRPr>
          </a:p>
        </p:txBody>
      </p:sp>
      <p:sp>
        <p:nvSpPr>
          <p:cNvPr id="33" name="Abgerundete rechteckige Legende 32"/>
          <p:cNvSpPr/>
          <p:nvPr/>
        </p:nvSpPr>
        <p:spPr>
          <a:xfrm>
            <a:off x="-3420888" y="1216344"/>
            <a:ext cx="3168352" cy="492191"/>
          </a:xfrm>
          <a:prstGeom prst="wedgeRoundRectCallout">
            <a:avLst>
              <a:gd name="adj1" fmla="val 155507"/>
              <a:gd name="adj2" fmla="val 2194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Für die Verwaltung: Kanzler</a:t>
            </a:r>
          </a:p>
          <a:p>
            <a:r>
              <a:rPr lang="de-DE" sz="1200" dirty="0" smtClean="0">
                <a:solidFill>
                  <a:schemeClr val="tx1"/>
                </a:solidFill>
              </a:rPr>
              <a:t>Für Forschung und Lehre: Rektor</a:t>
            </a:r>
          </a:p>
        </p:txBody>
      </p:sp>
      <p:sp>
        <p:nvSpPr>
          <p:cNvPr id="35" name="Textfeld 34"/>
          <p:cNvSpPr txBox="1"/>
          <p:nvPr/>
        </p:nvSpPr>
        <p:spPr>
          <a:xfrm>
            <a:off x="447653" y="4293095"/>
            <a:ext cx="8228803" cy="431973"/>
          </a:xfrm>
          <a:prstGeom prst="rect">
            <a:avLst/>
          </a:prstGeom>
          <a:solidFill>
            <a:schemeClr val="accent5"/>
          </a:solidFill>
          <a:ln>
            <a:noFill/>
          </a:ln>
        </p:spPr>
        <p:txBody>
          <a:bodyPr wrap="square" lIns="36000" tIns="36000" rIns="36000" bIns="36000">
            <a:noAutofit/>
          </a:bodyPr>
          <a:lstStyle/>
          <a:p>
            <a:pPr algn="ctr" defTabSz="914400" eaLnBrk="1" fontAlgn="auto" hangingPunct="1">
              <a:spcBef>
                <a:spcPts val="0"/>
              </a:spcBef>
              <a:spcAft>
                <a:spcPts val="0"/>
              </a:spcAft>
              <a:defRPr/>
            </a:pPr>
            <a:r>
              <a:rPr lang="de-DE" b="1" kern="0" dirty="0" smtClean="0">
                <a:solidFill>
                  <a:prstClr val="black"/>
                </a:solidFill>
                <a:latin typeface="Calibri"/>
                <a:ea typeface="+mn-ea"/>
              </a:rPr>
              <a:t>Beschäftigte</a:t>
            </a:r>
          </a:p>
        </p:txBody>
      </p:sp>
      <p:sp>
        <p:nvSpPr>
          <p:cNvPr id="37" name="Textfeld 36"/>
          <p:cNvSpPr txBox="1"/>
          <p:nvPr/>
        </p:nvSpPr>
        <p:spPr>
          <a:xfrm>
            <a:off x="2875342" y="3065475"/>
            <a:ext cx="2127744" cy="615553"/>
          </a:xfrm>
          <a:prstGeom prst="rect">
            <a:avLst/>
          </a:prstGeom>
          <a:solidFill>
            <a:schemeClr val="accent5"/>
          </a:solidFill>
          <a:ln>
            <a:noFill/>
          </a:ln>
        </p:spPr>
        <p:txBody>
          <a:bodyPr wrap="square">
            <a:spAutoFit/>
          </a:bodyPr>
          <a:lstStyle/>
          <a:p>
            <a:pPr algn="ctr" defTabSz="914400" eaLnBrk="1" fontAlgn="auto" hangingPunct="1">
              <a:spcBef>
                <a:spcPts val="0"/>
              </a:spcBef>
              <a:spcAft>
                <a:spcPts val="0"/>
              </a:spcAft>
              <a:defRPr/>
            </a:pPr>
            <a:r>
              <a:rPr lang="de-DE" sz="2000" b="1" kern="0" dirty="0" smtClean="0">
                <a:latin typeface="Calibri"/>
                <a:ea typeface="+mn-ea"/>
              </a:rPr>
              <a:t>Bereichsleitung</a:t>
            </a:r>
          </a:p>
          <a:p>
            <a:pPr defTabSz="914400" eaLnBrk="1" fontAlgn="auto" hangingPunct="1">
              <a:spcBef>
                <a:spcPts val="0"/>
              </a:spcBef>
              <a:spcAft>
                <a:spcPts val="0"/>
              </a:spcAft>
              <a:defRPr/>
            </a:pPr>
            <a:r>
              <a:rPr lang="de-DE" sz="1400" kern="0" dirty="0" smtClean="0">
                <a:latin typeface="Calibri"/>
                <a:ea typeface="+mn-ea"/>
              </a:rPr>
              <a:t>Herr ABC	</a:t>
            </a:r>
            <a:r>
              <a:rPr lang="de-DE" sz="1400" kern="0" dirty="0" smtClean="0">
                <a:latin typeface="Calibri"/>
                <a:ea typeface="+mn-ea"/>
                <a:sym typeface="Wingdings"/>
              </a:rPr>
              <a:t></a:t>
            </a:r>
            <a:r>
              <a:rPr lang="de-DE" sz="1400" kern="0" dirty="0" smtClean="0">
                <a:latin typeface="Calibri"/>
                <a:ea typeface="+mn-ea"/>
              </a:rPr>
              <a:t> DU-0000</a:t>
            </a:r>
            <a:endParaRPr lang="de-DE" sz="1400" kern="0" dirty="0">
              <a:latin typeface="Calibri"/>
              <a:ea typeface="+mn-ea"/>
            </a:endParaRPr>
          </a:p>
        </p:txBody>
      </p:sp>
      <p:cxnSp>
        <p:nvCxnSpPr>
          <p:cNvPr id="45" name="Gerade Verbindung 16"/>
          <p:cNvCxnSpPr>
            <a:cxnSpLocks noChangeShapeType="1"/>
            <a:stCxn id="8" idx="2"/>
            <a:endCxn id="37" idx="0"/>
          </p:cNvCxnSpPr>
          <p:nvPr/>
        </p:nvCxnSpPr>
        <p:spPr bwMode="auto">
          <a:xfrm flipH="1">
            <a:off x="3939214" y="2816932"/>
            <a:ext cx="962" cy="248543"/>
          </a:xfrm>
          <a:prstGeom prst="line">
            <a:avLst/>
          </a:prstGeom>
          <a:noFill/>
          <a:ln w="63500" algn="ctr">
            <a:solidFill>
              <a:schemeClr val="accent5"/>
            </a:solidFill>
            <a:round/>
            <a:headEnd/>
            <a:tailEnd type="triangle" w="lg" len="lg"/>
          </a:ln>
          <a:extLst>
            <a:ext uri="{909E8E84-426E-40DD-AFC4-6F175D3DCCD1}">
              <a14:hiddenFill xmlns:a14="http://schemas.microsoft.com/office/drawing/2010/main">
                <a:noFill/>
              </a14:hiddenFill>
            </a:ext>
          </a:extLst>
        </p:spPr>
      </p:cxnSp>
      <p:sp>
        <p:nvSpPr>
          <p:cNvPr id="53" name="Abgerundete rechteckige Legende 52"/>
          <p:cNvSpPr/>
          <p:nvPr/>
        </p:nvSpPr>
        <p:spPr>
          <a:xfrm>
            <a:off x="-3414633" y="2642811"/>
            <a:ext cx="3168352" cy="492191"/>
          </a:xfrm>
          <a:prstGeom prst="wedgeRoundRectCallout">
            <a:avLst>
              <a:gd name="adj1" fmla="val 148716"/>
              <a:gd name="adj2" fmla="val 109372"/>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200" dirty="0" smtClean="0">
                <a:solidFill>
                  <a:schemeClr val="tx1"/>
                </a:solidFill>
              </a:rPr>
              <a:t>Bitte hier den Namen der zuständigen Bereichsleitung eintragen</a:t>
            </a:r>
          </a:p>
        </p:txBody>
      </p:sp>
    </p:spTree>
    <p:extLst>
      <p:ext uri="{BB962C8B-B14F-4D97-AF65-F5344CB8AC3E}">
        <p14:creationId xmlns:p14="http://schemas.microsoft.com/office/powerpoint/2010/main" val="31624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1">
      <a:dk1>
        <a:sysClr val="windowText" lastClr="000000"/>
      </a:dk1>
      <a:lt1>
        <a:sysClr val="window" lastClr="FFFFFF"/>
      </a:lt1>
      <a:dk2>
        <a:srgbClr val="004C93"/>
      </a:dk2>
      <a:lt2>
        <a:srgbClr val="EFE4BF"/>
      </a:lt2>
      <a:accent1>
        <a:srgbClr val="DFE4F2"/>
      </a:accent1>
      <a:accent2>
        <a:srgbClr val="3B5988"/>
      </a:accent2>
      <a:accent3>
        <a:srgbClr val="4F75B1"/>
      </a:accent3>
      <a:accent4>
        <a:srgbClr val="758FC3"/>
      </a:accent4>
      <a:accent5>
        <a:srgbClr val="A1B0D2"/>
      </a:accent5>
      <a:accent6>
        <a:srgbClr val="C1CADF"/>
      </a:accent6>
      <a:hlink>
        <a:srgbClr val="004C93"/>
      </a:hlink>
      <a:folHlink>
        <a:srgbClr val="A1B0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Bildschirmpräsentation (4:3)</PresentationFormat>
  <Paragraphs>113</Paragraphs>
  <Slides>2</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Geneva</vt:lpstr>
      <vt:lpstr>Lucida Grande</vt:lpstr>
      <vt:lpstr>Wingdings</vt:lpstr>
      <vt:lpstr>ヒラギノ角ゴ Pro W3</vt:lpstr>
      <vt:lpstr>Office-Design</vt:lpstr>
      <vt:lpstr>Arbeitsschutzorganisation Organisationseinheit Standort</vt:lpstr>
      <vt:lpstr>Arbeitsschutzorganisation Organisationseinheit Standort</vt:lpstr>
    </vt:vector>
  </TitlesOfParts>
  <Company>move:elevator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ludger.becker@uni-due.de;ulrich.wildgrube@uni-due.de</dc:creator>
  <cp:lastModifiedBy>Brüning, Stefan</cp:lastModifiedBy>
  <cp:revision>860</cp:revision>
  <cp:lastPrinted>2017-01-23T16:10:04Z</cp:lastPrinted>
  <dcterms:created xsi:type="dcterms:W3CDTF">2012-08-27T10:28:54Z</dcterms:created>
  <dcterms:modified xsi:type="dcterms:W3CDTF">2019-01-03T08:28:33Z</dcterms:modified>
</cp:coreProperties>
</file>