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8DC27-89BA-49CA-A4B9-998E3A18AB5C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81DBE-3532-4021-A2CB-67CC470B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B62A0-FF0C-495E-9B1A-D578B26185FB}" type="slidenum">
              <a:rPr lang="en-US"/>
              <a:pPr/>
              <a:t>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</p:spPr>
        <p:txBody>
          <a:bodyPr lIns="86387" tIns="43192" rIns="86387" bIns="431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EB978-F6BD-4102-8368-B709660B8075}" type="slidenum">
              <a:rPr lang="en-US"/>
              <a:pPr/>
              <a:t>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</p:spPr>
        <p:txBody>
          <a:bodyPr lIns="86387" tIns="43192" rIns="86387" bIns="4319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7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1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917E-0754-4271-97AC-5FD1D7DDCBE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39EAF-804D-41B5-98C5-82945629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e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jpeg"/><Relationship Id="rId5" Type="http://schemas.openxmlformats.org/officeDocument/2006/relationships/image" Target="../media/image27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Review of </a:t>
            </a:r>
            <a:br>
              <a:rPr lang="en-US" dirty="0" smtClean="0"/>
            </a:br>
            <a:r>
              <a:rPr lang="en-US" dirty="0" smtClean="0"/>
              <a:t>Critical Flow </a:t>
            </a:r>
            <a:r>
              <a:rPr lang="en-US" dirty="0" err="1" smtClean="0"/>
              <a:t>Venturis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28852"/>
            <a:ext cx="9677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Analytical </a:t>
            </a:r>
            <a:r>
              <a:rPr lang="en-US" sz="3200" i="1" dirty="0" smtClean="0"/>
              <a:t>C</a:t>
            </a:r>
            <a:r>
              <a:rPr lang="en-US" sz="3200" baseline="-25000" dirty="0" smtClean="0"/>
              <a:t>d</a:t>
            </a:r>
            <a:r>
              <a:rPr lang="en-US" sz="3200" dirty="0" smtClean="0"/>
              <a:t> predictions agree well with experiments</a:t>
            </a:r>
            <a:endParaRPr 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209800"/>
            <a:ext cx="4995381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7200" y="829633"/>
            <a:ext cx="5029199" cy="3353238"/>
            <a:chOff x="457200" y="829633"/>
            <a:chExt cx="5029199" cy="335323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829633"/>
              <a:ext cx="5029199" cy="3065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9012" y="3875094"/>
              <a:ext cx="2045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Johnson and Wright 2008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38600" y="6456362"/>
            <a:ext cx="112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Mickan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75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Gas Species Effects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19200" y="5219700"/>
            <a:ext cx="7315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>
              <a:buFontTx/>
              <a:buChar char="•"/>
              <a:defRPr/>
            </a:pPr>
            <a:r>
              <a:rPr lang="en-US" sz="1600" dirty="0">
                <a:latin typeface="+mj-lt"/>
              </a:rPr>
              <a:t>Solid lines from </a:t>
            </a:r>
            <a:r>
              <a:rPr lang="en-US" sz="1600" dirty="0" err="1">
                <a:latin typeface="+mj-lt"/>
              </a:rPr>
              <a:t>Nakao</a:t>
            </a:r>
            <a:r>
              <a:rPr lang="en-US" sz="1600" dirty="0">
                <a:latin typeface="+mj-lt"/>
              </a:rPr>
              <a:t> and </a:t>
            </a:r>
            <a:r>
              <a:rPr lang="en-US" sz="1600" dirty="0" err="1">
                <a:latin typeface="+mj-lt"/>
              </a:rPr>
              <a:t>Takamoto</a:t>
            </a:r>
            <a:r>
              <a:rPr lang="en-US" sz="1600" dirty="0">
                <a:latin typeface="+mj-lt"/>
              </a:rPr>
              <a:t>, </a:t>
            </a:r>
            <a:r>
              <a:rPr lang="en-US" sz="1600" i="1" dirty="0">
                <a:latin typeface="+mj-lt"/>
              </a:rPr>
              <a:t>Discharge Coefficients of Critical Flow </a:t>
            </a:r>
            <a:r>
              <a:rPr lang="en-US" sz="1600" i="1" dirty="0" err="1">
                <a:latin typeface="+mj-lt"/>
              </a:rPr>
              <a:t>Venturi</a:t>
            </a:r>
            <a:r>
              <a:rPr lang="en-US" sz="1600" i="1" dirty="0">
                <a:latin typeface="+mj-lt"/>
              </a:rPr>
              <a:t> Nozzles for CO</a:t>
            </a:r>
            <a:r>
              <a:rPr lang="en-US" sz="1600" i="1" baseline="-25000" dirty="0">
                <a:latin typeface="+mj-lt"/>
              </a:rPr>
              <a:t>2</a:t>
            </a:r>
            <a:r>
              <a:rPr lang="en-US" sz="1600" i="1" dirty="0">
                <a:latin typeface="+mj-lt"/>
              </a:rPr>
              <a:t> and SF</a:t>
            </a:r>
            <a:r>
              <a:rPr lang="en-US" sz="1600" i="1" baseline="-25000" dirty="0">
                <a:latin typeface="+mj-lt"/>
              </a:rPr>
              <a:t>6</a:t>
            </a:r>
            <a:r>
              <a:rPr lang="en-US" sz="1600" dirty="0">
                <a:latin typeface="+mj-lt"/>
              </a:rPr>
              <a:t>, Transactions of the ASME, December, 2000, </a:t>
            </a:r>
            <a:r>
              <a:rPr lang="en-US" sz="1600" i="1" dirty="0">
                <a:latin typeface="+mj-lt"/>
              </a:rPr>
              <a:t>d</a:t>
            </a:r>
            <a:r>
              <a:rPr lang="en-US" sz="1600" dirty="0">
                <a:latin typeface="+mj-lt"/>
              </a:rPr>
              <a:t> = 0.295 to 2.36 mm.</a:t>
            </a:r>
          </a:p>
          <a:p>
            <a:pPr marL="115888" indent="-115888">
              <a:buFontTx/>
              <a:buChar char="•"/>
              <a:defRPr/>
            </a:pPr>
            <a:endParaRPr lang="en-US" sz="1600" dirty="0">
              <a:latin typeface="+mj-lt"/>
            </a:endParaRPr>
          </a:p>
          <a:p>
            <a:pPr marL="115888" indent="-115888">
              <a:buFontTx/>
              <a:buChar char="•"/>
              <a:defRPr/>
            </a:pPr>
            <a:r>
              <a:rPr lang="en-US" sz="1600" dirty="0">
                <a:latin typeface="+mj-lt"/>
              </a:rPr>
              <a:t>Points from NIST experiments, </a:t>
            </a:r>
            <a:r>
              <a:rPr lang="en-US" sz="1600" i="1" dirty="0">
                <a:latin typeface="+mj-lt"/>
              </a:rPr>
              <a:t>d</a:t>
            </a:r>
            <a:r>
              <a:rPr lang="en-US" sz="1600" dirty="0">
                <a:latin typeface="+mj-lt"/>
              </a:rPr>
              <a:t> = 0.387 mm.</a:t>
            </a:r>
            <a:endParaRPr lang="en-US" sz="1600" dirty="0">
              <a:latin typeface="+mj-lt"/>
              <a:sym typeface="Symbol" pitchFamily="18" charset="2"/>
            </a:endParaRPr>
          </a:p>
        </p:txBody>
      </p:sp>
      <p:pic>
        <p:nvPicPr>
          <p:cNvPr id="20484" name="Picture 10" descr="species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934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6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C</a:t>
            </a:r>
            <a:r>
              <a:rPr lang="en-US" sz="3600" baseline="-25000" dirty="0" smtClean="0"/>
              <a:t>d</a:t>
            </a:r>
            <a:r>
              <a:rPr lang="en-US" sz="3600" dirty="0" smtClean="0"/>
              <a:t> can be treated as numerous uncoupled physical phenomena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808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C</a:t>
            </a:r>
            <a:r>
              <a:rPr lang="en-US" sz="3600" baseline="-25000" dirty="0" smtClean="0"/>
              <a:t>d </a:t>
            </a:r>
            <a:r>
              <a:rPr lang="en-US" sz="3600" dirty="0" smtClean="0"/>
              <a:t>= </a:t>
            </a:r>
            <a:r>
              <a:rPr lang="en-US" sz="3600" i="1" dirty="0" smtClean="0"/>
              <a:t>C</a:t>
            </a:r>
            <a:r>
              <a:rPr lang="en-US" sz="3600" baseline="-25000" dirty="0" smtClean="0"/>
              <a:t>R</a:t>
            </a:r>
            <a:r>
              <a:rPr lang="en-US" sz="3600" i="1" baseline="30000" dirty="0" smtClean="0"/>
              <a:t>*</a:t>
            </a:r>
            <a:r>
              <a:rPr lang="en-US" sz="3600" i="1" dirty="0" err="1" smtClean="0"/>
              <a:t>C</a:t>
            </a:r>
            <a:r>
              <a:rPr lang="en-US" sz="3600" baseline="-25000" dirty="0" err="1" smtClean="0"/>
              <a:t>inv</a:t>
            </a:r>
            <a:r>
              <a:rPr lang="en-US" sz="3600" dirty="0" smtClean="0"/>
              <a:t> </a:t>
            </a:r>
            <a:r>
              <a:rPr lang="en-US" sz="3600" i="1" dirty="0" err="1" smtClean="0"/>
              <a:t>C</a:t>
            </a:r>
            <a:r>
              <a:rPr lang="en-US" sz="3600" baseline="-25000" dirty="0" err="1" smtClean="0"/>
              <a:t>vbl</a:t>
            </a:r>
            <a:r>
              <a:rPr lang="en-US" sz="3600" dirty="0" smtClean="0"/>
              <a:t> </a:t>
            </a:r>
            <a:r>
              <a:rPr lang="en-US" sz="3600" i="1" dirty="0" err="1" smtClean="0"/>
              <a:t>C</a:t>
            </a:r>
            <a:r>
              <a:rPr lang="en-US" sz="3600" baseline="-25000" dirty="0" err="1" smtClean="0"/>
              <a:t>Tbl</a:t>
            </a:r>
            <a:r>
              <a:rPr lang="en-US" sz="3600" dirty="0" smtClean="0"/>
              <a:t> </a:t>
            </a:r>
            <a:r>
              <a:rPr lang="en-US" sz="3600" i="1" dirty="0" err="1" smtClean="0"/>
              <a:t>C</a:t>
            </a:r>
            <a:r>
              <a:rPr lang="en-US" sz="3600" baseline="-25000" dirty="0" err="1" smtClean="0">
                <a:latin typeface="Symbol" pitchFamily="18" charset="2"/>
              </a:rPr>
              <a:t>a</a:t>
            </a:r>
            <a:r>
              <a:rPr lang="en-US" sz="3600" dirty="0" smtClean="0"/>
              <a:t> </a:t>
            </a:r>
            <a:r>
              <a:rPr lang="en-US" sz="3600" i="1" dirty="0" err="1" smtClean="0"/>
              <a:t>C</a:t>
            </a:r>
            <a:r>
              <a:rPr lang="en-US" sz="3600" baseline="-25000" dirty="0" err="1" smtClean="0"/>
              <a:t>vib</a:t>
            </a:r>
            <a:r>
              <a:rPr lang="en-US" sz="3600" baseline="-25000" dirty="0" smtClean="0"/>
              <a:t>  </a:t>
            </a:r>
            <a:r>
              <a:rPr lang="en-US" sz="2800" dirty="0" smtClean="0"/>
              <a:t>+  higher order terms</a:t>
            </a:r>
            <a:endParaRPr lang="en-US" sz="2800" baseline="-25000" dirty="0"/>
          </a:p>
        </p:txBody>
      </p:sp>
      <p:sp>
        <p:nvSpPr>
          <p:cNvPr id="6" name="TextBox 5"/>
          <p:cNvSpPr txBox="1"/>
          <p:nvPr/>
        </p:nvSpPr>
        <p:spPr>
          <a:xfrm rot="3043330">
            <a:off x="4733870" y="4067252"/>
            <a:ext cx="321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Vibrational relaxation (CO</a:t>
            </a:r>
            <a:r>
              <a:rPr lang="en-US" baseline="-25000" dirty="0" smtClean="0"/>
              <a:t>2</a:t>
            </a:r>
            <a:r>
              <a:rPr lang="en-US" dirty="0" smtClean="0"/>
              <a:t>, SF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3132221">
            <a:off x="3972363" y="4172494"/>
            <a:ext cx="345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expansion of CFV material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3154050">
            <a:off x="3503818" y="3769870"/>
            <a:ext cx="242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boundary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3097946">
            <a:off x="2772853" y="3735050"/>
            <a:ext cx="23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boundary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3097123">
            <a:off x="1513742" y="3504444"/>
            <a:ext cx="162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gas effects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3098945">
            <a:off x="2164621" y="3504443"/>
            <a:ext cx="180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Inviscid</a:t>
            </a:r>
            <a:r>
              <a:rPr lang="en-US" dirty="0" smtClean="0"/>
              <a:t> core flow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5001" y="2627531"/>
            <a:ext cx="0" cy="3537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6600" y="2666084"/>
            <a:ext cx="0" cy="3537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95645" y="2627530"/>
            <a:ext cx="0" cy="3537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68934" y="2648857"/>
            <a:ext cx="0" cy="3537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34000" y="2644334"/>
            <a:ext cx="0" cy="3537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14600" y="2627529"/>
            <a:ext cx="0" cy="3537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0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7772400" cy="762000"/>
          </a:xfrm>
          <a:noFill/>
          <a:ln/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Sonic Nozzles </a:t>
            </a:r>
          </a:p>
        </p:txBody>
      </p:sp>
      <p:pic>
        <p:nvPicPr>
          <p:cNvPr id="188431" name="Picture 15" descr="sn001_f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5181600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8432" name="Object 16"/>
          <p:cNvGraphicFramePr>
            <a:graphicFrameLocks noChangeAspect="1"/>
          </p:cNvGraphicFramePr>
          <p:nvPr/>
        </p:nvGraphicFramePr>
        <p:xfrm>
          <a:off x="2935288" y="4310063"/>
          <a:ext cx="16732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5" imgW="660240" imgH="228600" progId="Equation.3">
                  <p:embed/>
                </p:oleObj>
              </mc:Choice>
              <mc:Fallback>
                <p:oleObj name="Equation" r:id="rId5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310063"/>
                        <a:ext cx="16732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3" name="Object 17"/>
          <p:cNvGraphicFramePr>
            <a:graphicFrameLocks noChangeAspect="1"/>
          </p:cNvGraphicFramePr>
          <p:nvPr/>
        </p:nvGraphicFramePr>
        <p:xfrm>
          <a:off x="3841750" y="5397500"/>
          <a:ext cx="23145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7" imgW="914400" imgH="444240" progId="Equation.3">
                  <p:embed/>
                </p:oleObj>
              </mc:Choice>
              <mc:Fallback>
                <p:oleObj name="Equation" r:id="rId7" imgW="914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5397500"/>
                        <a:ext cx="2314575" cy="1122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850905"/>
              </p:ext>
            </p:extLst>
          </p:nvPr>
        </p:nvGraphicFramePr>
        <p:xfrm>
          <a:off x="5838825" y="3884613"/>
          <a:ext cx="308927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9" imgW="1117440" imgH="495000" progId="Equation.3">
                  <p:embed/>
                </p:oleObj>
              </mc:Choice>
              <mc:Fallback>
                <p:oleObj name="Equation" r:id="rId9" imgW="11174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3884613"/>
                        <a:ext cx="3089275" cy="13731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85332"/>
              </p:ext>
            </p:extLst>
          </p:nvPr>
        </p:nvGraphicFramePr>
        <p:xfrm>
          <a:off x="1905000" y="5486400"/>
          <a:ext cx="15113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1" imgW="596880" imgH="393480" progId="Equation.3">
                  <p:embed/>
                </p:oleObj>
              </mc:Choice>
              <mc:Fallback>
                <p:oleObj name="Equation" r:id="rId11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6400"/>
                        <a:ext cx="1511300" cy="993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8" name="Oval 22"/>
          <p:cNvSpPr>
            <a:spLocks noChangeArrowheads="1"/>
          </p:cNvSpPr>
          <p:nvPr/>
        </p:nvSpPr>
        <p:spPr bwMode="auto">
          <a:xfrm>
            <a:off x="3525838" y="2473325"/>
            <a:ext cx="152400" cy="3127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9" name="Line 23"/>
          <p:cNvSpPr>
            <a:spLocks noChangeShapeType="1"/>
          </p:cNvSpPr>
          <p:nvPr/>
        </p:nvSpPr>
        <p:spPr bwMode="auto">
          <a:xfrm flipH="1">
            <a:off x="3276600" y="2819400"/>
            <a:ext cx="304800" cy="1447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40" name="Line 24"/>
          <p:cNvSpPr>
            <a:spLocks noChangeShapeType="1"/>
          </p:cNvSpPr>
          <p:nvPr/>
        </p:nvSpPr>
        <p:spPr bwMode="auto">
          <a:xfrm flipV="1">
            <a:off x="3276600" y="4800600"/>
            <a:ext cx="609600" cy="685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41" name="Line 25"/>
          <p:cNvSpPr>
            <a:spLocks noChangeShapeType="1"/>
          </p:cNvSpPr>
          <p:nvPr/>
        </p:nvSpPr>
        <p:spPr bwMode="auto">
          <a:xfrm flipH="1" flipV="1">
            <a:off x="4495800" y="4800600"/>
            <a:ext cx="22860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42" name="Line 26"/>
          <p:cNvSpPr>
            <a:spLocks noChangeShapeType="1"/>
          </p:cNvSpPr>
          <p:nvPr/>
        </p:nvSpPr>
        <p:spPr bwMode="auto">
          <a:xfrm>
            <a:off x="4724400" y="4572000"/>
            <a:ext cx="1143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444" name="Picture 28" descr="spe001_nozzl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438400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71" name="Object 23"/>
          <p:cNvGraphicFramePr>
            <a:graphicFrameLocks noChangeAspect="1"/>
          </p:cNvGraphicFramePr>
          <p:nvPr/>
        </p:nvGraphicFramePr>
        <p:xfrm>
          <a:off x="4114800" y="3581400"/>
          <a:ext cx="502920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Chart" r:id="rId4" imgW="4124554" imgH="2514905" progId="Excel.Chart.8">
                  <p:embed/>
                </p:oleObj>
              </mc:Choice>
              <mc:Fallback>
                <p:oleObj name="Chart" r:id="rId4" imgW="4124554" imgH="25149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81400"/>
                        <a:ext cx="5029200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0" name="Object 22"/>
          <p:cNvGraphicFramePr>
            <a:graphicFrameLocks noChangeAspect="1"/>
          </p:cNvGraphicFramePr>
          <p:nvPr/>
        </p:nvGraphicFramePr>
        <p:xfrm>
          <a:off x="4191000" y="609600"/>
          <a:ext cx="49530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Chart" r:id="rId6" imgW="4124554" imgH="2514905" progId="Excel.Chart.8">
                  <p:embed/>
                </p:oleObj>
              </mc:Choice>
              <mc:Fallback>
                <p:oleObj name="Chart" r:id="rId6" imgW="4124554" imgH="25149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"/>
                        <a:ext cx="4953000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762000"/>
          </a:xfrm>
          <a:noFill/>
          <a:ln/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Discharge Coefficient </a:t>
            </a: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3600" i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32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167338"/>
              </p:ext>
            </p:extLst>
          </p:nvPr>
        </p:nvGraphicFramePr>
        <p:xfrm>
          <a:off x="1763713" y="4848225"/>
          <a:ext cx="22637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8" imgW="990360" imgH="482400" progId="Equation.3">
                  <p:embed/>
                </p:oleObj>
              </mc:Choice>
              <mc:Fallback>
                <p:oleObj name="Equation" r:id="rId8" imgW="990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848225"/>
                        <a:ext cx="2263775" cy="1104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274174"/>
              </p:ext>
            </p:extLst>
          </p:nvPr>
        </p:nvGraphicFramePr>
        <p:xfrm>
          <a:off x="2786063" y="3276600"/>
          <a:ext cx="13731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10" imgW="596880" imgH="431640" progId="Equation.3">
                  <p:embed/>
                </p:oleObj>
              </mc:Choice>
              <mc:Fallback>
                <p:oleObj name="Equation" r:id="rId10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276600"/>
                        <a:ext cx="1373187" cy="9921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15"/>
          <p:cNvGraphicFramePr>
            <a:graphicFrameLocks noChangeAspect="1"/>
          </p:cNvGraphicFramePr>
          <p:nvPr/>
        </p:nvGraphicFramePr>
        <p:xfrm>
          <a:off x="152400" y="1295400"/>
          <a:ext cx="181292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Document" r:id="rId12" imgW="1613520" imgH="3525840" progId="Word.Document.8">
                  <p:embed/>
                </p:oleObj>
              </mc:Choice>
              <mc:Fallback>
                <p:oleObj name="Document" r:id="rId12" imgW="1613520" imgH="3525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1812925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990202"/>
              </p:ext>
            </p:extLst>
          </p:nvPr>
        </p:nvGraphicFramePr>
        <p:xfrm>
          <a:off x="2546350" y="2286000"/>
          <a:ext cx="6302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14" imgW="253800" imgH="228600" progId="Equation.3">
                  <p:embed/>
                </p:oleObj>
              </mc:Choice>
              <mc:Fallback>
                <p:oleObj name="Equation" r:id="rId1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286000"/>
                        <a:ext cx="630238" cy="569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65" name="Line 17"/>
          <p:cNvSpPr>
            <a:spLocks noChangeShapeType="1"/>
          </p:cNvSpPr>
          <p:nvPr/>
        </p:nvSpPr>
        <p:spPr bwMode="auto">
          <a:xfrm flipV="1">
            <a:off x="2971800" y="4267200"/>
            <a:ext cx="7620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2895600" y="2895600"/>
            <a:ext cx="1524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>
            <a:off x="1600200" y="525780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9" name="Line 21"/>
          <p:cNvSpPr>
            <a:spLocks noChangeShapeType="1"/>
          </p:cNvSpPr>
          <p:nvPr/>
        </p:nvSpPr>
        <p:spPr bwMode="auto">
          <a:xfrm>
            <a:off x="1905000" y="25908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2" name="Oval 24"/>
          <p:cNvSpPr>
            <a:spLocks noChangeArrowheads="1"/>
          </p:cNvSpPr>
          <p:nvPr/>
        </p:nvSpPr>
        <p:spPr bwMode="auto">
          <a:xfrm>
            <a:off x="838200" y="4114800"/>
            <a:ext cx="1066800" cy="11430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rea Mach numb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65" y="2971800"/>
            <a:ext cx="4276510" cy="35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Isentropic</a:t>
            </a:r>
            <a:r>
              <a:rPr lang="en-US" sz="3600" dirty="0"/>
              <a:t>, 1-Dimensional </a:t>
            </a:r>
            <a:r>
              <a:rPr lang="en-US" sz="3600" dirty="0" smtClean="0"/>
              <a:t>Flow, Perfect Gas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6934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Velocity </a:t>
            </a:r>
            <a:r>
              <a:rPr lang="en-US" sz="2800" dirty="0"/>
              <a:t>at each cross section of a convergent-divergent critical </a:t>
            </a:r>
            <a:r>
              <a:rPr lang="en-US" sz="2800" dirty="0" err="1" smtClean="0"/>
              <a:t>venturi</a:t>
            </a:r>
            <a:r>
              <a:rPr lang="en-US" sz="2800" dirty="0" smtClean="0"/>
              <a:t> (Reynolds 1886</a:t>
            </a:r>
            <a:r>
              <a:rPr lang="en-US" sz="2800" dirty="0"/>
              <a:t>, </a:t>
            </a:r>
            <a:r>
              <a:rPr lang="en-US" sz="2800" dirty="0" smtClean="0"/>
              <a:t>Rayleigh 1916)</a:t>
            </a: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537209"/>
              </p:ext>
            </p:extLst>
          </p:nvPr>
        </p:nvGraphicFramePr>
        <p:xfrm>
          <a:off x="92217" y="2819400"/>
          <a:ext cx="45062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2794000" imgH="1041400" progId="Equation.3">
                  <p:embed/>
                </p:oleObj>
              </mc:Choice>
              <mc:Fallback>
                <p:oleObj name="Equation" r:id="rId4" imgW="2794000" imgH="1041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17" y="2819400"/>
                        <a:ext cx="4506287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03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3581400" cy="21336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Isentropic</a:t>
            </a:r>
            <a:r>
              <a:rPr lang="en-US" sz="2700" dirty="0"/>
              <a:t>, 1-Dimensional </a:t>
            </a:r>
            <a:r>
              <a:rPr lang="en-US" sz="2700" dirty="0" smtClean="0"/>
              <a:t>Flow, Perfect Gas, Fully Expanded (no shocks)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 descr="Isentropic perfect gas thru A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152400"/>
            <a:ext cx="3946458" cy="62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241800" y="4453467"/>
            <a:ext cx="3970867" cy="2329942"/>
            <a:chOff x="-152400" y="3733800"/>
            <a:chExt cx="3970867" cy="2329942"/>
          </a:xfrm>
        </p:grpSpPr>
        <p:grpSp>
          <p:nvGrpSpPr>
            <p:cNvPr id="9" name="Group 8"/>
            <p:cNvGrpSpPr/>
            <p:nvPr/>
          </p:nvGrpSpPr>
          <p:grpSpPr>
            <a:xfrm>
              <a:off x="-152400" y="3733800"/>
              <a:ext cx="3970867" cy="2329942"/>
              <a:chOff x="4258733" y="4495800"/>
              <a:chExt cx="3970867" cy="2329942"/>
            </a:xfrm>
          </p:grpSpPr>
          <p:pic>
            <p:nvPicPr>
              <p:cNvPr id="614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4495800"/>
                <a:ext cx="3962400" cy="2329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4384707"/>
                  </p:ext>
                </p:extLst>
              </p:nvPr>
            </p:nvGraphicFramePr>
            <p:xfrm>
              <a:off x="4258733" y="4724400"/>
              <a:ext cx="2286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8" name="Equation" r:id="rId5" imgW="215640" imgH="431640" progId="Equation.3">
                      <p:embed/>
                    </p:oleObj>
                  </mc:Choice>
                  <mc:Fallback>
                    <p:oleObj name="Equation" r:id="rId5" imgW="215640" imgH="431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8733" y="4724400"/>
                            <a:ext cx="228600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5260999"/>
                  </p:ext>
                </p:extLst>
              </p:nvPr>
            </p:nvGraphicFramePr>
            <p:xfrm>
              <a:off x="4264024" y="5486400"/>
              <a:ext cx="23495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9" name="Equation" r:id="rId7" imgW="228600" imgH="431640" progId="Equation.3">
                      <p:embed/>
                    </p:oleObj>
                  </mc:Choice>
                  <mc:Fallback>
                    <p:oleObj name="Equation" r:id="rId7" imgW="228600" imgH="4316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4024" y="5486400"/>
                            <a:ext cx="234950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005" y="4907238"/>
              <a:ext cx="1033462" cy="396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105551"/>
              <a:ext cx="10668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9049935"/>
                </p:ext>
              </p:extLst>
            </p:nvPr>
          </p:nvGraphicFramePr>
          <p:xfrm>
            <a:off x="2667000" y="4343400"/>
            <a:ext cx="831850" cy="201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0" name="Equation" r:id="rId11" imgW="939600" imgH="228600" progId="Equation.3">
                    <p:embed/>
                  </p:oleObj>
                </mc:Choice>
                <mc:Fallback>
                  <p:oleObj name="Equation" r:id="rId11" imgW="93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4343400"/>
                          <a:ext cx="831850" cy="2016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Arrow Connector 10"/>
            <p:cNvCxnSpPr/>
            <p:nvPr/>
          </p:nvCxnSpPr>
          <p:spPr>
            <a:xfrm flipV="1">
              <a:off x="1168400" y="4842934"/>
              <a:ext cx="381000" cy="3049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667000" y="4754763"/>
              <a:ext cx="118005" cy="2406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2438401" y="4267200"/>
              <a:ext cx="228599" cy="1203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5909733" y="4461934"/>
            <a:ext cx="0" cy="347133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5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6688"/>
            <a:ext cx="7772400" cy="7477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Inviscid</a:t>
            </a:r>
            <a:r>
              <a:rPr lang="en-US" dirty="0" smtClean="0"/>
              <a:t> Core Flow</a:t>
            </a:r>
          </a:p>
        </p:txBody>
      </p:sp>
      <p:pic>
        <p:nvPicPr>
          <p:cNvPr id="54278" name="Picture 4" descr="Sonic line Smith and Ma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00029"/>
            <a:ext cx="254904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nozzle c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20" y="1293229"/>
            <a:ext cx="3352800" cy="13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04045" y="989094"/>
            <a:ext cx="3840162" cy="3805658"/>
            <a:chOff x="604045" y="989094"/>
            <a:chExt cx="3840162" cy="3805658"/>
          </a:xfrm>
        </p:grpSpPr>
        <p:sp>
          <p:nvSpPr>
            <p:cNvPr id="17411" name="Rectangle 5"/>
            <p:cNvSpPr>
              <a:spLocks noChangeArrowheads="1"/>
            </p:cNvSpPr>
            <p:nvPr/>
          </p:nvSpPr>
          <p:spPr bwMode="auto">
            <a:xfrm>
              <a:off x="604045" y="989094"/>
              <a:ext cx="3840162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Smith and </a:t>
              </a:r>
              <a:r>
                <a:rPr lang="en-US" dirty="0" err="1"/>
                <a:t>Matz</a:t>
              </a:r>
              <a:r>
                <a:rPr lang="en-US" dirty="0"/>
                <a:t> 1962, </a:t>
              </a:r>
              <a:r>
                <a:rPr lang="en-US" i="1" dirty="0"/>
                <a:t>“A non-one-dimensional flow exists because of the centrifugal forces created by the turning of the flow in the contraction section.”</a:t>
              </a:r>
              <a:endParaRPr lang="en-US" dirty="0"/>
            </a:p>
          </p:txBody>
        </p:sp>
        <p:pic>
          <p:nvPicPr>
            <p:cNvPr id="17414" name="Picture 1" descr="fig 1-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9" y="2451602"/>
              <a:ext cx="242887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2" descr="fig 2-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902" y="3718427"/>
              <a:ext cx="281940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Box 8"/>
            <p:cNvSpPr txBox="1">
              <a:spLocks noChangeArrowheads="1"/>
            </p:cNvSpPr>
            <p:nvPr/>
          </p:nvSpPr>
          <p:spPr bwMode="auto">
            <a:xfrm>
              <a:off x="617539" y="2835777"/>
              <a:ext cx="6207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1-D:</a:t>
              </a:r>
            </a:p>
          </p:txBody>
        </p:sp>
        <p:sp>
          <p:nvSpPr>
            <p:cNvPr id="17417" name="TextBox 9"/>
            <p:cNvSpPr txBox="1">
              <a:spLocks noChangeArrowheads="1"/>
            </p:cNvSpPr>
            <p:nvPr/>
          </p:nvSpPr>
          <p:spPr bwMode="auto">
            <a:xfrm>
              <a:off x="617539" y="4064502"/>
              <a:ext cx="6207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2-D: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5486400"/>
            <a:ext cx="495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Hall 1962, </a:t>
            </a:r>
            <a:r>
              <a:rPr lang="en-US" dirty="0" err="1" smtClean="0"/>
              <a:t>Kliegel</a:t>
            </a:r>
            <a:r>
              <a:rPr lang="en-US" dirty="0" smtClean="0"/>
              <a:t> and </a:t>
            </a:r>
            <a:r>
              <a:rPr lang="en-US" dirty="0"/>
              <a:t>Levine </a:t>
            </a:r>
            <a:r>
              <a:rPr lang="en-US" dirty="0" smtClean="0"/>
              <a:t>1969 </a:t>
            </a:r>
            <a:r>
              <a:rPr lang="en-US" dirty="0" smtClean="0">
                <a:sym typeface="Wingdings" pitchFamily="2" charset="2"/>
              </a:rPr>
              <a:t> 0.12 %</a:t>
            </a: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578777"/>
              </p:ext>
            </p:extLst>
          </p:nvPr>
        </p:nvGraphicFramePr>
        <p:xfrm>
          <a:off x="309978" y="6009979"/>
          <a:ext cx="2422355" cy="60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7" imgW="1548728" imgH="393529" progId="Equation.3">
                  <p:embed/>
                </p:oleObj>
              </mc:Choice>
              <mc:Fallback>
                <p:oleObj name="Equation" r:id="rId7" imgW="1548728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78" y="6009979"/>
                        <a:ext cx="2422355" cy="60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076790" y="6172200"/>
            <a:ext cx="5482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gas species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dependent components and </a:t>
            </a:r>
            <a:r>
              <a:rPr kumimoji="0" lang="el-G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Λ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expansion parameter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 or 1 +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0388" y="228600"/>
            <a:ext cx="7772400" cy="7064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Velocity Boundary Layer: </a:t>
            </a:r>
            <a:r>
              <a:rPr lang="en-US" sz="3600" i="1" dirty="0" smtClean="0"/>
              <a:t>C</a:t>
            </a:r>
            <a:r>
              <a:rPr lang="en-US" sz="3600" baseline="-25000" dirty="0" smtClean="0"/>
              <a:t>d</a:t>
            </a:r>
            <a:r>
              <a:rPr lang="en-US" sz="3600" dirty="0" smtClean="0"/>
              <a:t> scales with Re</a:t>
            </a:r>
            <a:r>
              <a:rPr lang="en-US" sz="3600" baseline="30000" dirty="0" smtClean="0"/>
              <a:t>-1/2</a:t>
            </a:r>
          </a:p>
        </p:txBody>
      </p:sp>
      <p:pic>
        <p:nvPicPr>
          <p:cNvPr id="5124" name="Picture 7" descr="03fig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62" y="1905000"/>
            <a:ext cx="43265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15315"/>
              </p:ext>
            </p:extLst>
          </p:nvPr>
        </p:nvGraphicFramePr>
        <p:xfrm>
          <a:off x="7276249" y="914400"/>
          <a:ext cx="137438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4" imgW="825480" imgH="457200" progId="Equation.3">
                  <p:embed/>
                </p:oleObj>
              </mc:Choice>
              <mc:Fallback>
                <p:oleObj name="Equation" r:id="rId4" imgW="82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249" y="914400"/>
                        <a:ext cx="1374383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urved boundary lay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660059" cy="13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nozzle boundary lay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163638"/>
            <a:ext cx="3268662" cy="123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894259"/>
            <a:ext cx="2787649" cy="885825"/>
          </a:xfrm>
        </p:spPr>
        <p:txBody>
          <a:bodyPr/>
          <a:lstStyle/>
          <a:p>
            <a:pPr>
              <a:defRPr/>
            </a:pPr>
            <a:r>
              <a:rPr lang="en-US" sz="2000" b="0" dirty="0" err="1">
                <a:solidFill>
                  <a:schemeClr val="tx1"/>
                </a:solidFill>
                <a:latin typeface="+mj-lt"/>
              </a:rPr>
              <a:t>Blasius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boundary 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layer on a flat plate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57326" y="2986154"/>
                <a:ext cx="431888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Laminar: Tang 1969, </a:t>
                </a:r>
                <a:r>
                  <a:rPr lang="en-US" dirty="0" err="1" smtClean="0"/>
                  <a:t>Geropp</a:t>
                </a:r>
                <a:r>
                  <a:rPr lang="en-US" dirty="0" smtClean="0"/>
                  <a:t> 1971, </a:t>
                </a:r>
                <a:r>
                  <a:rPr lang="en-US" dirty="0"/>
                  <a:t>similarity </a:t>
                </a:r>
                <a:r>
                  <a:rPr lang="en-US" dirty="0" smtClean="0"/>
                  <a:t>transformations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Turbulent: Stratford 1964, </a:t>
                </a:r>
                <a:r>
                  <a:rPr lang="en-US" dirty="0"/>
                  <a:t>integral boundary layer </a:t>
                </a:r>
                <a:r>
                  <a:rPr lang="en-US" dirty="0" smtClean="0"/>
                  <a:t>technique </a:t>
                </a:r>
              </a:p>
              <a:p>
                <a:endParaRPr lang="en-US" dirty="0"/>
              </a:p>
              <a:p>
                <a:r>
                  <a:rPr lang="en-US" dirty="0" smtClean="0"/>
                  <a:t>Mickan 2006</a:t>
                </a:r>
              </a:p>
              <a:p>
                <a:endParaRPr lang="en-US" dirty="0"/>
              </a:p>
              <a:p>
                <a:r>
                  <a:rPr lang="en-US" dirty="0" smtClean="0"/>
                  <a:t>Transition at 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1 x 10</a:t>
                </a:r>
                <a:r>
                  <a:rPr lang="en-US" baseline="30000" dirty="0" smtClean="0"/>
                  <a:t>6</a:t>
                </a:r>
                <a:endParaRPr lang="en-US" baseline="30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6" y="2986154"/>
                <a:ext cx="4318888" cy="2585323"/>
              </a:xfrm>
              <a:prstGeom prst="rect">
                <a:avLst/>
              </a:prstGeom>
              <a:blipFill rotWithShape="1">
                <a:blip r:embed="rId8"/>
                <a:stretch>
                  <a:fillRect l="-1271" t="-1179" r="-1836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513341"/>
              </p:ext>
            </p:extLst>
          </p:nvPr>
        </p:nvGraphicFramePr>
        <p:xfrm>
          <a:off x="381000" y="5715000"/>
          <a:ext cx="3835260" cy="44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9" imgW="2235200" imgH="254000" progId="Equation.3">
                  <p:embed/>
                </p:oleObj>
              </mc:Choice>
              <mc:Fallback>
                <p:oleObj name="Equation" r:id="rId9" imgW="22352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715000"/>
                        <a:ext cx="3835260" cy="440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 rot="10800000" flipV="1">
            <a:off x="4343400" y="5562600"/>
            <a:ext cx="462664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*/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the throat curvature ratio (nominally 0.25 for an ASME / ISO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coefficients, and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exponents whose values depend on whether the flow is laminar or turbulent.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5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71500" y="2171700"/>
          <a:ext cx="68580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Chart" r:id="rId3" imgW="4667341" imgH="2981432" progId="Excel.Sheet.8">
                  <p:embed/>
                </p:oleObj>
              </mc:Choice>
              <mc:Fallback>
                <p:oleObj name="Chart" r:id="rId3" imgW="4667341" imgH="29814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171700"/>
                        <a:ext cx="68580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990600" y="2095500"/>
          <a:ext cx="6210300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Chart" r:id="rId5" imgW="4667341" imgH="2981432" progId="Excel.Sheet.8">
                  <p:embed/>
                </p:oleObj>
              </mc:Choice>
              <mc:Fallback>
                <p:oleObj name="Chart" r:id="rId5" imgW="4667341" imgH="29814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95500"/>
                        <a:ext cx="6210300" cy="396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952500" y="2209800"/>
          <a:ext cx="653415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Chart" r:id="rId7" imgW="4667341" imgH="2981432" progId="Excel.Sheet.8">
                  <p:embed/>
                </p:oleObj>
              </mc:Choice>
              <mc:Fallback>
                <p:oleObj name="Chart" r:id="rId7" imgW="4667341" imgH="29814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2209800"/>
                        <a:ext cx="6534150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3"/>
          <p:cNvGraphicFramePr>
            <a:graphicFrameLocks noChangeAspect="1"/>
          </p:cNvGraphicFramePr>
          <p:nvPr/>
        </p:nvGraphicFramePr>
        <p:xfrm>
          <a:off x="1219200" y="5981700"/>
          <a:ext cx="24003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9" imgW="1155600" imgH="253800" progId="Equation.DSMT4">
                  <p:embed/>
                </p:oleObj>
              </mc:Choice>
              <mc:Fallback>
                <p:oleObj name="Equation" r:id="rId9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981700"/>
                        <a:ext cx="2400300" cy="528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943100" y="2743200"/>
            <a:ext cx="4648200" cy="281940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715963" y="469900"/>
            <a:ext cx="4921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+mn-lt"/>
              </a:rPr>
              <a:t>Reynolds Number Scaling</a:t>
            </a:r>
          </a:p>
        </p:txBody>
      </p:sp>
    </p:spTree>
    <p:extLst>
      <p:ext uri="{BB962C8B-B14F-4D97-AF65-F5344CB8AC3E}">
        <p14:creationId xmlns:p14="http://schemas.microsoft.com/office/powerpoint/2010/main" val="15277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16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02176 L 0.36094 -0.31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16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0.01921 L 0.35347 -0.059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" grpId="0"/>
      <p:bldOleChart spid="111622" grpId="0"/>
      <p:bldOleChart spid="111622" grpId="1"/>
      <p:bldOleChart spid="111621" grpId="0"/>
      <p:bldOleChart spid="111621" grpId="1"/>
      <p:bldOleChart spid="11162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"/>
            <a:ext cx="77724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Boundary Layer Transition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066800"/>
            <a:ext cx="6400800" cy="17526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9460" name="Picture 4" descr="vergl_P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38200"/>
            <a:ext cx="666908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71500" y="5753100"/>
            <a:ext cx="838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+mj-lt"/>
              </a:rPr>
              <a:t>Ishibashi</a:t>
            </a:r>
            <a:r>
              <a:rPr lang="en-US" sz="1600" dirty="0">
                <a:latin typeface="+mj-lt"/>
              </a:rPr>
              <a:t> and </a:t>
            </a:r>
            <a:r>
              <a:rPr lang="en-US" sz="1600" dirty="0" err="1">
                <a:latin typeface="+mj-lt"/>
              </a:rPr>
              <a:t>Arnberg</a:t>
            </a:r>
            <a:r>
              <a:rPr lang="en-US" sz="1600" dirty="0">
                <a:latin typeface="+mj-lt"/>
              </a:rPr>
              <a:t>, </a:t>
            </a:r>
            <a:r>
              <a:rPr lang="en-US" sz="1600" i="1" dirty="0">
                <a:latin typeface="+mj-lt"/>
              </a:rPr>
              <a:t>The Effect of Inlet Geometry on the Critical </a:t>
            </a:r>
            <a:r>
              <a:rPr lang="en-US" sz="1600" i="1" dirty="0" err="1">
                <a:latin typeface="+mj-lt"/>
              </a:rPr>
              <a:t>Flowrate</a:t>
            </a:r>
            <a:r>
              <a:rPr lang="en-US" sz="1600" i="1" dirty="0">
                <a:latin typeface="+mj-lt"/>
              </a:rPr>
              <a:t> of </a:t>
            </a:r>
            <a:r>
              <a:rPr lang="en-US" sz="1600" i="1" dirty="0" err="1">
                <a:latin typeface="+mj-lt"/>
              </a:rPr>
              <a:t>Toroidal</a:t>
            </a:r>
            <a:r>
              <a:rPr lang="en-US" sz="1600" i="1" dirty="0">
                <a:latin typeface="+mj-lt"/>
              </a:rPr>
              <a:t> Throat </a:t>
            </a:r>
            <a:r>
              <a:rPr lang="en-US" sz="1600" i="1" dirty="0" err="1">
                <a:latin typeface="+mj-lt"/>
              </a:rPr>
              <a:t>Venturi</a:t>
            </a:r>
            <a:r>
              <a:rPr lang="en-US" sz="1600" i="1" dirty="0">
                <a:latin typeface="+mj-lt"/>
              </a:rPr>
              <a:t> Nozzle</a:t>
            </a:r>
            <a:r>
              <a:rPr lang="en-US" sz="1600" dirty="0">
                <a:latin typeface="+mj-lt"/>
              </a:rPr>
              <a:t>, CFVN Workshop, </a:t>
            </a:r>
            <a:r>
              <a:rPr lang="en-US" sz="1600" dirty="0" err="1">
                <a:latin typeface="+mj-lt"/>
              </a:rPr>
              <a:t>Quedlinburg</a:t>
            </a:r>
            <a:r>
              <a:rPr lang="en-US" sz="1600" dirty="0">
                <a:latin typeface="+mj-lt"/>
              </a:rPr>
              <a:t>, Germany, June, 2005</a:t>
            </a:r>
          </a:p>
        </p:txBody>
      </p:sp>
    </p:spTree>
    <p:extLst>
      <p:ext uri="{BB962C8B-B14F-4D97-AF65-F5344CB8AC3E}">
        <p14:creationId xmlns:p14="http://schemas.microsoft.com/office/powerpoint/2010/main" val="15208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346</Words>
  <Application>Microsoft Office PowerPoint</Application>
  <PresentationFormat>On-screen Show (4:3)</PresentationFormat>
  <Paragraphs>42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Equation</vt:lpstr>
      <vt:lpstr>Chart</vt:lpstr>
      <vt:lpstr>Document</vt:lpstr>
      <vt:lpstr>Microsoft Equation 3.0</vt:lpstr>
      <vt:lpstr>A Review of  Critical Flow Venturis</vt:lpstr>
      <vt:lpstr>Sonic Nozzles </vt:lpstr>
      <vt:lpstr>Discharge Coefficient Cd </vt:lpstr>
      <vt:lpstr>Isentropic, 1-Dimensional Flow, Perfect Gas </vt:lpstr>
      <vt:lpstr>Isentropic, 1-Dimensional Flow, Perfect Gas, Fully Expanded (no shocks)</vt:lpstr>
      <vt:lpstr>Inviscid Core Flow</vt:lpstr>
      <vt:lpstr>Velocity Boundary Layer: Cd scales with Re-1/2</vt:lpstr>
      <vt:lpstr>PowerPoint Presentation</vt:lpstr>
      <vt:lpstr>Boundary Layer Transition</vt:lpstr>
      <vt:lpstr>Analytical Cd predictions agree well with experiments</vt:lpstr>
      <vt:lpstr>Gas Species Effects</vt:lpstr>
      <vt:lpstr>Cd can be treated as numerous uncoupled physical phenomena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jdwright</dc:creator>
  <cp:lastModifiedBy>jdwright</cp:lastModifiedBy>
  <cp:revision>24</cp:revision>
  <dcterms:created xsi:type="dcterms:W3CDTF">2013-09-09T13:36:32Z</dcterms:created>
  <dcterms:modified xsi:type="dcterms:W3CDTF">2013-09-10T17:21:53Z</dcterms:modified>
</cp:coreProperties>
</file>