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2" r:id="rId4"/>
    <p:sldId id="258" r:id="rId5"/>
    <p:sldId id="257" r:id="rId6"/>
    <p:sldId id="277" r:id="rId7"/>
    <p:sldId id="275" r:id="rId8"/>
    <p:sldId id="276" r:id="rId9"/>
    <p:sldId id="278" r:id="rId10"/>
    <p:sldId id="279" r:id="rId11"/>
    <p:sldId id="270" r:id="rId12"/>
    <p:sldId id="281" r:id="rId13"/>
    <p:sldId id="269" r:id="rId14"/>
    <p:sldId id="273" r:id="rId15"/>
    <p:sldId id="271" r:id="rId16"/>
    <p:sldId id="282" r:id="rId17"/>
    <p:sldId id="274" r:id="rId18"/>
    <p:sldId id="268" r:id="rId19"/>
    <p:sldId id="284" r:id="rId20"/>
    <p:sldId id="283" r:id="rId21"/>
    <p:sldId id="26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CDC13-042B-4D05-8F94-164B51317F0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D409-FAA1-4D4A-B515-38D2EF22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5AC5A-151E-412C-B762-1DC88AA06A7E}" type="slidenum">
              <a:rPr lang="en-US"/>
              <a:pPr/>
              <a:t>2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2926"/>
          </a:xfrm>
        </p:spPr>
        <p:txBody>
          <a:bodyPr lIns="86587" tIns="43292" rIns="86587" bIns="4329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5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3DB8-C083-44C8-857A-57D97856C47F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4546-2260-4A56-A1CD-0F22683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Effects </a:t>
            </a:r>
            <a:br>
              <a:rPr lang="en-US" dirty="0" smtClean="0"/>
            </a:b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Critical Flow </a:t>
            </a:r>
            <a:r>
              <a:rPr lang="en-US" dirty="0" err="1" smtClean="0"/>
              <a:t>Venturis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John Wright</a:t>
            </a:r>
          </a:p>
          <a:p>
            <a:r>
              <a:rPr lang="en-US" dirty="0" smtClean="0"/>
              <a:t>NIST Fluid Metrology Group</a:t>
            </a:r>
          </a:p>
          <a:p>
            <a:r>
              <a:rPr lang="en-US" dirty="0" smtClean="0"/>
              <a:t>16th FLOMEKO</a:t>
            </a:r>
          </a:p>
          <a:p>
            <a:r>
              <a:rPr lang="en-US" dirty="0" smtClean="0"/>
              <a:t>September 25, 2013</a:t>
            </a:r>
          </a:p>
          <a:p>
            <a:r>
              <a:rPr lang="en-US" dirty="0" smtClean="0"/>
              <a:t>Paris,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9" y="3019425"/>
            <a:ext cx="51355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29" y="2217041"/>
            <a:ext cx="5338472" cy="25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37" y="-1905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3.15 </a:t>
            </a:r>
            <a:r>
              <a:rPr lang="en-US" sz="2800" dirty="0"/>
              <a:t>mm, </a:t>
            </a:r>
            <a:r>
              <a:rPr lang="en-US" sz="2800" i="1" dirty="0"/>
              <a:t>T</a:t>
            </a:r>
            <a:r>
              <a:rPr lang="en-US" sz="2800" baseline="-25000" dirty="0"/>
              <a:t>CFV body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FF0000"/>
                </a:solidFill>
              </a:rPr>
              <a:t>313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199752" y="2362200"/>
            <a:ext cx="292985" cy="2057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07136" y="4880002"/>
            <a:ext cx="292985" cy="121599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53628" y="4396184"/>
            <a:ext cx="186474" cy="483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43880" y="560653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0.39 %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5634335"/>
            <a:ext cx="29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baseline="-25000" dirty="0" smtClean="0"/>
              <a:t>up3</a:t>
            </a:r>
            <a:r>
              <a:rPr lang="en-US" dirty="0" smtClean="0"/>
              <a:t> is hot due to conduction from CFV body through approach pipe wall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413058" y="740833"/>
            <a:ext cx="51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up1</a:t>
            </a:r>
            <a:endParaRPr lang="en-US" sz="1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3914889" y="740955"/>
            <a:ext cx="56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up3</a:t>
            </a:r>
            <a:endParaRPr lang="en-US" sz="14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5116859" y="740955"/>
            <a:ext cx="58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up2</a:t>
            </a:r>
            <a:endParaRPr lang="en-US" sz="14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70997" y="740833"/>
            <a:ext cx="782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CFV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body</a:t>
            </a:r>
            <a:endParaRPr lang="en-US" sz="1400" baseline="-25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049953" y="977451"/>
            <a:ext cx="4953525" cy="905380"/>
            <a:chOff x="2196751" y="1117793"/>
            <a:chExt cx="5423774" cy="744824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7044158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5747959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4440944" y="1230858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 rot="10800000">
              <a:off x="2196751" y="1276079"/>
              <a:ext cx="1678552" cy="586538"/>
              <a:chOff x="5095043" y="2209800"/>
              <a:chExt cx="2939618" cy="1857375"/>
            </a:xfrm>
          </p:grpSpPr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286000"/>
                <a:ext cx="2809875" cy="170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5105400" y="2209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95043" y="3914775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806061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806061" y="3810000"/>
                <a:ext cx="228600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5672137" y="3138487"/>
                <a:ext cx="18288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4500136" y="1174813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599201" y="1553948"/>
              <a:ext cx="4021324" cy="24525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427789" y="1559478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27789" y="1572997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27789" y="1559478"/>
              <a:ext cx="0" cy="1351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3326740" y="1424898"/>
              <a:ext cx="4091207" cy="43034"/>
              <a:chOff x="2165421" y="1659918"/>
              <a:chExt cx="6046889" cy="11728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499475" y="16764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165421" y="1659918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325179" y="1672597"/>
              <a:ext cx="4094156" cy="41181"/>
              <a:chOff x="2786549" y="1524000"/>
              <a:chExt cx="6051247" cy="112231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124961" y="15240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786549" y="1560031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7112104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15905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62564" y="1145642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45776" y="1117793"/>
              <a:ext cx="2357379" cy="25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T</a:t>
              </a:r>
              <a:r>
                <a:rPr lang="en-US" sz="1400" baseline="-25000" dirty="0" err="1" smtClean="0"/>
                <a:t>z</a:t>
              </a:r>
              <a:endParaRPr lang="en-US" sz="1400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2470997" y="1169858"/>
            <a:ext cx="609548" cy="712974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7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Experimental Arrangement #2</a:t>
            </a:r>
            <a:br>
              <a:rPr lang="en-US" sz="3200" dirty="0" smtClean="0"/>
            </a:br>
            <a:r>
              <a:rPr lang="en-US" sz="3200" dirty="0" smtClean="0"/>
              <a:t>(to minimize </a:t>
            </a:r>
            <a:r>
              <a:rPr lang="en-US" sz="3200" i="1" dirty="0" smtClean="0"/>
              <a:t>T</a:t>
            </a:r>
            <a:r>
              <a:rPr lang="en-US" sz="3200" dirty="0" smtClean="0"/>
              <a:t> sampling uncertainties)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0" y="1295400"/>
            <a:ext cx="8763000" cy="5257800"/>
            <a:chOff x="-2286000" y="1676400"/>
            <a:chExt cx="7995684" cy="48279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09"/>
            <a:stretch/>
          </p:blipFill>
          <p:spPr>
            <a:xfrm>
              <a:off x="-2286000" y="1676400"/>
              <a:ext cx="7391400" cy="4827914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3124200" y="5105400"/>
              <a:ext cx="1541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 to gas heat exchanger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097839" y="2667000"/>
              <a:ext cx="779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 pump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752600" y="4137430"/>
              <a:ext cx="723014" cy="457200"/>
            </a:xfrm>
            <a:custGeom>
              <a:avLst/>
              <a:gdLst>
                <a:gd name="connsiteX0" fmla="*/ 723014 w 723014"/>
                <a:gd name="connsiteY0" fmla="*/ 457200 h 457200"/>
                <a:gd name="connsiteX1" fmla="*/ 701749 w 723014"/>
                <a:gd name="connsiteY1" fmla="*/ 170121 h 457200"/>
                <a:gd name="connsiteX2" fmla="*/ 691116 w 723014"/>
                <a:gd name="connsiteY2" fmla="*/ 138224 h 457200"/>
                <a:gd name="connsiteX3" fmla="*/ 669851 w 723014"/>
                <a:gd name="connsiteY3" fmla="*/ 53163 h 457200"/>
                <a:gd name="connsiteX4" fmla="*/ 637954 w 723014"/>
                <a:gd name="connsiteY4" fmla="*/ 31898 h 457200"/>
                <a:gd name="connsiteX5" fmla="*/ 478465 w 723014"/>
                <a:gd name="connsiteY5" fmla="*/ 0 h 457200"/>
                <a:gd name="connsiteX6" fmla="*/ 340242 w 723014"/>
                <a:gd name="connsiteY6" fmla="*/ 10633 h 457200"/>
                <a:gd name="connsiteX7" fmla="*/ 255182 w 723014"/>
                <a:gd name="connsiteY7" fmla="*/ 21266 h 457200"/>
                <a:gd name="connsiteX8" fmla="*/ 159489 w 723014"/>
                <a:gd name="connsiteY8" fmla="*/ 31898 h 457200"/>
                <a:gd name="connsiteX9" fmla="*/ 95693 w 723014"/>
                <a:gd name="connsiteY9" fmla="*/ 42531 h 457200"/>
                <a:gd name="connsiteX10" fmla="*/ 0 w 723014"/>
                <a:gd name="connsiteY10" fmla="*/ 4253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014" h="457200">
                  <a:moveTo>
                    <a:pt x="723014" y="457200"/>
                  </a:moveTo>
                  <a:cubicBezTo>
                    <a:pt x="720821" y="424298"/>
                    <a:pt x="707774" y="215305"/>
                    <a:pt x="701749" y="170121"/>
                  </a:cubicBezTo>
                  <a:cubicBezTo>
                    <a:pt x="700268" y="159012"/>
                    <a:pt x="693834" y="149097"/>
                    <a:pt x="691116" y="138224"/>
                  </a:cubicBezTo>
                  <a:cubicBezTo>
                    <a:pt x="690393" y="135332"/>
                    <a:pt x="678691" y="64213"/>
                    <a:pt x="669851" y="53163"/>
                  </a:cubicBezTo>
                  <a:cubicBezTo>
                    <a:pt x="661868" y="43185"/>
                    <a:pt x="649631" y="37088"/>
                    <a:pt x="637954" y="31898"/>
                  </a:cubicBezTo>
                  <a:cubicBezTo>
                    <a:pt x="575127" y="3975"/>
                    <a:pt x="551456" y="8110"/>
                    <a:pt x="478465" y="0"/>
                  </a:cubicBezTo>
                  <a:lnTo>
                    <a:pt x="340242" y="10633"/>
                  </a:lnTo>
                  <a:cubicBezTo>
                    <a:pt x="311797" y="13342"/>
                    <a:pt x="283560" y="17927"/>
                    <a:pt x="255182" y="21266"/>
                  </a:cubicBezTo>
                  <a:cubicBezTo>
                    <a:pt x="223308" y="25016"/>
                    <a:pt x="191301" y="27656"/>
                    <a:pt x="159489" y="31898"/>
                  </a:cubicBezTo>
                  <a:cubicBezTo>
                    <a:pt x="138119" y="34747"/>
                    <a:pt x="117204" y="41097"/>
                    <a:pt x="95693" y="42531"/>
                  </a:cubicBezTo>
                  <a:cubicBezTo>
                    <a:pt x="63866" y="44653"/>
                    <a:pt x="31898" y="42531"/>
                    <a:pt x="0" y="425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21263097">
              <a:off x="3048000" y="4952999"/>
              <a:ext cx="2661684" cy="685801"/>
            </a:xfrm>
            <a:custGeom>
              <a:avLst/>
              <a:gdLst>
                <a:gd name="connsiteX0" fmla="*/ 2052084 w 2052084"/>
                <a:gd name="connsiteY0" fmla="*/ 0 h 510363"/>
                <a:gd name="connsiteX1" fmla="*/ 1945758 w 2052084"/>
                <a:gd name="connsiteY1" fmla="*/ 10633 h 510363"/>
                <a:gd name="connsiteX2" fmla="*/ 1796902 w 2052084"/>
                <a:gd name="connsiteY2" fmla="*/ 31898 h 510363"/>
                <a:gd name="connsiteX3" fmla="*/ 1552353 w 2052084"/>
                <a:gd name="connsiteY3" fmla="*/ 42530 h 510363"/>
                <a:gd name="connsiteX4" fmla="*/ 1499191 w 2052084"/>
                <a:gd name="connsiteY4" fmla="*/ 53163 h 510363"/>
                <a:gd name="connsiteX5" fmla="*/ 1435395 w 2052084"/>
                <a:gd name="connsiteY5" fmla="*/ 74428 h 510363"/>
                <a:gd name="connsiteX6" fmla="*/ 1403497 w 2052084"/>
                <a:gd name="connsiteY6" fmla="*/ 95693 h 510363"/>
                <a:gd name="connsiteX7" fmla="*/ 1350335 w 2052084"/>
                <a:gd name="connsiteY7" fmla="*/ 148856 h 510363"/>
                <a:gd name="connsiteX8" fmla="*/ 1339702 w 2052084"/>
                <a:gd name="connsiteY8" fmla="*/ 180754 h 510363"/>
                <a:gd name="connsiteX9" fmla="*/ 1307804 w 2052084"/>
                <a:gd name="connsiteY9" fmla="*/ 244549 h 510363"/>
                <a:gd name="connsiteX10" fmla="*/ 1286539 w 2052084"/>
                <a:gd name="connsiteY10" fmla="*/ 361507 h 510363"/>
                <a:gd name="connsiteX11" fmla="*/ 1265274 w 2052084"/>
                <a:gd name="connsiteY11" fmla="*/ 425303 h 510363"/>
                <a:gd name="connsiteX12" fmla="*/ 1254642 w 2052084"/>
                <a:gd name="connsiteY12" fmla="*/ 457200 h 510363"/>
                <a:gd name="connsiteX13" fmla="*/ 1233377 w 2052084"/>
                <a:gd name="connsiteY13" fmla="*/ 489098 h 510363"/>
                <a:gd name="connsiteX14" fmla="*/ 1169581 w 2052084"/>
                <a:gd name="connsiteY14" fmla="*/ 510363 h 510363"/>
                <a:gd name="connsiteX15" fmla="*/ 457200 w 2052084"/>
                <a:gd name="connsiteY15" fmla="*/ 499730 h 510363"/>
                <a:gd name="connsiteX16" fmla="*/ 255181 w 2052084"/>
                <a:gd name="connsiteY16" fmla="*/ 467833 h 510363"/>
                <a:gd name="connsiteX17" fmla="*/ 212651 w 2052084"/>
                <a:gd name="connsiteY17" fmla="*/ 457200 h 510363"/>
                <a:gd name="connsiteX18" fmla="*/ 0 w 2052084"/>
                <a:gd name="connsiteY18" fmla="*/ 446568 h 51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2084" h="510363">
                  <a:moveTo>
                    <a:pt x="2052084" y="0"/>
                  </a:moveTo>
                  <a:cubicBezTo>
                    <a:pt x="2016642" y="3544"/>
                    <a:pt x="1981064" y="5926"/>
                    <a:pt x="1945758" y="10633"/>
                  </a:cubicBezTo>
                  <a:cubicBezTo>
                    <a:pt x="1825405" y="26680"/>
                    <a:pt x="1973990" y="20830"/>
                    <a:pt x="1796902" y="31898"/>
                  </a:cubicBezTo>
                  <a:cubicBezTo>
                    <a:pt x="1715468" y="36988"/>
                    <a:pt x="1633869" y="38986"/>
                    <a:pt x="1552353" y="42530"/>
                  </a:cubicBezTo>
                  <a:cubicBezTo>
                    <a:pt x="1534632" y="46074"/>
                    <a:pt x="1516626" y="48408"/>
                    <a:pt x="1499191" y="53163"/>
                  </a:cubicBezTo>
                  <a:cubicBezTo>
                    <a:pt x="1477565" y="59061"/>
                    <a:pt x="1435395" y="74428"/>
                    <a:pt x="1435395" y="74428"/>
                  </a:cubicBezTo>
                  <a:cubicBezTo>
                    <a:pt x="1424762" y="81516"/>
                    <a:pt x="1412533" y="86657"/>
                    <a:pt x="1403497" y="95693"/>
                  </a:cubicBezTo>
                  <a:cubicBezTo>
                    <a:pt x="1332611" y="166579"/>
                    <a:pt x="1435397" y="92147"/>
                    <a:pt x="1350335" y="148856"/>
                  </a:cubicBezTo>
                  <a:cubicBezTo>
                    <a:pt x="1346791" y="159489"/>
                    <a:pt x="1344714" y="170729"/>
                    <a:pt x="1339702" y="180754"/>
                  </a:cubicBezTo>
                  <a:cubicBezTo>
                    <a:pt x="1298478" y="263200"/>
                    <a:pt x="1334531" y="164372"/>
                    <a:pt x="1307804" y="244549"/>
                  </a:cubicBezTo>
                  <a:cubicBezTo>
                    <a:pt x="1304329" y="265401"/>
                    <a:pt x="1292910" y="338146"/>
                    <a:pt x="1286539" y="361507"/>
                  </a:cubicBezTo>
                  <a:cubicBezTo>
                    <a:pt x="1280641" y="383133"/>
                    <a:pt x="1272362" y="404038"/>
                    <a:pt x="1265274" y="425303"/>
                  </a:cubicBezTo>
                  <a:cubicBezTo>
                    <a:pt x="1261730" y="435935"/>
                    <a:pt x="1260859" y="447875"/>
                    <a:pt x="1254642" y="457200"/>
                  </a:cubicBezTo>
                  <a:cubicBezTo>
                    <a:pt x="1247554" y="467833"/>
                    <a:pt x="1244213" y="482325"/>
                    <a:pt x="1233377" y="489098"/>
                  </a:cubicBezTo>
                  <a:cubicBezTo>
                    <a:pt x="1214369" y="500978"/>
                    <a:pt x="1169581" y="510363"/>
                    <a:pt x="1169581" y="510363"/>
                  </a:cubicBezTo>
                  <a:cubicBezTo>
                    <a:pt x="932121" y="506819"/>
                    <a:pt x="694524" y="508520"/>
                    <a:pt x="457200" y="499730"/>
                  </a:cubicBezTo>
                  <a:cubicBezTo>
                    <a:pt x="419804" y="498345"/>
                    <a:pt x="310855" y="480205"/>
                    <a:pt x="255181" y="467833"/>
                  </a:cubicBezTo>
                  <a:cubicBezTo>
                    <a:pt x="240916" y="464663"/>
                    <a:pt x="227204" y="458523"/>
                    <a:pt x="212651" y="457200"/>
                  </a:cubicBezTo>
                  <a:cubicBezTo>
                    <a:pt x="91374" y="446175"/>
                    <a:pt x="76596" y="446568"/>
                    <a:pt x="0" y="4465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-990600" y="4343400"/>
              <a:ext cx="372139" cy="22630"/>
            </a:xfrm>
            <a:custGeom>
              <a:avLst/>
              <a:gdLst>
                <a:gd name="connsiteX0" fmla="*/ 372139 w 372139"/>
                <a:gd name="connsiteY0" fmla="*/ 22630 h 22630"/>
                <a:gd name="connsiteX1" fmla="*/ 318977 w 372139"/>
                <a:gd name="connsiteY1" fmla="*/ 11997 h 22630"/>
                <a:gd name="connsiteX2" fmla="*/ 276446 w 372139"/>
                <a:gd name="connsiteY2" fmla="*/ 1364 h 22630"/>
                <a:gd name="connsiteX3" fmla="*/ 0 w 372139"/>
                <a:gd name="connsiteY3" fmla="*/ 1364 h 2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39" h="22630">
                  <a:moveTo>
                    <a:pt x="372139" y="22630"/>
                  </a:moveTo>
                  <a:cubicBezTo>
                    <a:pt x="354418" y="19086"/>
                    <a:pt x="336618" y="15917"/>
                    <a:pt x="318977" y="11997"/>
                  </a:cubicBezTo>
                  <a:cubicBezTo>
                    <a:pt x="304712" y="8827"/>
                    <a:pt x="291051" y="1851"/>
                    <a:pt x="276446" y="1364"/>
                  </a:cubicBezTo>
                  <a:cubicBezTo>
                    <a:pt x="184348" y="-1706"/>
                    <a:pt x="92149" y="1364"/>
                    <a:pt x="0" y="136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093201" y="4688958"/>
              <a:ext cx="1298046" cy="616689"/>
            </a:xfrm>
            <a:custGeom>
              <a:avLst/>
              <a:gdLst>
                <a:gd name="connsiteX0" fmla="*/ 1298046 w 1298046"/>
                <a:gd name="connsiteY0" fmla="*/ 0 h 616689"/>
                <a:gd name="connsiteX1" fmla="*/ 883376 w 1298046"/>
                <a:gd name="connsiteY1" fmla="*/ 21265 h 616689"/>
                <a:gd name="connsiteX2" fmla="*/ 819580 w 1298046"/>
                <a:gd name="connsiteY2" fmla="*/ 53163 h 616689"/>
                <a:gd name="connsiteX3" fmla="*/ 755785 w 1298046"/>
                <a:gd name="connsiteY3" fmla="*/ 74428 h 616689"/>
                <a:gd name="connsiteX4" fmla="*/ 723887 w 1298046"/>
                <a:gd name="connsiteY4" fmla="*/ 85061 h 616689"/>
                <a:gd name="connsiteX5" fmla="*/ 691990 w 1298046"/>
                <a:gd name="connsiteY5" fmla="*/ 95693 h 616689"/>
                <a:gd name="connsiteX6" fmla="*/ 628194 w 1298046"/>
                <a:gd name="connsiteY6" fmla="*/ 138223 h 616689"/>
                <a:gd name="connsiteX7" fmla="*/ 596297 w 1298046"/>
                <a:gd name="connsiteY7" fmla="*/ 148856 h 616689"/>
                <a:gd name="connsiteX8" fmla="*/ 564399 w 1298046"/>
                <a:gd name="connsiteY8" fmla="*/ 170121 h 616689"/>
                <a:gd name="connsiteX9" fmla="*/ 500604 w 1298046"/>
                <a:gd name="connsiteY9" fmla="*/ 191386 h 616689"/>
                <a:gd name="connsiteX10" fmla="*/ 468706 w 1298046"/>
                <a:gd name="connsiteY10" fmla="*/ 212651 h 616689"/>
                <a:gd name="connsiteX11" fmla="*/ 426176 w 1298046"/>
                <a:gd name="connsiteY11" fmla="*/ 223284 h 616689"/>
                <a:gd name="connsiteX12" fmla="*/ 394278 w 1298046"/>
                <a:gd name="connsiteY12" fmla="*/ 233916 h 616689"/>
                <a:gd name="connsiteX13" fmla="*/ 362380 w 1298046"/>
                <a:gd name="connsiteY13" fmla="*/ 255182 h 616689"/>
                <a:gd name="connsiteX14" fmla="*/ 287952 w 1298046"/>
                <a:gd name="connsiteY14" fmla="*/ 287079 h 616689"/>
                <a:gd name="connsiteX15" fmla="*/ 224157 w 1298046"/>
                <a:gd name="connsiteY15" fmla="*/ 329609 h 616689"/>
                <a:gd name="connsiteX16" fmla="*/ 170994 w 1298046"/>
                <a:gd name="connsiteY16" fmla="*/ 372140 h 616689"/>
                <a:gd name="connsiteX17" fmla="*/ 85934 w 1298046"/>
                <a:gd name="connsiteY17" fmla="*/ 499730 h 616689"/>
                <a:gd name="connsiteX18" fmla="*/ 64669 w 1298046"/>
                <a:gd name="connsiteY18" fmla="*/ 531628 h 616689"/>
                <a:gd name="connsiteX19" fmla="*/ 54036 w 1298046"/>
                <a:gd name="connsiteY19" fmla="*/ 563526 h 616689"/>
                <a:gd name="connsiteX20" fmla="*/ 873 w 1298046"/>
                <a:gd name="connsiteY20" fmla="*/ 606056 h 616689"/>
                <a:gd name="connsiteX21" fmla="*/ 873 w 1298046"/>
                <a:gd name="connsiteY21" fmla="*/ 616689 h 6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8046" h="616689">
                  <a:moveTo>
                    <a:pt x="1298046" y="0"/>
                  </a:moveTo>
                  <a:cubicBezTo>
                    <a:pt x="1223644" y="2400"/>
                    <a:pt x="1003753" y="-622"/>
                    <a:pt x="883376" y="21265"/>
                  </a:cubicBezTo>
                  <a:cubicBezTo>
                    <a:pt x="834161" y="30213"/>
                    <a:pt x="866725" y="32210"/>
                    <a:pt x="819580" y="53163"/>
                  </a:cubicBezTo>
                  <a:cubicBezTo>
                    <a:pt x="799097" y="62267"/>
                    <a:pt x="777050" y="67340"/>
                    <a:pt x="755785" y="74428"/>
                  </a:cubicBezTo>
                  <a:lnTo>
                    <a:pt x="723887" y="85061"/>
                  </a:lnTo>
                  <a:lnTo>
                    <a:pt x="691990" y="95693"/>
                  </a:lnTo>
                  <a:cubicBezTo>
                    <a:pt x="670725" y="109870"/>
                    <a:pt x="652440" y="130141"/>
                    <a:pt x="628194" y="138223"/>
                  </a:cubicBezTo>
                  <a:cubicBezTo>
                    <a:pt x="617562" y="141767"/>
                    <a:pt x="606321" y="143844"/>
                    <a:pt x="596297" y="148856"/>
                  </a:cubicBezTo>
                  <a:cubicBezTo>
                    <a:pt x="584867" y="154571"/>
                    <a:pt x="576076" y="164931"/>
                    <a:pt x="564399" y="170121"/>
                  </a:cubicBezTo>
                  <a:cubicBezTo>
                    <a:pt x="543916" y="179225"/>
                    <a:pt x="500604" y="191386"/>
                    <a:pt x="500604" y="191386"/>
                  </a:cubicBezTo>
                  <a:cubicBezTo>
                    <a:pt x="489971" y="198474"/>
                    <a:pt x="480452" y="207617"/>
                    <a:pt x="468706" y="212651"/>
                  </a:cubicBezTo>
                  <a:cubicBezTo>
                    <a:pt x="455275" y="218407"/>
                    <a:pt x="440227" y="219270"/>
                    <a:pt x="426176" y="223284"/>
                  </a:cubicBezTo>
                  <a:cubicBezTo>
                    <a:pt x="415399" y="226363"/>
                    <a:pt x="404911" y="230372"/>
                    <a:pt x="394278" y="233916"/>
                  </a:cubicBezTo>
                  <a:cubicBezTo>
                    <a:pt x="383645" y="241005"/>
                    <a:pt x="373810" y="249467"/>
                    <a:pt x="362380" y="255182"/>
                  </a:cubicBezTo>
                  <a:cubicBezTo>
                    <a:pt x="274372" y="299187"/>
                    <a:pt x="398597" y="220692"/>
                    <a:pt x="287952" y="287079"/>
                  </a:cubicBezTo>
                  <a:cubicBezTo>
                    <a:pt x="266037" y="300228"/>
                    <a:pt x="242228" y="311537"/>
                    <a:pt x="224157" y="329609"/>
                  </a:cubicBezTo>
                  <a:cubicBezTo>
                    <a:pt x="193856" y="359911"/>
                    <a:pt x="211233" y="345314"/>
                    <a:pt x="170994" y="372140"/>
                  </a:cubicBezTo>
                  <a:lnTo>
                    <a:pt x="85934" y="499730"/>
                  </a:lnTo>
                  <a:cubicBezTo>
                    <a:pt x="78846" y="510363"/>
                    <a:pt x="68710" y="519505"/>
                    <a:pt x="64669" y="531628"/>
                  </a:cubicBezTo>
                  <a:cubicBezTo>
                    <a:pt x="61125" y="542261"/>
                    <a:pt x="61037" y="554774"/>
                    <a:pt x="54036" y="563526"/>
                  </a:cubicBezTo>
                  <a:cubicBezTo>
                    <a:pt x="-2842" y="634624"/>
                    <a:pt x="44229" y="541024"/>
                    <a:pt x="873" y="606056"/>
                  </a:cubicBezTo>
                  <a:cubicBezTo>
                    <a:pt x="-1093" y="609005"/>
                    <a:pt x="873" y="613145"/>
                    <a:pt x="873" y="616689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742281" y="2342698"/>
              <a:ext cx="1298046" cy="616689"/>
            </a:xfrm>
            <a:custGeom>
              <a:avLst/>
              <a:gdLst>
                <a:gd name="connsiteX0" fmla="*/ 1298046 w 1298046"/>
                <a:gd name="connsiteY0" fmla="*/ 0 h 616689"/>
                <a:gd name="connsiteX1" fmla="*/ 883376 w 1298046"/>
                <a:gd name="connsiteY1" fmla="*/ 21265 h 616689"/>
                <a:gd name="connsiteX2" fmla="*/ 819580 w 1298046"/>
                <a:gd name="connsiteY2" fmla="*/ 53163 h 616689"/>
                <a:gd name="connsiteX3" fmla="*/ 755785 w 1298046"/>
                <a:gd name="connsiteY3" fmla="*/ 74428 h 616689"/>
                <a:gd name="connsiteX4" fmla="*/ 723887 w 1298046"/>
                <a:gd name="connsiteY4" fmla="*/ 85061 h 616689"/>
                <a:gd name="connsiteX5" fmla="*/ 691990 w 1298046"/>
                <a:gd name="connsiteY5" fmla="*/ 95693 h 616689"/>
                <a:gd name="connsiteX6" fmla="*/ 628194 w 1298046"/>
                <a:gd name="connsiteY6" fmla="*/ 138223 h 616689"/>
                <a:gd name="connsiteX7" fmla="*/ 596297 w 1298046"/>
                <a:gd name="connsiteY7" fmla="*/ 148856 h 616689"/>
                <a:gd name="connsiteX8" fmla="*/ 564399 w 1298046"/>
                <a:gd name="connsiteY8" fmla="*/ 170121 h 616689"/>
                <a:gd name="connsiteX9" fmla="*/ 500604 w 1298046"/>
                <a:gd name="connsiteY9" fmla="*/ 191386 h 616689"/>
                <a:gd name="connsiteX10" fmla="*/ 468706 w 1298046"/>
                <a:gd name="connsiteY10" fmla="*/ 212651 h 616689"/>
                <a:gd name="connsiteX11" fmla="*/ 426176 w 1298046"/>
                <a:gd name="connsiteY11" fmla="*/ 223284 h 616689"/>
                <a:gd name="connsiteX12" fmla="*/ 394278 w 1298046"/>
                <a:gd name="connsiteY12" fmla="*/ 233916 h 616689"/>
                <a:gd name="connsiteX13" fmla="*/ 362380 w 1298046"/>
                <a:gd name="connsiteY13" fmla="*/ 255182 h 616689"/>
                <a:gd name="connsiteX14" fmla="*/ 287952 w 1298046"/>
                <a:gd name="connsiteY14" fmla="*/ 287079 h 616689"/>
                <a:gd name="connsiteX15" fmla="*/ 224157 w 1298046"/>
                <a:gd name="connsiteY15" fmla="*/ 329609 h 616689"/>
                <a:gd name="connsiteX16" fmla="*/ 170994 w 1298046"/>
                <a:gd name="connsiteY16" fmla="*/ 372140 h 616689"/>
                <a:gd name="connsiteX17" fmla="*/ 85934 w 1298046"/>
                <a:gd name="connsiteY17" fmla="*/ 499730 h 616689"/>
                <a:gd name="connsiteX18" fmla="*/ 64669 w 1298046"/>
                <a:gd name="connsiteY18" fmla="*/ 531628 h 616689"/>
                <a:gd name="connsiteX19" fmla="*/ 54036 w 1298046"/>
                <a:gd name="connsiteY19" fmla="*/ 563526 h 616689"/>
                <a:gd name="connsiteX20" fmla="*/ 873 w 1298046"/>
                <a:gd name="connsiteY20" fmla="*/ 606056 h 616689"/>
                <a:gd name="connsiteX21" fmla="*/ 873 w 1298046"/>
                <a:gd name="connsiteY21" fmla="*/ 616689 h 6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8046" h="616689">
                  <a:moveTo>
                    <a:pt x="1298046" y="0"/>
                  </a:moveTo>
                  <a:cubicBezTo>
                    <a:pt x="1223644" y="2400"/>
                    <a:pt x="1003753" y="-622"/>
                    <a:pt x="883376" y="21265"/>
                  </a:cubicBezTo>
                  <a:cubicBezTo>
                    <a:pt x="834161" y="30213"/>
                    <a:pt x="866725" y="32210"/>
                    <a:pt x="819580" y="53163"/>
                  </a:cubicBezTo>
                  <a:cubicBezTo>
                    <a:pt x="799097" y="62267"/>
                    <a:pt x="777050" y="67340"/>
                    <a:pt x="755785" y="74428"/>
                  </a:cubicBezTo>
                  <a:lnTo>
                    <a:pt x="723887" y="85061"/>
                  </a:lnTo>
                  <a:lnTo>
                    <a:pt x="691990" y="95693"/>
                  </a:lnTo>
                  <a:cubicBezTo>
                    <a:pt x="670725" y="109870"/>
                    <a:pt x="652440" y="130141"/>
                    <a:pt x="628194" y="138223"/>
                  </a:cubicBezTo>
                  <a:cubicBezTo>
                    <a:pt x="617562" y="141767"/>
                    <a:pt x="606321" y="143844"/>
                    <a:pt x="596297" y="148856"/>
                  </a:cubicBezTo>
                  <a:cubicBezTo>
                    <a:pt x="584867" y="154571"/>
                    <a:pt x="576076" y="164931"/>
                    <a:pt x="564399" y="170121"/>
                  </a:cubicBezTo>
                  <a:cubicBezTo>
                    <a:pt x="543916" y="179225"/>
                    <a:pt x="500604" y="191386"/>
                    <a:pt x="500604" y="191386"/>
                  </a:cubicBezTo>
                  <a:cubicBezTo>
                    <a:pt x="489971" y="198474"/>
                    <a:pt x="480452" y="207617"/>
                    <a:pt x="468706" y="212651"/>
                  </a:cubicBezTo>
                  <a:cubicBezTo>
                    <a:pt x="455275" y="218407"/>
                    <a:pt x="440227" y="219270"/>
                    <a:pt x="426176" y="223284"/>
                  </a:cubicBezTo>
                  <a:cubicBezTo>
                    <a:pt x="415399" y="226363"/>
                    <a:pt x="404911" y="230372"/>
                    <a:pt x="394278" y="233916"/>
                  </a:cubicBezTo>
                  <a:cubicBezTo>
                    <a:pt x="383645" y="241005"/>
                    <a:pt x="373810" y="249467"/>
                    <a:pt x="362380" y="255182"/>
                  </a:cubicBezTo>
                  <a:cubicBezTo>
                    <a:pt x="274372" y="299187"/>
                    <a:pt x="398597" y="220692"/>
                    <a:pt x="287952" y="287079"/>
                  </a:cubicBezTo>
                  <a:cubicBezTo>
                    <a:pt x="266037" y="300228"/>
                    <a:pt x="242228" y="311537"/>
                    <a:pt x="224157" y="329609"/>
                  </a:cubicBezTo>
                  <a:cubicBezTo>
                    <a:pt x="193856" y="359911"/>
                    <a:pt x="211233" y="345314"/>
                    <a:pt x="170994" y="372140"/>
                  </a:cubicBezTo>
                  <a:lnTo>
                    <a:pt x="85934" y="499730"/>
                  </a:lnTo>
                  <a:cubicBezTo>
                    <a:pt x="78846" y="510363"/>
                    <a:pt x="68710" y="519505"/>
                    <a:pt x="64669" y="531628"/>
                  </a:cubicBezTo>
                  <a:cubicBezTo>
                    <a:pt x="61125" y="542261"/>
                    <a:pt x="61037" y="554774"/>
                    <a:pt x="54036" y="563526"/>
                  </a:cubicBezTo>
                  <a:cubicBezTo>
                    <a:pt x="-2842" y="634624"/>
                    <a:pt x="44229" y="541024"/>
                    <a:pt x="873" y="606056"/>
                  </a:cubicBezTo>
                  <a:cubicBezTo>
                    <a:pt x="-1093" y="609005"/>
                    <a:pt x="873" y="613145"/>
                    <a:pt x="873" y="616689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54642" y="4657060"/>
              <a:ext cx="999460" cy="238633"/>
            </a:xfrm>
            <a:custGeom>
              <a:avLst/>
              <a:gdLst>
                <a:gd name="connsiteX0" fmla="*/ 0 w 999460"/>
                <a:gd name="connsiteY0" fmla="*/ 0 h 238633"/>
                <a:gd name="connsiteX1" fmla="*/ 53163 w 999460"/>
                <a:gd name="connsiteY1" fmla="*/ 85061 h 238633"/>
                <a:gd name="connsiteX2" fmla="*/ 63795 w 999460"/>
                <a:gd name="connsiteY2" fmla="*/ 116959 h 238633"/>
                <a:gd name="connsiteX3" fmla="*/ 95693 w 999460"/>
                <a:gd name="connsiteY3" fmla="*/ 138224 h 238633"/>
                <a:gd name="connsiteX4" fmla="*/ 138223 w 999460"/>
                <a:gd name="connsiteY4" fmla="*/ 191387 h 238633"/>
                <a:gd name="connsiteX5" fmla="*/ 170121 w 999460"/>
                <a:gd name="connsiteY5" fmla="*/ 202019 h 238633"/>
                <a:gd name="connsiteX6" fmla="*/ 202018 w 999460"/>
                <a:gd name="connsiteY6" fmla="*/ 223284 h 238633"/>
                <a:gd name="connsiteX7" fmla="*/ 435935 w 999460"/>
                <a:gd name="connsiteY7" fmla="*/ 223284 h 238633"/>
                <a:gd name="connsiteX8" fmla="*/ 499730 w 999460"/>
                <a:gd name="connsiteY8" fmla="*/ 212652 h 238633"/>
                <a:gd name="connsiteX9" fmla="*/ 574158 w 999460"/>
                <a:gd name="connsiteY9" fmla="*/ 191387 h 238633"/>
                <a:gd name="connsiteX10" fmla="*/ 606056 w 999460"/>
                <a:gd name="connsiteY10" fmla="*/ 170121 h 238633"/>
                <a:gd name="connsiteX11" fmla="*/ 701749 w 999460"/>
                <a:gd name="connsiteY11" fmla="*/ 138224 h 238633"/>
                <a:gd name="connsiteX12" fmla="*/ 797442 w 999460"/>
                <a:gd name="connsiteY12" fmla="*/ 106326 h 238633"/>
                <a:gd name="connsiteX13" fmla="*/ 829339 w 999460"/>
                <a:gd name="connsiteY13" fmla="*/ 95693 h 238633"/>
                <a:gd name="connsiteX14" fmla="*/ 946298 w 999460"/>
                <a:gd name="connsiteY14" fmla="*/ 85061 h 238633"/>
                <a:gd name="connsiteX15" fmla="*/ 999460 w 999460"/>
                <a:gd name="connsiteY15" fmla="*/ 74428 h 2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9460" h="238633">
                  <a:moveTo>
                    <a:pt x="0" y="0"/>
                  </a:moveTo>
                  <a:cubicBezTo>
                    <a:pt x="17721" y="28354"/>
                    <a:pt x="42590" y="53341"/>
                    <a:pt x="53163" y="85061"/>
                  </a:cubicBezTo>
                  <a:cubicBezTo>
                    <a:pt x="56707" y="95694"/>
                    <a:pt x="56794" y="108207"/>
                    <a:pt x="63795" y="116959"/>
                  </a:cubicBezTo>
                  <a:cubicBezTo>
                    <a:pt x="71778" y="126938"/>
                    <a:pt x="85060" y="131136"/>
                    <a:pt x="95693" y="138224"/>
                  </a:cubicBezTo>
                  <a:cubicBezTo>
                    <a:pt x="105350" y="152709"/>
                    <a:pt x="121391" y="181288"/>
                    <a:pt x="138223" y="191387"/>
                  </a:cubicBezTo>
                  <a:cubicBezTo>
                    <a:pt x="147834" y="197153"/>
                    <a:pt x="159488" y="198475"/>
                    <a:pt x="170121" y="202019"/>
                  </a:cubicBezTo>
                  <a:cubicBezTo>
                    <a:pt x="180753" y="209107"/>
                    <a:pt x="190589" y="217569"/>
                    <a:pt x="202018" y="223284"/>
                  </a:cubicBezTo>
                  <a:cubicBezTo>
                    <a:pt x="268976" y="256764"/>
                    <a:pt x="396677" y="225350"/>
                    <a:pt x="435935" y="223284"/>
                  </a:cubicBezTo>
                  <a:cubicBezTo>
                    <a:pt x="457200" y="219740"/>
                    <a:pt x="478590" y="216880"/>
                    <a:pt x="499730" y="212652"/>
                  </a:cubicBezTo>
                  <a:cubicBezTo>
                    <a:pt x="533099" y="205978"/>
                    <a:pt x="543762" y="201518"/>
                    <a:pt x="574158" y="191387"/>
                  </a:cubicBezTo>
                  <a:cubicBezTo>
                    <a:pt x="584791" y="184298"/>
                    <a:pt x="594378" y="175311"/>
                    <a:pt x="606056" y="170121"/>
                  </a:cubicBezTo>
                  <a:cubicBezTo>
                    <a:pt x="606076" y="170112"/>
                    <a:pt x="685790" y="143544"/>
                    <a:pt x="701749" y="138224"/>
                  </a:cubicBezTo>
                  <a:lnTo>
                    <a:pt x="797442" y="106326"/>
                  </a:lnTo>
                  <a:cubicBezTo>
                    <a:pt x="808074" y="102782"/>
                    <a:pt x="818177" y="96708"/>
                    <a:pt x="829339" y="95693"/>
                  </a:cubicBezTo>
                  <a:lnTo>
                    <a:pt x="946298" y="85061"/>
                  </a:lnTo>
                  <a:lnTo>
                    <a:pt x="999460" y="74428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64465" y="4678326"/>
              <a:ext cx="361507" cy="42558"/>
            </a:xfrm>
            <a:custGeom>
              <a:avLst/>
              <a:gdLst>
                <a:gd name="connsiteX0" fmla="*/ 0 w 361507"/>
                <a:gd name="connsiteY0" fmla="*/ 0 h 42558"/>
                <a:gd name="connsiteX1" fmla="*/ 255182 w 361507"/>
                <a:gd name="connsiteY1" fmla="*/ 21265 h 42558"/>
                <a:gd name="connsiteX2" fmla="*/ 318977 w 361507"/>
                <a:gd name="connsiteY2" fmla="*/ 31897 h 42558"/>
                <a:gd name="connsiteX3" fmla="*/ 361507 w 361507"/>
                <a:gd name="connsiteY3" fmla="*/ 42530 h 4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07" h="42558">
                  <a:moveTo>
                    <a:pt x="0" y="0"/>
                  </a:moveTo>
                  <a:lnTo>
                    <a:pt x="255182" y="21265"/>
                  </a:lnTo>
                  <a:cubicBezTo>
                    <a:pt x="276593" y="23784"/>
                    <a:pt x="297712" y="28353"/>
                    <a:pt x="318977" y="31897"/>
                  </a:cubicBezTo>
                  <a:cubicBezTo>
                    <a:pt x="354237" y="43651"/>
                    <a:pt x="339667" y="42530"/>
                    <a:pt x="361507" y="4253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3124199" y="3631829"/>
            <a:ext cx="2382967" cy="1406801"/>
          </a:xfrm>
          <a:prstGeom prst="ellipse">
            <a:avLst/>
          </a:prstGeom>
          <a:solidFill>
            <a:srgbClr val="00B0F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15682" y="5038630"/>
            <a:ext cx="0" cy="496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14600" y="4470684"/>
            <a:ext cx="228600" cy="650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6637" y="5534716"/>
            <a:ext cx="1689573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room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jacket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3993" y="5029724"/>
            <a:ext cx="1689573" cy="338554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heater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3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" y="2971800"/>
            <a:ext cx="51355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58" y="2195029"/>
            <a:ext cx="5694940" cy="271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37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3.15 </a:t>
            </a:r>
            <a:r>
              <a:rPr lang="en-US" sz="2800" dirty="0"/>
              <a:t>mm, </a:t>
            </a:r>
            <a:r>
              <a:rPr lang="en-US" sz="2800" i="1" dirty="0"/>
              <a:t>T</a:t>
            </a:r>
            <a:r>
              <a:rPr lang="en-US" sz="2800" baseline="-25000" dirty="0"/>
              <a:t>CFV body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FF0000"/>
                </a:solidFill>
              </a:rPr>
              <a:t>313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94837" y="904268"/>
            <a:ext cx="51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up1</a:t>
            </a:r>
            <a:endParaRPr lang="en-US" sz="1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696668" y="904390"/>
            <a:ext cx="56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up3</a:t>
            </a:r>
            <a:endParaRPr lang="en-US" sz="1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898638" y="904390"/>
            <a:ext cx="58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up2</a:t>
            </a:r>
            <a:endParaRPr lang="en-US" sz="1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252776" y="904268"/>
            <a:ext cx="782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CFV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body</a:t>
            </a:r>
            <a:endParaRPr lang="en-US" sz="1400" baseline="-25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831732" y="1140886"/>
            <a:ext cx="4953525" cy="905380"/>
            <a:chOff x="2196751" y="1117793"/>
            <a:chExt cx="5423774" cy="74482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7044158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5747959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4440944" y="1230858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 rot="10800000">
              <a:off x="2196751" y="1276079"/>
              <a:ext cx="1678552" cy="586538"/>
              <a:chOff x="5095043" y="2209800"/>
              <a:chExt cx="2939618" cy="1857375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286000"/>
                <a:ext cx="2809875" cy="170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5105400" y="2209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095043" y="3914775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806061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806061" y="3810000"/>
                <a:ext cx="228600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672137" y="3138487"/>
                <a:ext cx="18288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4500136" y="1174813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99201" y="1553948"/>
              <a:ext cx="4021324" cy="24525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427789" y="1559478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27789" y="1572997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27789" y="1559478"/>
              <a:ext cx="0" cy="1351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3326740" y="1424898"/>
              <a:ext cx="4091207" cy="43034"/>
              <a:chOff x="2165421" y="1659918"/>
              <a:chExt cx="6046889" cy="11728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499475" y="16764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165421" y="1659918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325179" y="1672597"/>
              <a:ext cx="4094156" cy="41181"/>
              <a:chOff x="2786549" y="1524000"/>
              <a:chExt cx="6051247" cy="11223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124961" y="15240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86549" y="1560031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112104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15905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62564" y="1145642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5776" y="1117793"/>
              <a:ext cx="2357379" cy="25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T</a:t>
              </a:r>
              <a:r>
                <a:rPr lang="en-US" sz="1400" baseline="-25000" dirty="0" err="1" smtClean="0"/>
                <a:t>z</a:t>
              </a:r>
              <a:endParaRPr lang="en-US" sz="1400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4199752" y="3048000"/>
            <a:ext cx="292985" cy="6477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64261" y="5876925"/>
            <a:ext cx="292985" cy="304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6" idx="0"/>
          </p:cNvCxnSpPr>
          <p:nvPr/>
        </p:nvCxnSpPr>
        <p:spPr>
          <a:xfrm flipH="1">
            <a:off x="4010754" y="3695700"/>
            <a:ext cx="335490" cy="2181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43880" y="560653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0.01 %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5634335"/>
            <a:ext cx="294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4 </a:t>
            </a:r>
            <a:r>
              <a:rPr lang="en-US" i="1" dirty="0" smtClean="0"/>
              <a:t>T </a:t>
            </a:r>
            <a:r>
              <a:rPr lang="en-US" dirty="0" smtClean="0"/>
              <a:t>sensors give the same </a:t>
            </a:r>
            <a:r>
              <a:rPr lang="en-US" i="1" dirty="0" smtClean="0"/>
              <a:t>C</a:t>
            </a:r>
            <a:r>
              <a:rPr lang="en-US" baseline="-25000" dirty="0" smtClean="0"/>
              <a:t>d</a:t>
            </a:r>
            <a:r>
              <a:rPr lang="en-US" dirty="0" smtClean="0"/>
              <a:t> values within 0.01 %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252776" y="1333293"/>
            <a:ext cx="609548" cy="712974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27462" y="1159600"/>
            <a:ext cx="3988542" cy="1058823"/>
          </a:xfrm>
          <a:prstGeom prst="rect">
            <a:avLst/>
          </a:prstGeom>
          <a:solidFill>
            <a:schemeClr val="tx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61115" y="1174738"/>
            <a:ext cx="2508083" cy="120032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Add a 297 K water bath to the approach pipe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53" name="Straight Arrow Connector 52"/>
          <p:cNvCxnSpPr>
            <a:endCxn id="49" idx="3"/>
          </p:cNvCxnSpPr>
          <p:nvPr/>
        </p:nvCxnSpPr>
        <p:spPr>
          <a:xfrm flipH="1">
            <a:off x="5916004" y="1448663"/>
            <a:ext cx="445112" cy="24034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762000" y="4572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Numerous Heat Transfer Mechanisms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916457" y="5793545"/>
            <a:ext cx="7178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Measured </a:t>
            </a:r>
            <a:r>
              <a:rPr lang="en-US" sz="2000" i="1" dirty="0" smtClean="0">
                <a:latin typeface="Arial" charset="0"/>
              </a:rPr>
              <a:t>T</a:t>
            </a:r>
            <a:r>
              <a:rPr lang="en-US" sz="2000" baseline="-25000" dirty="0" smtClean="0">
                <a:latin typeface="Arial" charset="0"/>
              </a:rPr>
              <a:t>0</a:t>
            </a:r>
            <a:r>
              <a:rPr lang="en-US" sz="2000" dirty="0" smtClean="0">
                <a:latin typeface="Arial" charset="0"/>
              </a:rPr>
              <a:t> is subject to sampling errors due to heat transfer within the flow, CFV body, and approach pipe walls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54287" y="1752599"/>
            <a:ext cx="5873569" cy="2916528"/>
            <a:chOff x="1454287" y="1752599"/>
            <a:chExt cx="5873569" cy="2916528"/>
          </a:xfrm>
        </p:grpSpPr>
        <p:grpSp>
          <p:nvGrpSpPr>
            <p:cNvPr id="5" name="Group 4"/>
            <p:cNvGrpSpPr/>
            <p:nvPr/>
          </p:nvGrpSpPr>
          <p:grpSpPr>
            <a:xfrm>
              <a:off x="5220735" y="2284143"/>
              <a:ext cx="2107121" cy="1785178"/>
              <a:chOff x="5638800" y="4343400"/>
              <a:chExt cx="1741696" cy="1251779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5638800" y="4648200"/>
                <a:ext cx="1741696" cy="248552"/>
              </a:xfrm>
              <a:custGeom>
                <a:avLst/>
                <a:gdLst>
                  <a:gd name="connsiteX0" fmla="*/ 0 w 1753148"/>
                  <a:gd name="connsiteY0" fmla="*/ 0 h 243401"/>
                  <a:gd name="connsiteX1" fmla="*/ 23024 w 1753148"/>
                  <a:gd name="connsiteY1" fmla="*/ 32892 h 243401"/>
                  <a:gd name="connsiteX2" fmla="*/ 29603 w 1753148"/>
                  <a:gd name="connsiteY2" fmla="*/ 52627 h 243401"/>
                  <a:gd name="connsiteX3" fmla="*/ 36181 w 1753148"/>
                  <a:gd name="connsiteY3" fmla="*/ 62495 h 243401"/>
                  <a:gd name="connsiteX4" fmla="*/ 46049 w 1753148"/>
                  <a:gd name="connsiteY4" fmla="*/ 78941 h 243401"/>
                  <a:gd name="connsiteX5" fmla="*/ 59206 w 1753148"/>
                  <a:gd name="connsiteY5" fmla="*/ 105254 h 243401"/>
                  <a:gd name="connsiteX6" fmla="*/ 62495 w 1753148"/>
                  <a:gd name="connsiteY6" fmla="*/ 115122 h 243401"/>
                  <a:gd name="connsiteX7" fmla="*/ 75652 w 1753148"/>
                  <a:gd name="connsiteY7" fmla="*/ 131568 h 243401"/>
                  <a:gd name="connsiteX8" fmla="*/ 82230 w 1753148"/>
                  <a:gd name="connsiteY8" fmla="*/ 141436 h 243401"/>
                  <a:gd name="connsiteX9" fmla="*/ 88809 w 1753148"/>
                  <a:gd name="connsiteY9" fmla="*/ 148014 h 243401"/>
                  <a:gd name="connsiteX10" fmla="*/ 95387 w 1753148"/>
                  <a:gd name="connsiteY10" fmla="*/ 157882 h 243401"/>
                  <a:gd name="connsiteX11" fmla="*/ 105255 w 1753148"/>
                  <a:gd name="connsiteY11" fmla="*/ 164460 h 243401"/>
                  <a:gd name="connsiteX12" fmla="*/ 128279 w 1753148"/>
                  <a:gd name="connsiteY12" fmla="*/ 180906 h 243401"/>
                  <a:gd name="connsiteX13" fmla="*/ 144725 w 1753148"/>
                  <a:gd name="connsiteY13" fmla="*/ 194063 h 243401"/>
                  <a:gd name="connsiteX14" fmla="*/ 167750 w 1753148"/>
                  <a:gd name="connsiteY14" fmla="*/ 210509 h 243401"/>
                  <a:gd name="connsiteX15" fmla="*/ 177617 w 1753148"/>
                  <a:gd name="connsiteY15" fmla="*/ 217087 h 243401"/>
                  <a:gd name="connsiteX16" fmla="*/ 207220 w 1753148"/>
                  <a:gd name="connsiteY16" fmla="*/ 226955 h 243401"/>
                  <a:gd name="connsiteX17" fmla="*/ 226955 w 1753148"/>
                  <a:gd name="connsiteY17" fmla="*/ 233533 h 243401"/>
                  <a:gd name="connsiteX18" fmla="*/ 236823 w 1753148"/>
                  <a:gd name="connsiteY18" fmla="*/ 236823 h 243401"/>
                  <a:gd name="connsiteX19" fmla="*/ 266426 w 1753148"/>
                  <a:gd name="connsiteY19" fmla="*/ 243401 h 243401"/>
                  <a:gd name="connsiteX20" fmla="*/ 391416 w 1753148"/>
                  <a:gd name="connsiteY20" fmla="*/ 240112 h 243401"/>
                  <a:gd name="connsiteX21" fmla="*/ 411151 w 1753148"/>
                  <a:gd name="connsiteY21" fmla="*/ 233533 h 243401"/>
                  <a:gd name="connsiteX22" fmla="*/ 421019 w 1753148"/>
                  <a:gd name="connsiteY22" fmla="*/ 230244 h 243401"/>
                  <a:gd name="connsiteX23" fmla="*/ 430886 w 1753148"/>
                  <a:gd name="connsiteY23" fmla="*/ 226955 h 243401"/>
                  <a:gd name="connsiteX24" fmla="*/ 473646 w 1753148"/>
                  <a:gd name="connsiteY24" fmla="*/ 220377 h 243401"/>
                  <a:gd name="connsiteX25" fmla="*/ 513117 w 1753148"/>
                  <a:gd name="connsiteY25" fmla="*/ 213798 h 243401"/>
                  <a:gd name="connsiteX26" fmla="*/ 572322 w 1753148"/>
                  <a:gd name="connsiteY26" fmla="*/ 210509 h 243401"/>
                  <a:gd name="connsiteX27" fmla="*/ 615082 w 1753148"/>
                  <a:gd name="connsiteY27" fmla="*/ 200641 h 243401"/>
                  <a:gd name="connsiteX28" fmla="*/ 647974 w 1753148"/>
                  <a:gd name="connsiteY28" fmla="*/ 194063 h 243401"/>
                  <a:gd name="connsiteX29" fmla="*/ 690734 w 1753148"/>
                  <a:gd name="connsiteY29" fmla="*/ 190774 h 243401"/>
                  <a:gd name="connsiteX30" fmla="*/ 723626 w 1753148"/>
                  <a:gd name="connsiteY30" fmla="*/ 187485 h 243401"/>
                  <a:gd name="connsiteX31" fmla="*/ 766386 w 1753148"/>
                  <a:gd name="connsiteY31" fmla="*/ 180906 h 243401"/>
                  <a:gd name="connsiteX32" fmla="*/ 795988 w 1753148"/>
                  <a:gd name="connsiteY32" fmla="*/ 174328 h 243401"/>
                  <a:gd name="connsiteX33" fmla="*/ 828881 w 1753148"/>
                  <a:gd name="connsiteY33" fmla="*/ 171039 h 243401"/>
                  <a:gd name="connsiteX34" fmla="*/ 838748 w 1753148"/>
                  <a:gd name="connsiteY34" fmla="*/ 167749 h 243401"/>
                  <a:gd name="connsiteX35" fmla="*/ 868351 w 1753148"/>
                  <a:gd name="connsiteY35" fmla="*/ 161171 h 243401"/>
                  <a:gd name="connsiteX36" fmla="*/ 888086 w 1753148"/>
                  <a:gd name="connsiteY36" fmla="*/ 157882 h 243401"/>
                  <a:gd name="connsiteX37" fmla="*/ 953870 w 1753148"/>
                  <a:gd name="connsiteY37" fmla="*/ 151303 h 243401"/>
                  <a:gd name="connsiteX38" fmla="*/ 983473 w 1753148"/>
                  <a:gd name="connsiteY38" fmla="*/ 144725 h 243401"/>
                  <a:gd name="connsiteX39" fmla="*/ 999919 w 1753148"/>
                  <a:gd name="connsiteY39" fmla="*/ 141436 h 243401"/>
                  <a:gd name="connsiteX40" fmla="*/ 1013076 w 1753148"/>
                  <a:gd name="connsiteY40" fmla="*/ 138146 h 243401"/>
                  <a:gd name="connsiteX41" fmla="*/ 1022944 w 1753148"/>
                  <a:gd name="connsiteY41" fmla="*/ 134857 h 243401"/>
                  <a:gd name="connsiteX42" fmla="*/ 1068993 w 1753148"/>
                  <a:gd name="connsiteY42" fmla="*/ 131568 h 243401"/>
                  <a:gd name="connsiteX43" fmla="*/ 1095306 w 1753148"/>
                  <a:gd name="connsiteY43" fmla="*/ 128279 h 243401"/>
                  <a:gd name="connsiteX44" fmla="*/ 1124909 w 1753148"/>
                  <a:gd name="connsiteY44" fmla="*/ 118411 h 243401"/>
                  <a:gd name="connsiteX45" fmla="*/ 1134777 w 1753148"/>
                  <a:gd name="connsiteY45" fmla="*/ 115122 h 243401"/>
                  <a:gd name="connsiteX46" fmla="*/ 1180826 w 1753148"/>
                  <a:gd name="connsiteY46" fmla="*/ 108544 h 243401"/>
                  <a:gd name="connsiteX47" fmla="*/ 1230164 w 1753148"/>
                  <a:gd name="connsiteY47" fmla="*/ 101965 h 243401"/>
                  <a:gd name="connsiteX48" fmla="*/ 1272924 w 1753148"/>
                  <a:gd name="connsiteY48" fmla="*/ 95387 h 243401"/>
                  <a:gd name="connsiteX49" fmla="*/ 1302527 w 1753148"/>
                  <a:gd name="connsiteY49" fmla="*/ 92098 h 243401"/>
                  <a:gd name="connsiteX50" fmla="*/ 1322262 w 1753148"/>
                  <a:gd name="connsiteY50" fmla="*/ 85519 h 243401"/>
                  <a:gd name="connsiteX51" fmla="*/ 1401203 w 1753148"/>
                  <a:gd name="connsiteY51" fmla="*/ 78941 h 243401"/>
                  <a:gd name="connsiteX52" fmla="*/ 1440673 w 1753148"/>
                  <a:gd name="connsiteY52" fmla="*/ 72362 h 243401"/>
                  <a:gd name="connsiteX53" fmla="*/ 1503168 w 1753148"/>
                  <a:gd name="connsiteY53" fmla="*/ 65784 h 243401"/>
                  <a:gd name="connsiteX54" fmla="*/ 1516325 w 1753148"/>
                  <a:gd name="connsiteY54" fmla="*/ 62495 h 243401"/>
                  <a:gd name="connsiteX55" fmla="*/ 1575531 w 1753148"/>
                  <a:gd name="connsiteY55" fmla="*/ 55916 h 243401"/>
                  <a:gd name="connsiteX56" fmla="*/ 1611712 w 1753148"/>
                  <a:gd name="connsiteY56" fmla="*/ 49338 h 243401"/>
                  <a:gd name="connsiteX57" fmla="*/ 1647894 w 1753148"/>
                  <a:gd name="connsiteY57" fmla="*/ 39470 h 243401"/>
                  <a:gd name="connsiteX58" fmla="*/ 1674207 w 1753148"/>
                  <a:gd name="connsiteY58" fmla="*/ 36181 h 243401"/>
                  <a:gd name="connsiteX59" fmla="*/ 1753148 w 1753148"/>
                  <a:gd name="connsiteY59" fmla="*/ 32892 h 243401"/>
                  <a:gd name="connsiteX0" fmla="*/ 0 w 1759726"/>
                  <a:gd name="connsiteY0" fmla="*/ 0 h 243401"/>
                  <a:gd name="connsiteX1" fmla="*/ 29602 w 1759726"/>
                  <a:gd name="connsiteY1" fmla="*/ 32892 h 243401"/>
                  <a:gd name="connsiteX2" fmla="*/ 36181 w 1759726"/>
                  <a:gd name="connsiteY2" fmla="*/ 52627 h 243401"/>
                  <a:gd name="connsiteX3" fmla="*/ 42759 w 1759726"/>
                  <a:gd name="connsiteY3" fmla="*/ 62495 h 243401"/>
                  <a:gd name="connsiteX4" fmla="*/ 52627 w 1759726"/>
                  <a:gd name="connsiteY4" fmla="*/ 78941 h 243401"/>
                  <a:gd name="connsiteX5" fmla="*/ 65784 w 1759726"/>
                  <a:gd name="connsiteY5" fmla="*/ 105254 h 243401"/>
                  <a:gd name="connsiteX6" fmla="*/ 69073 w 1759726"/>
                  <a:gd name="connsiteY6" fmla="*/ 115122 h 243401"/>
                  <a:gd name="connsiteX7" fmla="*/ 82230 w 1759726"/>
                  <a:gd name="connsiteY7" fmla="*/ 131568 h 243401"/>
                  <a:gd name="connsiteX8" fmla="*/ 88808 w 1759726"/>
                  <a:gd name="connsiteY8" fmla="*/ 141436 h 243401"/>
                  <a:gd name="connsiteX9" fmla="*/ 95387 w 1759726"/>
                  <a:gd name="connsiteY9" fmla="*/ 148014 h 243401"/>
                  <a:gd name="connsiteX10" fmla="*/ 101965 w 1759726"/>
                  <a:gd name="connsiteY10" fmla="*/ 157882 h 243401"/>
                  <a:gd name="connsiteX11" fmla="*/ 111833 w 1759726"/>
                  <a:gd name="connsiteY11" fmla="*/ 164460 h 243401"/>
                  <a:gd name="connsiteX12" fmla="*/ 134857 w 1759726"/>
                  <a:gd name="connsiteY12" fmla="*/ 180906 h 243401"/>
                  <a:gd name="connsiteX13" fmla="*/ 151303 w 1759726"/>
                  <a:gd name="connsiteY13" fmla="*/ 194063 h 243401"/>
                  <a:gd name="connsiteX14" fmla="*/ 174328 w 1759726"/>
                  <a:gd name="connsiteY14" fmla="*/ 210509 h 243401"/>
                  <a:gd name="connsiteX15" fmla="*/ 184195 w 1759726"/>
                  <a:gd name="connsiteY15" fmla="*/ 217087 h 243401"/>
                  <a:gd name="connsiteX16" fmla="*/ 213798 w 1759726"/>
                  <a:gd name="connsiteY16" fmla="*/ 226955 h 243401"/>
                  <a:gd name="connsiteX17" fmla="*/ 233533 w 1759726"/>
                  <a:gd name="connsiteY17" fmla="*/ 233533 h 243401"/>
                  <a:gd name="connsiteX18" fmla="*/ 243401 w 1759726"/>
                  <a:gd name="connsiteY18" fmla="*/ 236823 h 243401"/>
                  <a:gd name="connsiteX19" fmla="*/ 273004 w 1759726"/>
                  <a:gd name="connsiteY19" fmla="*/ 243401 h 243401"/>
                  <a:gd name="connsiteX20" fmla="*/ 397994 w 1759726"/>
                  <a:gd name="connsiteY20" fmla="*/ 240112 h 243401"/>
                  <a:gd name="connsiteX21" fmla="*/ 417729 w 1759726"/>
                  <a:gd name="connsiteY21" fmla="*/ 233533 h 243401"/>
                  <a:gd name="connsiteX22" fmla="*/ 427597 w 1759726"/>
                  <a:gd name="connsiteY22" fmla="*/ 230244 h 243401"/>
                  <a:gd name="connsiteX23" fmla="*/ 437464 w 1759726"/>
                  <a:gd name="connsiteY23" fmla="*/ 226955 h 243401"/>
                  <a:gd name="connsiteX24" fmla="*/ 480224 w 1759726"/>
                  <a:gd name="connsiteY24" fmla="*/ 220377 h 243401"/>
                  <a:gd name="connsiteX25" fmla="*/ 519695 w 1759726"/>
                  <a:gd name="connsiteY25" fmla="*/ 213798 h 243401"/>
                  <a:gd name="connsiteX26" fmla="*/ 578900 w 1759726"/>
                  <a:gd name="connsiteY26" fmla="*/ 210509 h 243401"/>
                  <a:gd name="connsiteX27" fmla="*/ 621660 w 1759726"/>
                  <a:gd name="connsiteY27" fmla="*/ 200641 h 243401"/>
                  <a:gd name="connsiteX28" fmla="*/ 654552 w 1759726"/>
                  <a:gd name="connsiteY28" fmla="*/ 194063 h 243401"/>
                  <a:gd name="connsiteX29" fmla="*/ 697312 w 1759726"/>
                  <a:gd name="connsiteY29" fmla="*/ 190774 h 243401"/>
                  <a:gd name="connsiteX30" fmla="*/ 730204 w 1759726"/>
                  <a:gd name="connsiteY30" fmla="*/ 187485 h 243401"/>
                  <a:gd name="connsiteX31" fmla="*/ 772964 w 1759726"/>
                  <a:gd name="connsiteY31" fmla="*/ 180906 h 243401"/>
                  <a:gd name="connsiteX32" fmla="*/ 802566 w 1759726"/>
                  <a:gd name="connsiteY32" fmla="*/ 174328 h 243401"/>
                  <a:gd name="connsiteX33" fmla="*/ 835459 w 1759726"/>
                  <a:gd name="connsiteY33" fmla="*/ 171039 h 243401"/>
                  <a:gd name="connsiteX34" fmla="*/ 845326 w 1759726"/>
                  <a:gd name="connsiteY34" fmla="*/ 167749 h 243401"/>
                  <a:gd name="connsiteX35" fmla="*/ 874929 w 1759726"/>
                  <a:gd name="connsiteY35" fmla="*/ 161171 h 243401"/>
                  <a:gd name="connsiteX36" fmla="*/ 894664 w 1759726"/>
                  <a:gd name="connsiteY36" fmla="*/ 157882 h 243401"/>
                  <a:gd name="connsiteX37" fmla="*/ 960448 w 1759726"/>
                  <a:gd name="connsiteY37" fmla="*/ 151303 h 243401"/>
                  <a:gd name="connsiteX38" fmla="*/ 990051 w 1759726"/>
                  <a:gd name="connsiteY38" fmla="*/ 144725 h 243401"/>
                  <a:gd name="connsiteX39" fmla="*/ 1006497 w 1759726"/>
                  <a:gd name="connsiteY39" fmla="*/ 141436 h 243401"/>
                  <a:gd name="connsiteX40" fmla="*/ 1019654 w 1759726"/>
                  <a:gd name="connsiteY40" fmla="*/ 138146 h 243401"/>
                  <a:gd name="connsiteX41" fmla="*/ 1029522 w 1759726"/>
                  <a:gd name="connsiteY41" fmla="*/ 134857 h 243401"/>
                  <a:gd name="connsiteX42" fmla="*/ 1075571 w 1759726"/>
                  <a:gd name="connsiteY42" fmla="*/ 131568 h 243401"/>
                  <a:gd name="connsiteX43" fmla="*/ 1101884 w 1759726"/>
                  <a:gd name="connsiteY43" fmla="*/ 128279 h 243401"/>
                  <a:gd name="connsiteX44" fmla="*/ 1131487 w 1759726"/>
                  <a:gd name="connsiteY44" fmla="*/ 118411 h 243401"/>
                  <a:gd name="connsiteX45" fmla="*/ 1141355 w 1759726"/>
                  <a:gd name="connsiteY45" fmla="*/ 115122 h 243401"/>
                  <a:gd name="connsiteX46" fmla="*/ 1187404 w 1759726"/>
                  <a:gd name="connsiteY46" fmla="*/ 108544 h 243401"/>
                  <a:gd name="connsiteX47" fmla="*/ 1236742 w 1759726"/>
                  <a:gd name="connsiteY47" fmla="*/ 101965 h 243401"/>
                  <a:gd name="connsiteX48" fmla="*/ 1279502 w 1759726"/>
                  <a:gd name="connsiteY48" fmla="*/ 95387 h 243401"/>
                  <a:gd name="connsiteX49" fmla="*/ 1309105 w 1759726"/>
                  <a:gd name="connsiteY49" fmla="*/ 92098 h 243401"/>
                  <a:gd name="connsiteX50" fmla="*/ 1328840 w 1759726"/>
                  <a:gd name="connsiteY50" fmla="*/ 85519 h 243401"/>
                  <a:gd name="connsiteX51" fmla="*/ 1407781 w 1759726"/>
                  <a:gd name="connsiteY51" fmla="*/ 78941 h 243401"/>
                  <a:gd name="connsiteX52" fmla="*/ 1447251 w 1759726"/>
                  <a:gd name="connsiteY52" fmla="*/ 72362 h 243401"/>
                  <a:gd name="connsiteX53" fmla="*/ 1509746 w 1759726"/>
                  <a:gd name="connsiteY53" fmla="*/ 65784 h 243401"/>
                  <a:gd name="connsiteX54" fmla="*/ 1522903 w 1759726"/>
                  <a:gd name="connsiteY54" fmla="*/ 62495 h 243401"/>
                  <a:gd name="connsiteX55" fmla="*/ 1582109 w 1759726"/>
                  <a:gd name="connsiteY55" fmla="*/ 55916 h 243401"/>
                  <a:gd name="connsiteX56" fmla="*/ 1618290 w 1759726"/>
                  <a:gd name="connsiteY56" fmla="*/ 49338 h 243401"/>
                  <a:gd name="connsiteX57" fmla="*/ 1654472 w 1759726"/>
                  <a:gd name="connsiteY57" fmla="*/ 39470 h 243401"/>
                  <a:gd name="connsiteX58" fmla="*/ 1680785 w 1759726"/>
                  <a:gd name="connsiteY58" fmla="*/ 36181 h 243401"/>
                  <a:gd name="connsiteX59" fmla="*/ 1759726 w 1759726"/>
                  <a:gd name="connsiteY59" fmla="*/ 32892 h 243401"/>
                  <a:gd name="connsiteX0" fmla="*/ 0 w 1754575"/>
                  <a:gd name="connsiteY0" fmla="*/ 0 h 243401"/>
                  <a:gd name="connsiteX1" fmla="*/ 24451 w 1754575"/>
                  <a:gd name="connsiteY1" fmla="*/ 32892 h 243401"/>
                  <a:gd name="connsiteX2" fmla="*/ 31030 w 1754575"/>
                  <a:gd name="connsiteY2" fmla="*/ 52627 h 243401"/>
                  <a:gd name="connsiteX3" fmla="*/ 37608 w 1754575"/>
                  <a:gd name="connsiteY3" fmla="*/ 62495 h 243401"/>
                  <a:gd name="connsiteX4" fmla="*/ 47476 w 1754575"/>
                  <a:gd name="connsiteY4" fmla="*/ 78941 h 243401"/>
                  <a:gd name="connsiteX5" fmla="*/ 60633 w 1754575"/>
                  <a:gd name="connsiteY5" fmla="*/ 105254 h 243401"/>
                  <a:gd name="connsiteX6" fmla="*/ 63922 w 1754575"/>
                  <a:gd name="connsiteY6" fmla="*/ 115122 h 243401"/>
                  <a:gd name="connsiteX7" fmla="*/ 77079 w 1754575"/>
                  <a:gd name="connsiteY7" fmla="*/ 131568 h 243401"/>
                  <a:gd name="connsiteX8" fmla="*/ 83657 w 1754575"/>
                  <a:gd name="connsiteY8" fmla="*/ 141436 h 243401"/>
                  <a:gd name="connsiteX9" fmla="*/ 90236 w 1754575"/>
                  <a:gd name="connsiteY9" fmla="*/ 148014 h 243401"/>
                  <a:gd name="connsiteX10" fmla="*/ 96814 w 1754575"/>
                  <a:gd name="connsiteY10" fmla="*/ 157882 h 243401"/>
                  <a:gd name="connsiteX11" fmla="*/ 106682 w 1754575"/>
                  <a:gd name="connsiteY11" fmla="*/ 164460 h 243401"/>
                  <a:gd name="connsiteX12" fmla="*/ 129706 w 1754575"/>
                  <a:gd name="connsiteY12" fmla="*/ 180906 h 243401"/>
                  <a:gd name="connsiteX13" fmla="*/ 146152 w 1754575"/>
                  <a:gd name="connsiteY13" fmla="*/ 194063 h 243401"/>
                  <a:gd name="connsiteX14" fmla="*/ 169177 w 1754575"/>
                  <a:gd name="connsiteY14" fmla="*/ 210509 h 243401"/>
                  <a:gd name="connsiteX15" fmla="*/ 179044 w 1754575"/>
                  <a:gd name="connsiteY15" fmla="*/ 217087 h 243401"/>
                  <a:gd name="connsiteX16" fmla="*/ 208647 w 1754575"/>
                  <a:gd name="connsiteY16" fmla="*/ 226955 h 243401"/>
                  <a:gd name="connsiteX17" fmla="*/ 228382 w 1754575"/>
                  <a:gd name="connsiteY17" fmla="*/ 233533 h 243401"/>
                  <a:gd name="connsiteX18" fmla="*/ 238250 w 1754575"/>
                  <a:gd name="connsiteY18" fmla="*/ 236823 h 243401"/>
                  <a:gd name="connsiteX19" fmla="*/ 267853 w 1754575"/>
                  <a:gd name="connsiteY19" fmla="*/ 243401 h 243401"/>
                  <a:gd name="connsiteX20" fmla="*/ 392843 w 1754575"/>
                  <a:gd name="connsiteY20" fmla="*/ 240112 h 243401"/>
                  <a:gd name="connsiteX21" fmla="*/ 412578 w 1754575"/>
                  <a:gd name="connsiteY21" fmla="*/ 233533 h 243401"/>
                  <a:gd name="connsiteX22" fmla="*/ 422446 w 1754575"/>
                  <a:gd name="connsiteY22" fmla="*/ 230244 h 243401"/>
                  <a:gd name="connsiteX23" fmla="*/ 432313 w 1754575"/>
                  <a:gd name="connsiteY23" fmla="*/ 226955 h 243401"/>
                  <a:gd name="connsiteX24" fmla="*/ 475073 w 1754575"/>
                  <a:gd name="connsiteY24" fmla="*/ 220377 h 243401"/>
                  <a:gd name="connsiteX25" fmla="*/ 514544 w 1754575"/>
                  <a:gd name="connsiteY25" fmla="*/ 213798 h 243401"/>
                  <a:gd name="connsiteX26" fmla="*/ 573749 w 1754575"/>
                  <a:gd name="connsiteY26" fmla="*/ 210509 h 243401"/>
                  <a:gd name="connsiteX27" fmla="*/ 616509 w 1754575"/>
                  <a:gd name="connsiteY27" fmla="*/ 200641 h 243401"/>
                  <a:gd name="connsiteX28" fmla="*/ 649401 w 1754575"/>
                  <a:gd name="connsiteY28" fmla="*/ 194063 h 243401"/>
                  <a:gd name="connsiteX29" fmla="*/ 692161 w 1754575"/>
                  <a:gd name="connsiteY29" fmla="*/ 190774 h 243401"/>
                  <a:gd name="connsiteX30" fmla="*/ 725053 w 1754575"/>
                  <a:gd name="connsiteY30" fmla="*/ 187485 h 243401"/>
                  <a:gd name="connsiteX31" fmla="*/ 767813 w 1754575"/>
                  <a:gd name="connsiteY31" fmla="*/ 180906 h 243401"/>
                  <a:gd name="connsiteX32" fmla="*/ 797415 w 1754575"/>
                  <a:gd name="connsiteY32" fmla="*/ 174328 h 243401"/>
                  <a:gd name="connsiteX33" fmla="*/ 830308 w 1754575"/>
                  <a:gd name="connsiteY33" fmla="*/ 171039 h 243401"/>
                  <a:gd name="connsiteX34" fmla="*/ 840175 w 1754575"/>
                  <a:gd name="connsiteY34" fmla="*/ 167749 h 243401"/>
                  <a:gd name="connsiteX35" fmla="*/ 869778 w 1754575"/>
                  <a:gd name="connsiteY35" fmla="*/ 161171 h 243401"/>
                  <a:gd name="connsiteX36" fmla="*/ 889513 w 1754575"/>
                  <a:gd name="connsiteY36" fmla="*/ 157882 h 243401"/>
                  <a:gd name="connsiteX37" fmla="*/ 955297 w 1754575"/>
                  <a:gd name="connsiteY37" fmla="*/ 151303 h 243401"/>
                  <a:gd name="connsiteX38" fmla="*/ 984900 w 1754575"/>
                  <a:gd name="connsiteY38" fmla="*/ 144725 h 243401"/>
                  <a:gd name="connsiteX39" fmla="*/ 1001346 w 1754575"/>
                  <a:gd name="connsiteY39" fmla="*/ 141436 h 243401"/>
                  <a:gd name="connsiteX40" fmla="*/ 1014503 w 1754575"/>
                  <a:gd name="connsiteY40" fmla="*/ 138146 h 243401"/>
                  <a:gd name="connsiteX41" fmla="*/ 1024371 w 1754575"/>
                  <a:gd name="connsiteY41" fmla="*/ 134857 h 243401"/>
                  <a:gd name="connsiteX42" fmla="*/ 1070420 w 1754575"/>
                  <a:gd name="connsiteY42" fmla="*/ 131568 h 243401"/>
                  <a:gd name="connsiteX43" fmla="*/ 1096733 w 1754575"/>
                  <a:gd name="connsiteY43" fmla="*/ 128279 h 243401"/>
                  <a:gd name="connsiteX44" fmla="*/ 1126336 w 1754575"/>
                  <a:gd name="connsiteY44" fmla="*/ 118411 h 243401"/>
                  <a:gd name="connsiteX45" fmla="*/ 1136204 w 1754575"/>
                  <a:gd name="connsiteY45" fmla="*/ 115122 h 243401"/>
                  <a:gd name="connsiteX46" fmla="*/ 1182253 w 1754575"/>
                  <a:gd name="connsiteY46" fmla="*/ 108544 h 243401"/>
                  <a:gd name="connsiteX47" fmla="*/ 1231591 w 1754575"/>
                  <a:gd name="connsiteY47" fmla="*/ 101965 h 243401"/>
                  <a:gd name="connsiteX48" fmla="*/ 1274351 w 1754575"/>
                  <a:gd name="connsiteY48" fmla="*/ 95387 h 243401"/>
                  <a:gd name="connsiteX49" fmla="*/ 1303954 w 1754575"/>
                  <a:gd name="connsiteY49" fmla="*/ 92098 h 243401"/>
                  <a:gd name="connsiteX50" fmla="*/ 1323689 w 1754575"/>
                  <a:gd name="connsiteY50" fmla="*/ 85519 h 243401"/>
                  <a:gd name="connsiteX51" fmla="*/ 1402630 w 1754575"/>
                  <a:gd name="connsiteY51" fmla="*/ 78941 h 243401"/>
                  <a:gd name="connsiteX52" fmla="*/ 1442100 w 1754575"/>
                  <a:gd name="connsiteY52" fmla="*/ 72362 h 243401"/>
                  <a:gd name="connsiteX53" fmla="*/ 1504595 w 1754575"/>
                  <a:gd name="connsiteY53" fmla="*/ 65784 h 243401"/>
                  <a:gd name="connsiteX54" fmla="*/ 1517752 w 1754575"/>
                  <a:gd name="connsiteY54" fmla="*/ 62495 h 243401"/>
                  <a:gd name="connsiteX55" fmla="*/ 1576958 w 1754575"/>
                  <a:gd name="connsiteY55" fmla="*/ 55916 h 243401"/>
                  <a:gd name="connsiteX56" fmla="*/ 1613139 w 1754575"/>
                  <a:gd name="connsiteY56" fmla="*/ 49338 h 243401"/>
                  <a:gd name="connsiteX57" fmla="*/ 1649321 w 1754575"/>
                  <a:gd name="connsiteY57" fmla="*/ 39470 h 243401"/>
                  <a:gd name="connsiteX58" fmla="*/ 1675634 w 1754575"/>
                  <a:gd name="connsiteY58" fmla="*/ 36181 h 243401"/>
                  <a:gd name="connsiteX59" fmla="*/ 1754575 w 1754575"/>
                  <a:gd name="connsiteY59" fmla="*/ 32892 h 243401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79964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19434 w 1741696"/>
                  <a:gd name="connsiteY23" fmla="*/ 232106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79964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19434 w 1741696"/>
                  <a:gd name="connsiteY23" fmla="*/ 232106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19434 w 1741696"/>
                  <a:gd name="connsiteY23" fmla="*/ 232106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24586 w 1741696"/>
                  <a:gd name="connsiteY23" fmla="*/ 229530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4416 w 1741696"/>
                  <a:gd name="connsiteY22" fmla="*/ 243122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4416 w 1741696"/>
                  <a:gd name="connsiteY22" fmla="*/ 243122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4416 w 1741696"/>
                  <a:gd name="connsiteY22" fmla="*/ 243122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56351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14719 w 1741696"/>
                  <a:gd name="connsiteY22" fmla="*/ 232819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56351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741696" h="248552">
                    <a:moveTo>
                      <a:pt x="0" y="0"/>
                    </a:moveTo>
                    <a:cubicBezTo>
                      <a:pt x="2636" y="36670"/>
                      <a:pt x="-2319" y="24150"/>
                      <a:pt x="11572" y="38043"/>
                    </a:cubicBezTo>
                    <a:cubicBezTo>
                      <a:pt x="13765" y="44621"/>
                      <a:pt x="14305" y="52008"/>
                      <a:pt x="18151" y="57778"/>
                    </a:cubicBezTo>
                    <a:cubicBezTo>
                      <a:pt x="20344" y="61067"/>
                      <a:pt x="22961" y="64110"/>
                      <a:pt x="24729" y="67646"/>
                    </a:cubicBezTo>
                    <a:cubicBezTo>
                      <a:pt x="33268" y="84724"/>
                      <a:pt x="21748" y="71243"/>
                      <a:pt x="34597" y="84092"/>
                    </a:cubicBezTo>
                    <a:cubicBezTo>
                      <a:pt x="42156" y="106769"/>
                      <a:pt x="36271" y="98924"/>
                      <a:pt x="47754" y="110405"/>
                    </a:cubicBezTo>
                    <a:cubicBezTo>
                      <a:pt x="48850" y="113694"/>
                      <a:pt x="49493" y="117172"/>
                      <a:pt x="51043" y="120273"/>
                    </a:cubicBezTo>
                    <a:cubicBezTo>
                      <a:pt x="57794" y="133777"/>
                      <a:pt x="56039" y="126518"/>
                      <a:pt x="64200" y="136719"/>
                    </a:cubicBezTo>
                    <a:cubicBezTo>
                      <a:pt x="66670" y="139806"/>
                      <a:pt x="68308" y="143500"/>
                      <a:pt x="70778" y="146587"/>
                    </a:cubicBezTo>
                    <a:cubicBezTo>
                      <a:pt x="72715" y="149009"/>
                      <a:pt x="75420" y="150743"/>
                      <a:pt x="77357" y="153165"/>
                    </a:cubicBezTo>
                    <a:cubicBezTo>
                      <a:pt x="79827" y="156252"/>
                      <a:pt x="81140" y="160238"/>
                      <a:pt x="83935" y="163033"/>
                    </a:cubicBezTo>
                    <a:cubicBezTo>
                      <a:pt x="86730" y="165828"/>
                      <a:pt x="90801" y="167038"/>
                      <a:pt x="93803" y="169611"/>
                    </a:cubicBezTo>
                    <a:cubicBezTo>
                      <a:pt x="113670" y="186639"/>
                      <a:pt x="98696" y="180013"/>
                      <a:pt x="116827" y="186057"/>
                    </a:cubicBezTo>
                    <a:cubicBezTo>
                      <a:pt x="139224" y="208454"/>
                      <a:pt x="104228" y="174318"/>
                      <a:pt x="133273" y="199214"/>
                    </a:cubicBezTo>
                    <a:cubicBezTo>
                      <a:pt x="153138" y="216241"/>
                      <a:pt x="138167" y="209617"/>
                      <a:pt x="156298" y="215660"/>
                    </a:cubicBezTo>
                    <a:cubicBezTo>
                      <a:pt x="159587" y="217853"/>
                      <a:pt x="162553" y="220633"/>
                      <a:pt x="166165" y="222238"/>
                    </a:cubicBezTo>
                    <a:cubicBezTo>
                      <a:pt x="166167" y="222239"/>
                      <a:pt x="190833" y="230461"/>
                      <a:pt x="195768" y="232106"/>
                    </a:cubicBezTo>
                    <a:lnTo>
                      <a:pt x="215503" y="238684"/>
                    </a:lnTo>
                    <a:cubicBezTo>
                      <a:pt x="218792" y="239781"/>
                      <a:pt x="222007" y="241133"/>
                      <a:pt x="225371" y="241974"/>
                    </a:cubicBezTo>
                    <a:cubicBezTo>
                      <a:pt x="243952" y="246619"/>
                      <a:pt x="234095" y="244376"/>
                      <a:pt x="254974" y="248552"/>
                    </a:cubicBezTo>
                    <a:cubicBezTo>
                      <a:pt x="296637" y="247456"/>
                      <a:pt x="312625" y="248098"/>
                      <a:pt x="354206" y="245263"/>
                    </a:cubicBezTo>
                    <a:cubicBezTo>
                      <a:pt x="361124" y="244791"/>
                      <a:pt x="389614" y="240758"/>
                      <a:pt x="399699" y="238684"/>
                    </a:cubicBezTo>
                    <a:cubicBezTo>
                      <a:pt x="409784" y="236610"/>
                      <a:pt x="410571" y="233057"/>
                      <a:pt x="414719" y="232819"/>
                    </a:cubicBezTo>
                    <a:cubicBezTo>
                      <a:pt x="418867" y="232581"/>
                      <a:pt x="416674" y="238472"/>
                      <a:pt x="424586" y="237257"/>
                    </a:cubicBezTo>
                    <a:cubicBezTo>
                      <a:pt x="432499" y="236042"/>
                      <a:pt x="434812" y="230092"/>
                      <a:pt x="462194" y="225528"/>
                    </a:cubicBezTo>
                    <a:cubicBezTo>
                      <a:pt x="479832" y="219647"/>
                      <a:pt x="473335" y="221047"/>
                      <a:pt x="501665" y="218949"/>
                    </a:cubicBezTo>
                    <a:cubicBezTo>
                      <a:pt x="521376" y="217489"/>
                      <a:pt x="541135" y="216756"/>
                      <a:pt x="560870" y="215660"/>
                    </a:cubicBezTo>
                    <a:cubicBezTo>
                      <a:pt x="594834" y="204340"/>
                      <a:pt x="566057" y="212624"/>
                      <a:pt x="603630" y="205792"/>
                    </a:cubicBezTo>
                    <a:cubicBezTo>
                      <a:pt x="627573" y="201438"/>
                      <a:pt x="605961" y="202431"/>
                      <a:pt x="636522" y="199214"/>
                    </a:cubicBezTo>
                    <a:cubicBezTo>
                      <a:pt x="650739" y="197718"/>
                      <a:pt x="665040" y="197163"/>
                      <a:pt x="679282" y="195925"/>
                    </a:cubicBezTo>
                    <a:cubicBezTo>
                      <a:pt x="690259" y="194971"/>
                      <a:pt x="701210" y="193732"/>
                      <a:pt x="712174" y="192636"/>
                    </a:cubicBezTo>
                    <a:cubicBezTo>
                      <a:pt x="741858" y="185213"/>
                      <a:pt x="705694" y="193632"/>
                      <a:pt x="754934" y="186057"/>
                    </a:cubicBezTo>
                    <a:cubicBezTo>
                      <a:pt x="805743" y="178241"/>
                      <a:pt x="723798" y="187577"/>
                      <a:pt x="784536" y="179479"/>
                    </a:cubicBezTo>
                    <a:cubicBezTo>
                      <a:pt x="795458" y="178023"/>
                      <a:pt x="806465" y="177286"/>
                      <a:pt x="817429" y="176190"/>
                    </a:cubicBezTo>
                    <a:cubicBezTo>
                      <a:pt x="820718" y="175093"/>
                      <a:pt x="823962" y="173853"/>
                      <a:pt x="827296" y="172900"/>
                    </a:cubicBezTo>
                    <a:cubicBezTo>
                      <a:pt x="836530" y="170261"/>
                      <a:pt x="847579" y="168016"/>
                      <a:pt x="856899" y="166322"/>
                    </a:cubicBezTo>
                    <a:cubicBezTo>
                      <a:pt x="863461" y="165129"/>
                      <a:pt x="870011" y="163812"/>
                      <a:pt x="876634" y="163033"/>
                    </a:cubicBezTo>
                    <a:cubicBezTo>
                      <a:pt x="907586" y="159391"/>
                      <a:pt x="913173" y="160632"/>
                      <a:pt x="942418" y="156454"/>
                    </a:cubicBezTo>
                    <a:cubicBezTo>
                      <a:pt x="956314" y="154469"/>
                      <a:pt x="959088" y="152750"/>
                      <a:pt x="972021" y="149876"/>
                    </a:cubicBezTo>
                    <a:cubicBezTo>
                      <a:pt x="977478" y="148663"/>
                      <a:pt x="983010" y="147800"/>
                      <a:pt x="988467" y="146587"/>
                    </a:cubicBezTo>
                    <a:cubicBezTo>
                      <a:pt x="992880" y="145606"/>
                      <a:pt x="997277" y="144539"/>
                      <a:pt x="1001624" y="143297"/>
                    </a:cubicBezTo>
                    <a:cubicBezTo>
                      <a:pt x="1004958" y="142344"/>
                      <a:pt x="1008049" y="140413"/>
                      <a:pt x="1011492" y="140008"/>
                    </a:cubicBezTo>
                    <a:cubicBezTo>
                      <a:pt x="1026775" y="138210"/>
                      <a:pt x="1042215" y="138112"/>
                      <a:pt x="1057541" y="136719"/>
                    </a:cubicBezTo>
                    <a:cubicBezTo>
                      <a:pt x="1066344" y="135919"/>
                      <a:pt x="1075083" y="134526"/>
                      <a:pt x="1083854" y="133430"/>
                    </a:cubicBezTo>
                    <a:lnTo>
                      <a:pt x="1113457" y="123562"/>
                    </a:lnTo>
                    <a:cubicBezTo>
                      <a:pt x="1116746" y="122466"/>
                      <a:pt x="1119885" y="120703"/>
                      <a:pt x="1123325" y="120273"/>
                    </a:cubicBezTo>
                    <a:cubicBezTo>
                      <a:pt x="1156257" y="116157"/>
                      <a:pt x="1140920" y="118437"/>
                      <a:pt x="1169374" y="113695"/>
                    </a:cubicBezTo>
                    <a:cubicBezTo>
                      <a:pt x="1192571" y="105961"/>
                      <a:pt x="1172722" y="111715"/>
                      <a:pt x="1218712" y="107116"/>
                    </a:cubicBezTo>
                    <a:cubicBezTo>
                      <a:pt x="1284936" y="100494"/>
                      <a:pt x="1214626" y="107230"/>
                      <a:pt x="1261472" y="100538"/>
                    </a:cubicBezTo>
                    <a:cubicBezTo>
                      <a:pt x="1271301" y="99134"/>
                      <a:pt x="1281207" y="98345"/>
                      <a:pt x="1291075" y="97249"/>
                    </a:cubicBezTo>
                    <a:cubicBezTo>
                      <a:pt x="1297653" y="95056"/>
                      <a:pt x="1303900" y="91246"/>
                      <a:pt x="1310810" y="90670"/>
                    </a:cubicBezTo>
                    <a:lnTo>
                      <a:pt x="1389751" y="84092"/>
                    </a:lnTo>
                    <a:cubicBezTo>
                      <a:pt x="1409909" y="79051"/>
                      <a:pt x="1401501" y="80593"/>
                      <a:pt x="1429221" y="77513"/>
                    </a:cubicBezTo>
                    <a:lnTo>
                      <a:pt x="1491716" y="70935"/>
                    </a:lnTo>
                    <a:cubicBezTo>
                      <a:pt x="1496102" y="69839"/>
                      <a:pt x="1494101" y="69291"/>
                      <a:pt x="1504873" y="67646"/>
                    </a:cubicBezTo>
                    <a:cubicBezTo>
                      <a:pt x="1515645" y="66001"/>
                      <a:pt x="1556351" y="61067"/>
                      <a:pt x="1556351" y="61067"/>
                    </a:cubicBezTo>
                    <a:cubicBezTo>
                      <a:pt x="1595356" y="51317"/>
                      <a:pt x="1586912" y="57230"/>
                      <a:pt x="1600260" y="54489"/>
                    </a:cubicBezTo>
                    <a:cubicBezTo>
                      <a:pt x="1613608" y="51748"/>
                      <a:pt x="1570737" y="52834"/>
                      <a:pt x="1636442" y="44621"/>
                    </a:cubicBezTo>
                    <a:cubicBezTo>
                      <a:pt x="1645213" y="43525"/>
                      <a:pt x="1653935" y="41920"/>
                      <a:pt x="1662755" y="41332"/>
                    </a:cubicBezTo>
                    <a:cubicBezTo>
                      <a:pt x="1713586" y="37943"/>
                      <a:pt x="1713126" y="38043"/>
                      <a:pt x="1741696" y="3804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638800" y="4343400"/>
                <a:ext cx="1741696" cy="12517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5638800" y="4982541"/>
                <a:ext cx="1741696" cy="248552"/>
              </a:xfrm>
              <a:custGeom>
                <a:avLst/>
                <a:gdLst>
                  <a:gd name="connsiteX0" fmla="*/ 0 w 1753148"/>
                  <a:gd name="connsiteY0" fmla="*/ 0 h 243401"/>
                  <a:gd name="connsiteX1" fmla="*/ 23024 w 1753148"/>
                  <a:gd name="connsiteY1" fmla="*/ 32892 h 243401"/>
                  <a:gd name="connsiteX2" fmla="*/ 29603 w 1753148"/>
                  <a:gd name="connsiteY2" fmla="*/ 52627 h 243401"/>
                  <a:gd name="connsiteX3" fmla="*/ 36181 w 1753148"/>
                  <a:gd name="connsiteY3" fmla="*/ 62495 h 243401"/>
                  <a:gd name="connsiteX4" fmla="*/ 46049 w 1753148"/>
                  <a:gd name="connsiteY4" fmla="*/ 78941 h 243401"/>
                  <a:gd name="connsiteX5" fmla="*/ 59206 w 1753148"/>
                  <a:gd name="connsiteY5" fmla="*/ 105254 h 243401"/>
                  <a:gd name="connsiteX6" fmla="*/ 62495 w 1753148"/>
                  <a:gd name="connsiteY6" fmla="*/ 115122 h 243401"/>
                  <a:gd name="connsiteX7" fmla="*/ 75652 w 1753148"/>
                  <a:gd name="connsiteY7" fmla="*/ 131568 h 243401"/>
                  <a:gd name="connsiteX8" fmla="*/ 82230 w 1753148"/>
                  <a:gd name="connsiteY8" fmla="*/ 141436 h 243401"/>
                  <a:gd name="connsiteX9" fmla="*/ 88809 w 1753148"/>
                  <a:gd name="connsiteY9" fmla="*/ 148014 h 243401"/>
                  <a:gd name="connsiteX10" fmla="*/ 95387 w 1753148"/>
                  <a:gd name="connsiteY10" fmla="*/ 157882 h 243401"/>
                  <a:gd name="connsiteX11" fmla="*/ 105255 w 1753148"/>
                  <a:gd name="connsiteY11" fmla="*/ 164460 h 243401"/>
                  <a:gd name="connsiteX12" fmla="*/ 128279 w 1753148"/>
                  <a:gd name="connsiteY12" fmla="*/ 180906 h 243401"/>
                  <a:gd name="connsiteX13" fmla="*/ 144725 w 1753148"/>
                  <a:gd name="connsiteY13" fmla="*/ 194063 h 243401"/>
                  <a:gd name="connsiteX14" fmla="*/ 167750 w 1753148"/>
                  <a:gd name="connsiteY14" fmla="*/ 210509 h 243401"/>
                  <a:gd name="connsiteX15" fmla="*/ 177617 w 1753148"/>
                  <a:gd name="connsiteY15" fmla="*/ 217087 h 243401"/>
                  <a:gd name="connsiteX16" fmla="*/ 207220 w 1753148"/>
                  <a:gd name="connsiteY16" fmla="*/ 226955 h 243401"/>
                  <a:gd name="connsiteX17" fmla="*/ 226955 w 1753148"/>
                  <a:gd name="connsiteY17" fmla="*/ 233533 h 243401"/>
                  <a:gd name="connsiteX18" fmla="*/ 236823 w 1753148"/>
                  <a:gd name="connsiteY18" fmla="*/ 236823 h 243401"/>
                  <a:gd name="connsiteX19" fmla="*/ 266426 w 1753148"/>
                  <a:gd name="connsiteY19" fmla="*/ 243401 h 243401"/>
                  <a:gd name="connsiteX20" fmla="*/ 391416 w 1753148"/>
                  <a:gd name="connsiteY20" fmla="*/ 240112 h 243401"/>
                  <a:gd name="connsiteX21" fmla="*/ 411151 w 1753148"/>
                  <a:gd name="connsiteY21" fmla="*/ 233533 h 243401"/>
                  <a:gd name="connsiteX22" fmla="*/ 421019 w 1753148"/>
                  <a:gd name="connsiteY22" fmla="*/ 230244 h 243401"/>
                  <a:gd name="connsiteX23" fmla="*/ 430886 w 1753148"/>
                  <a:gd name="connsiteY23" fmla="*/ 226955 h 243401"/>
                  <a:gd name="connsiteX24" fmla="*/ 473646 w 1753148"/>
                  <a:gd name="connsiteY24" fmla="*/ 220377 h 243401"/>
                  <a:gd name="connsiteX25" fmla="*/ 513117 w 1753148"/>
                  <a:gd name="connsiteY25" fmla="*/ 213798 h 243401"/>
                  <a:gd name="connsiteX26" fmla="*/ 572322 w 1753148"/>
                  <a:gd name="connsiteY26" fmla="*/ 210509 h 243401"/>
                  <a:gd name="connsiteX27" fmla="*/ 615082 w 1753148"/>
                  <a:gd name="connsiteY27" fmla="*/ 200641 h 243401"/>
                  <a:gd name="connsiteX28" fmla="*/ 647974 w 1753148"/>
                  <a:gd name="connsiteY28" fmla="*/ 194063 h 243401"/>
                  <a:gd name="connsiteX29" fmla="*/ 690734 w 1753148"/>
                  <a:gd name="connsiteY29" fmla="*/ 190774 h 243401"/>
                  <a:gd name="connsiteX30" fmla="*/ 723626 w 1753148"/>
                  <a:gd name="connsiteY30" fmla="*/ 187485 h 243401"/>
                  <a:gd name="connsiteX31" fmla="*/ 766386 w 1753148"/>
                  <a:gd name="connsiteY31" fmla="*/ 180906 h 243401"/>
                  <a:gd name="connsiteX32" fmla="*/ 795988 w 1753148"/>
                  <a:gd name="connsiteY32" fmla="*/ 174328 h 243401"/>
                  <a:gd name="connsiteX33" fmla="*/ 828881 w 1753148"/>
                  <a:gd name="connsiteY33" fmla="*/ 171039 h 243401"/>
                  <a:gd name="connsiteX34" fmla="*/ 838748 w 1753148"/>
                  <a:gd name="connsiteY34" fmla="*/ 167749 h 243401"/>
                  <a:gd name="connsiteX35" fmla="*/ 868351 w 1753148"/>
                  <a:gd name="connsiteY35" fmla="*/ 161171 h 243401"/>
                  <a:gd name="connsiteX36" fmla="*/ 888086 w 1753148"/>
                  <a:gd name="connsiteY36" fmla="*/ 157882 h 243401"/>
                  <a:gd name="connsiteX37" fmla="*/ 953870 w 1753148"/>
                  <a:gd name="connsiteY37" fmla="*/ 151303 h 243401"/>
                  <a:gd name="connsiteX38" fmla="*/ 983473 w 1753148"/>
                  <a:gd name="connsiteY38" fmla="*/ 144725 h 243401"/>
                  <a:gd name="connsiteX39" fmla="*/ 999919 w 1753148"/>
                  <a:gd name="connsiteY39" fmla="*/ 141436 h 243401"/>
                  <a:gd name="connsiteX40" fmla="*/ 1013076 w 1753148"/>
                  <a:gd name="connsiteY40" fmla="*/ 138146 h 243401"/>
                  <a:gd name="connsiteX41" fmla="*/ 1022944 w 1753148"/>
                  <a:gd name="connsiteY41" fmla="*/ 134857 h 243401"/>
                  <a:gd name="connsiteX42" fmla="*/ 1068993 w 1753148"/>
                  <a:gd name="connsiteY42" fmla="*/ 131568 h 243401"/>
                  <a:gd name="connsiteX43" fmla="*/ 1095306 w 1753148"/>
                  <a:gd name="connsiteY43" fmla="*/ 128279 h 243401"/>
                  <a:gd name="connsiteX44" fmla="*/ 1124909 w 1753148"/>
                  <a:gd name="connsiteY44" fmla="*/ 118411 h 243401"/>
                  <a:gd name="connsiteX45" fmla="*/ 1134777 w 1753148"/>
                  <a:gd name="connsiteY45" fmla="*/ 115122 h 243401"/>
                  <a:gd name="connsiteX46" fmla="*/ 1180826 w 1753148"/>
                  <a:gd name="connsiteY46" fmla="*/ 108544 h 243401"/>
                  <a:gd name="connsiteX47" fmla="*/ 1230164 w 1753148"/>
                  <a:gd name="connsiteY47" fmla="*/ 101965 h 243401"/>
                  <a:gd name="connsiteX48" fmla="*/ 1272924 w 1753148"/>
                  <a:gd name="connsiteY48" fmla="*/ 95387 h 243401"/>
                  <a:gd name="connsiteX49" fmla="*/ 1302527 w 1753148"/>
                  <a:gd name="connsiteY49" fmla="*/ 92098 h 243401"/>
                  <a:gd name="connsiteX50" fmla="*/ 1322262 w 1753148"/>
                  <a:gd name="connsiteY50" fmla="*/ 85519 h 243401"/>
                  <a:gd name="connsiteX51" fmla="*/ 1401203 w 1753148"/>
                  <a:gd name="connsiteY51" fmla="*/ 78941 h 243401"/>
                  <a:gd name="connsiteX52" fmla="*/ 1440673 w 1753148"/>
                  <a:gd name="connsiteY52" fmla="*/ 72362 h 243401"/>
                  <a:gd name="connsiteX53" fmla="*/ 1503168 w 1753148"/>
                  <a:gd name="connsiteY53" fmla="*/ 65784 h 243401"/>
                  <a:gd name="connsiteX54" fmla="*/ 1516325 w 1753148"/>
                  <a:gd name="connsiteY54" fmla="*/ 62495 h 243401"/>
                  <a:gd name="connsiteX55" fmla="*/ 1575531 w 1753148"/>
                  <a:gd name="connsiteY55" fmla="*/ 55916 h 243401"/>
                  <a:gd name="connsiteX56" fmla="*/ 1611712 w 1753148"/>
                  <a:gd name="connsiteY56" fmla="*/ 49338 h 243401"/>
                  <a:gd name="connsiteX57" fmla="*/ 1647894 w 1753148"/>
                  <a:gd name="connsiteY57" fmla="*/ 39470 h 243401"/>
                  <a:gd name="connsiteX58" fmla="*/ 1674207 w 1753148"/>
                  <a:gd name="connsiteY58" fmla="*/ 36181 h 243401"/>
                  <a:gd name="connsiteX59" fmla="*/ 1753148 w 1753148"/>
                  <a:gd name="connsiteY59" fmla="*/ 32892 h 243401"/>
                  <a:gd name="connsiteX0" fmla="*/ 0 w 1759726"/>
                  <a:gd name="connsiteY0" fmla="*/ 0 h 243401"/>
                  <a:gd name="connsiteX1" fmla="*/ 29602 w 1759726"/>
                  <a:gd name="connsiteY1" fmla="*/ 32892 h 243401"/>
                  <a:gd name="connsiteX2" fmla="*/ 36181 w 1759726"/>
                  <a:gd name="connsiteY2" fmla="*/ 52627 h 243401"/>
                  <a:gd name="connsiteX3" fmla="*/ 42759 w 1759726"/>
                  <a:gd name="connsiteY3" fmla="*/ 62495 h 243401"/>
                  <a:gd name="connsiteX4" fmla="*/ 52627 w 1759726"/>
                  <a:gd name="connsiteY4" fmla="*/ 78941 h 243401"/>
                  <a:gd name="connsiteX5" fmla="*/ 65784 w 1759726"/>
                  <a:gd name="connsiteY5" fmla="*/ 105254 h 243401"/>
                  <a:gd name="connsiteX6" fmla="*/ 69073 w 1759726"/>
                  <a:gd name="connsiteY6" fmla="*/ 115122 h 243401"/>
                  <a:gd name="connsiteX7" fmla="*/ 82230 w 1759726"/>
                  <a:gd name="connsiteY7" fmla="*/ 131568 h 243401"/>
                  <a:gd name="connsiteX8" fmla="*/ 88808 w 1759726"/>
                  <a:gd name="connsiteY8" fmla="*/ 141436 h 243401"/>
                  <a:gd name="connsiteX9" fmla="*/ 95387 w 1759726"/>
                  <a:gd name="connsiteY9" fmla="*/ 148014 h 243401"/>
                  <a:gd name="connsiteX10" fmla="*/ 101965 w 1759726"/>
                  <a:gd name="connsiteY10" fmla="*/ 157882 h 243401"/>
                  <a:gd name="connsiteX11" fmla="*/ 111833 w 1759726"/>
                  <a:gd name="connsiteY11" fmla="*/ 164460 h 243401"/>
                  <a:gd name="connsiteX12" fmla="*/ 134857 w 1759726"/>
                  <a:gd name="connsiteY12" fmla="*/ 180906 h 243401"/>
                  <a:gd name="connsiteX13" fmla="*/ 151303 w 1759726"/>
                  <a:gd name="connsiteY13" fmla="*/ 194063 h 243401"/>
                  <a:gd name="connsiteX14" fmla="*/ 174328 w 1759726"/>
                  <a:gd name="connsiteY14" fmla="*/ 210509 h 243401"/>
                  <a:gd name="connsiteX15" fmla="*/ 184195 w 1759726"/>
                  <a:gd name="connsiteY15" fmla="*/ 217087 h 243401"/>
                  <a:gd name="connsiteX16" fmla="*/ 213798 w 1759726"/>
                  <a:gd name="connsiteY16" fmla="*/ 226955 h 243401"/>
                  <a:gd name="connsiteX17" fmla="*/ 233533 w 1759726"/>
                  <a:gd name="connsiteY17" fmla="*/ 233533 h 243401"/>
                  <a:gd name="connsiteX18" fmla="*/ 243401 w 1759726"/>
                  <a:gd name="connsiteY18" fmla="*/ 236823 h 243401"/>
                  <a:gd name="connsiteX19" fmla="*/ 273004 w 1759726"/>
                  <a:gd name="connsiteY19" fmla="*/ 243401 h 243401"/>
                  <a:gd name="connsiteX20" fmla="*/ 397994 w 1759726"/>
                  <a:gd name="connsiteY20" fmla="*/ 240112 h 243401"/>
                  <a:gd name="connsiteX21" fmla="*/ 417729 w 1759726"/>
                  <a:gd name="connsiteY21" fmla="*/ 233533 h 243401"/>
                  <a:gd name="connsiteX22" fmla="*/ 427597 w 1759726"/>
                  <a:gd name="connsiteY22" fmla="*/ 230244 h 243401"/>
                  <a:gd name="connsiteX23" fmla="*/ 437464 w 1759726"/>
                  <a:gd name="connsiteY23" fmla="*/ 226955 h 243401"/>
                  <a:gd name="connsiteX24" fmla="*/ 480224 w 1759726"/>
                  <a:gd name="connsiteY24" fmla="*/ 220377 h 243401"/>
                  <a:gd name="connsiteX25" fmla="*/ 519695 w 1759726"/>
                  <a:gd name="connsiteY25" fmla="*/ 213798 h 243401"/>
                  <a:gd name="connsiteX26" fmla="*/ 578900 w 1759726"/>
                  <a:gd name="connsiteY26" fmla="*/ 210509 h 243401"/>
                  <a:gd name="connsiteX27" fmla="*/ 621660 w 1759726"/>
                  <a:gd name="connsiteY27" fmla="*/ 200641 h 243401"/>
                  <a:gd name="connsiteX28" fmla="*/ 654552 w 1759726"/>
                  <a:gd name="connsiteY28" fmla="*/ 194063 h 243401"/>
                  <a:gd name="connsiteX29" fmla="*/ 697312 w 1759726"/>
                  <a:gd name="connsiteY29" fmla="*/ 190774 h 243401"/>
                  <a:gd name="connsiteX30" fmla="*/ 730204 w 1759726"/>
                  <a:gd name="connsiteY30" fmla="*/ 187485 h 243401"/>
                  <a:gd name="connsiteX31" fmla="*/ 772964 w 1759726"/>
                  <a:gd name="connsiteY31" fmla="*/ 180906 h 243401"/>
                  <a:gd name="connsiteX32" fmla="*/ 802566 w 1759726"/>
                  <a:gd name="connsiteY32" fmla="*/ 174328 h 243401"/>
                  <a:gd name="connsiteX33" fmla="*/ 835459 w 1759726"/>
                  <a:gd name="connsiteY33" fmla="*/ 171039 h 243401"/>
                  <a:gd name="connsiteX34" fmla="*/ 845326 w 1759726"/>
                  <a:gd name="connsiteY34" fmla="*/ 167749 h 243401"/>
                  <a:gd name="connsiteX35" fmla="*/ 874929 w 1759726"/>
                  <a:gd name="connsiteY35" fmla="*/ 161171 h 243401"/>
                  <a:gd name="connsiteX36" fmla="*/ 894664 w 1759726"/>
                  <a:gd name="connsiteY36" fmla="*/ 157882 h 243401"/>
                  <a:gd name="connsiteX37" fmla="*/ 960448 w 1759726"/>
                  <a:gd name="connsiteY37" fmla="*/ 151303 h 243401"/>
                  <a:gd name="connsiteX38" fmla="*/ 990051 w 1759726"/>
                  <a:gd name="connsiteY38" fmla="*/ 144725 h 243401"/>
                  <a:gd name="connsiteX39" fmla="*/ 1006497 w 1759726"/>
                  <a:gd name="connsiteY39" fmla="*/ 141436 h 243401"/>
                  <a:gd name="connsiteX40" fmla="*/ 1019654 w 1759726"/>
                  <a:gd name="connsiteY40" fmla="*/ 138146 h 243401"/>
                  <a:gd name="connsiteX41" fmla="*/ 1029522 w 1759726"/>
                  <a:gd name="connsiteY41" fmla="*/ 134857 h 243401"/>
                  <a:gd name="connsiteX42" fmla="*/ 1075571 w 1759726"/>
                  <a:gd name="connsiteY42" fmla="*/ 131568 h 243401"/>
                  <a:gd name="connsiteX43" fmla="*/ 1101884 w 1759726"/>
                  <a:gd name="connsiteY43" fmla="*/ 128279 h 243401"/>
                  <a:gd name="connsiteX44" fmla="*/ 1131487 w 1759726"/>
                  <a:gd name="connsiteY44" fmla="*/ 118411 h 243401"/>
                  <a:gd name="connsiteX45" fmla="*/ 1141355 w 1759726"/>
                  <a:gd name="connsiteY45" fmla="*/ 115122 h 243401"/>
                  <a:gd name="connsiteX46" fmla="*/ 1187404 w 1759726"/>
                  <a:gd name="connsiteY46" fmla="*/ 108544 h 243401"/>
                  <a:gd name="connsiteX47" fmla="*/ 1236742 w 1759726"/>
                  <a:gd name="connsiteY47" fmla="*/ 101965 h 243401"/>
                  <a:gd name="connsiteX48" fmla="*/ 1279502 w 1759726"/>
                  <a:gd name="connsiteY48" fmla="*/ 95387 h 243401"/>
                  <a:gd name="connsiteX49" fmla="*/ 1309105 w 1759726"/>
                  <a:gd name="connsiteY49" fmla="*/ 92098 h 243401"/>
                  <a:gd name="connsiteX50" fmla="*/ 1328840 w 1759726"/>
                  <a:gd name="connsiteY50" fmla="*/ 85519 h 243401"/>
                  <a:gd name="connsiteX51" fmla="*/ 1407781 w 1759726"/>
                  <a:gd name="connsiteY51" fmla="*/ 78941 h 243401"/>
                  <a:gd name="connsiteX52" fmla="*/ 1447251 w 1759726"/>
                  <a:gd name="connsiteY52" fmla="*/ 72362 h 243401"/>
                  <a:gd name="connsiteX53" fmla="*/ 1509746 w 1759726"/>
                  <a:gd name="connsiteY53" fmla="*/ 65784 h 243401"/>
                  <a:gd name="connsiteX54" fmla="*/ 1522903 w 1759726"/>
                  <a:gd name="connsiteY54" fmla="*/ 62495 h 243401"/>
                  <a:gd name="connsiteX55" fmla="*/ 1582109 w 1759726"/>
                  <a:gd name="connsiteY55" fmla="*/ 55916 h 243401"/>
                  <a:gd name="connsiteX56" fmla="*/ 1618290 w 1759726"/>
                  <a:gd name="connsiteY56" fmla="*/ 49338 h 243401"/>
                  <a:gd name="connsiteX57" fmla="*/ 1654472 w 1759726"/>
                  <a:gd name="connsiteY57" fmla="*/ 39470 h 243401"/>
                  <a:gd name="connsiteX58" fmla="*/ 1680785 w 1759726"/>
                  <a:gd name="connsiteY58" fmla="*/ 36181 h 243401"/>
                  <a:gd name="connsiteX59" fmla="*/ 1759726 w 1759726"/>
                  <a:gd name="connsiteY59" fmla="*/ 32892 h 243401"/>
                  <a:gd name="connsiteX0" fmla="*/ 0 w 1754575"/>
                  <a:gd name="connsiteY0" fmla="*/ 0 h 243401"/>
                  <a:gd name="connsiteX1" fmla="*/ 24451 w 1754575"/>
                  <a:gd name="connsiteY1" fmla="*/ 32892 h 243401"/>
                  <a:gd name="connsiteX2" fmla="*/ 31030 w 1754575"/>
                  <a:gd name="connsiteY2" fmla="*/ 52627 h 243401"/>
                  <a:gd name="connsiteX3" fmla="*/ 37608 w 1754575"/>
                  <a:gd name="connsiteY3" fmla="*/ 62495 h 243401"/>
                  <a:gd name="connsiteX4" fmla="*/ 47476 w 1754575"/>
                  <a:gd name="connsiteY4" fmla="*/ 78941 h 243401"/>
                  <a:gd name="connsiteX5" fmla="*/ 60633 w 1754575"/>
                  <a:gd name="connsiteY5" fmla="*/ 105254 h 243401"/>
                  <a:gd name="connsiteX6" fmla="*/ 63922 w 1754575"/>
                  <a:gd name="connsiteY6" fmla="*/ 115122 h 243401"/>
                  <a:gd name="connsiteX7" fmla="*/ 77079 w 1754575"/>
                  <a:gd name="connsiteY7" fmla="*/ 131568 h 243401"/>
                  <a:gd name="connsiteX8" fmla="*/ 83657 w 1754575"/>
                  <a:gd name="connsiteY8" fmla="*/ 141436 h 243401"/>
                  <a:gd name="connsiteX9" fmla="*/ 90236 w 1754575"/>
                  <a:gd name="connsiteY9" fmla="*/ 148014 h 243401"/>
                  <a:gd name="connsiteX10" fmla="*/ 96814 w 1754575"/>
                  <a:gd name="connsiteY10" fmla="*/ 157882 h 243401"/>
                  <a:gd name="connsiteX11" fmla="*/ 106682 w 1754575"/>
                  <a:gd name="connsiteY11" fmla="*/ 164460 h 243401"/>
                  <a:gd name="connsiteX12" fmla="*/ 129706 w 1754575"/>
                  <a:gd name="connsiteY12" fmla="*/ 180906 h 243401"/>
                  <a:gd name="connsiteX13" fmla="*/ 146152 w 1754575"/>
                  <a:gd name="connsiteY13" fmla="*/ 194063 h 243401"/>
                  <a:gd name="connsiteX14" fmla="*/ 169177 w 1754575"/>
                  <a:gd name="connsiteY14" fmla="*/ 210509 h 243401"/>
                  <a:gd name="connsiteX15" fmla="*/ 179044 w 1754575"/>
                  <a:gd name="connsiteY15" fmla="*/ 217087 h 243401"/>
                  <a:gd name="connsiteX16" fmla="*/ 208647 w 1754575"/>
                  <a:gd name="connsiteY16" fmla="*/ 226955 h 243401"/>
                  <a:gd name="connsiteX17" fmla="*/ 228382 w 1754575"/>
                  <a:gd name="connsiteY17" fmla="*/ 233533 h 243401"/>
                  <a:gd name="connsiteX18" fmla="*/ 238250 w 1754575"/>
                  <a:gd name="connsiteY18" fmla="*/ 236823 h 243401"/>
                  <a:gd name="connsiteX19" fmla="*/ 267853 w 1754575"/>
                  <a:gd name="connsiteY19" fmla="*/ 243401 h 243401"/>
                  <a:gd name="connsiteX20" fmla="*/ 392843 w 1754575"/>
                  <a:gd name="connsiteY20" fmla="*/ 240112 h 243401"/>
                  <a:gd name="connsiteX21" fmla="*/ 412578 w 1754575"/>
                  <a:gd name="connsiteY21" fmla="*/ 233533 h 243401"/>
                  <a:gd name="connsiteX22" fmla="*/ 422446 w 1754575"/>
                  <a:gd name="connsiteY22" fmla="*/ 230244 h 243401"/>
                  <a:gd name="connsiteX23" fmla="*/ 432313 w 1754575"/>
                  <a:gd name="connsiteY23" fmla="*/ 226955 h 243401"/>
                  <a:gd name="connsiteX24" fmla="*/ 475073 w 1754575"/>
                  <a:gd name="connsiteY24" fmla="*/ 220377 h 243401"/>
                  <a:gd name="connsiteX25" fmla="*/ 514544 w 1754575"/>
                  <a:gd name="connsiteY25" fmla="*/ 213798 h 243401"/>
                  <a:gd name="connsiteX26" fmla="*/ 573749 w 1754575"/>
                  <a:gd name="connsiteY26" fmla="*/ 210509 h 243401"/>
                  <a:gd name="connsiteX27" fmla="*/ 616509 w 1754575"/>
                  <a:gd name="connsiteY27" fmla="*/ 200641 h 243401"/>
                  <a:gd name="connsiteX28" fmla="*/ 649401 w 1754575"/>
                  <a:gd name="connsiteY28" fmla="*/ 194063 h 243401"/>
                  <a:gd name="connsiteX29" fmla="*/ 692161 w 1754575"/>
                  <a:gd name="connsiteY29" fmla="*/ 190774 h 243401"/>
                  <a:gd name="connsiteX30" fmla="*/ 725053 w 1754575"/>
                  <a:gd name="connsiteY30" fmla="*/ 187485 h 243401"/>
                  <a:gd name="connsiteX31" fmla="*/ 767813 w 1754575"/>
                  <a:gd name="connsiteY31" fmla="*/ 180906 h 243401"/>
                  <a:gd name="connsiteX32" fmla="*/ 797415 w 1754575"/>
                  <a:gd name="connsiteY32" fmla="*/ 174328 h 243401"/>
                  <a:gd name="connsiteX33" fmla="*/ 830308 w 1754575"/>
                  <a:gd name="connsiteY33" fmla="*/ 171039 h 243401"/>
                  <a:gd name="connsiteX34" fmla="*/ 840175 w 1754575"/>
                  <a:gd name="connsiteY34" fmla="*/ 167749 h 243401"/>
                  <a:gd name="connsiteX35" fmla="*/ 869778 w 1754575"/>
                  <a:gd name="connsiteY35" fmla="*/ 161171 h 243401"/>
                  <a:gd name="connsiteX36" fmla="*/ 889513 w 1754575"/>
                  <a:gd name="connsiteY36" fmla="*/ 157882 h 243401"/>
                  <a:gd name="connsiteX37" fmla="*/ 955297 w 1754575"/>
                  <a:gd name="connsiteY37" fmla="*/ 151303 h 243401"/>
                  <a:gd name="connsiteX38" fmla="*/ 984900 w 1754575"/>
                  <a:gd name="connsiteY38" fmla="*/ 144725 h 243401"/>
                  <a:gd name="connsiteX39" fmla="*/ 1001346 w 1754575"/>
                  <a:gd name="connsiteY39" fmla="*/ 141436 h 243401"/>
                  <a:gd name="connsiteX40" fmla="*/ 1014503 w 1754575"/>
                  <a:gd name="connsiteY40" fmla="*/ 138146 h 243401"/>
                  <a:gd name="connsiteX41" fmla="*/ 1024371 w 1754575"/>
                  <a:gd name="connsiteY41" fmla="*/ 134857 h 243401"/>
                  <a:gd name="connsiteX42" fmla="*/ 1070420 w 1754575"/>
                  <a:gd name="connsiteY42" fmla="*/ 131568 h 243401"/>
                  <a:gd name="connsiteX43" fmla="*/ 1096733 w 1754575"/>
                  <a:gd name="connsiteY43" fmla="*/ 128279 h 243401"/>
                  <a:gd name="connsiteX44" fmla="*/ 1126336 w 1754575"/>
                  <a:gd name="connsiteY44" fmla="*/ 118411 h 243401"/>
                  <a:gd name="connsiteX45" fmla="*/ 1136204 w 1754575"/>
                  <a:gd name="connsiteY45" fmla="*/ 115122 h 243401"/>
                  <a:gd name="connsiteX46" fmla="*/ 1182253 w 1754575"/>
                  <a:gd name="connsiteY46" fmla="*/ 108544 h 243401"/>
                  <a:gd name="connsiteX47" fmla="*/ 1231591 w 1754575"/>
                  <a:gd name="connsiteY47" fmla="*/ 101965 h 243401"/>
                  <a:gd name="connsiteX48" fmla="*/ 1274351 w 1754575"/>
                  <a:gd name="connsiteY48" fmla="*/ 95387 h 243401"/>
                  <a:gd name="connsiteX49" fmla="*/ 1303954 w 1754575"/>
                  <a:gd name="connsiteY49" fmla="*/ 92098 h 243401"/>
                  <a:gd name="connsiteX50" fmla="*/ 1323689 w 1754575"/>
                  <a:gd name="connsiteY50" fmla="*/ 85519 h 243401"/>
                  <a:gd name="connsiteX51" fmla="*/ 1402630 w 1754575"/>
                  <a:gd name="connsiteY51" fmla="*/ 78941 h 243401"/>
                  <a:gd name="connsiteX52" fmla="*/ 1442100 w 1754575"/>
                  <a:gd name="connsiteY52" fmla="*/ 72362 h 243401"/>
                  <a:gd name="connsiteX53" fmla="*/ 1504595 w 1754575"/>
                  <a:gd name="connsiteY53" fmla="*/ 65784 h 243401"/>
                  <a:gd name="connsiteX54" fmla="*/ 1517752 w 1754575"/>
                  <a:gd name="connsiteY54" fmla="*/ 62495 h 243401"/>
                  <a:gd name="connsiteX55" fmla="*/ 1576958 w 1754575"/>
                  <a:gd name="connsiteY55" fmla="*/ 55916 h 243401"/>
                  <a:gd name="connsiteX56" fmla="*/ 1613139 w 1754575"/>
                  <a:gd name="connsiteY56" fmla="*/ 49338 h 243401"/>
                  <a:gd name="connsiteX57" fmla="*/ 1649321 w 1754575"/>
                  <a:gd name="connsiteY57" fmla="*/ 39470 h 243401"/>
                  <a:gd name="connsiteX58" fmla="*/ 1675634 w 1754575"/>
                  <a:gd name="connsiteY58" fmla="*/ 36181 h 243401"/>
                  <a:gd name="connsiteX59" fmla="*/ 1754575 w 1754575"/>
                  <a:gd name="connsiteY59" fmla="*/ 32892 h 243401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79964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19434 w 1741696"/>
                  <a:gd name="connsiteY23" fmla="*/ 232106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79964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19434 w 1741696"/>
                  <a:gd name="connsiteY23" fmla="*/ 232106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19434 w 1741696"/>
                  <a:gd name="connsiteY23" fmla="*/ 232106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24586 w 1741696"/>
                  <a:gd name="connsiteY23" fmla="*/ 229530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9567 w 1741696"/>
                  <a:gd name="connsiteY22" fmla="*/ 235395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4416 w 1741696"/>
                  <a:gd name="connsiteY22" fmla="*/ 243122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4416 w 1741696"/>
                  <a:gd name="connsiteY22" fmla="*/ 243122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64079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04416 w 1741696"/>
                  <a:gd name="connsiteY22" fmla="*/ 243122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56351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  <a:gd name="connsiteX0" fmla="*/ 0 w 1741696"/>
                  <a:gd name="connsiteY0" fmla="*/ 0 h 248552"/>
                  <a:gd name="connsiteX1" fmla="*/ 11572 w 1741696"/>
                  <a:gd name="connsiteY1" fmla="*/ 38043 h 248552"/>
                  <a:gd name="connsiteX2" fmla="*/ 18151 w 1741696"/>
                  <a:gd name="connsiteY2" fmla="*/ 57778 h 248552"/>
                  <a:gd name="connsiteX3" fmla="*/ 24729 w 1741696"/>
                  <a:gd name="connsiteY3" fmla="*/ 67646 h 248552"/>
                  <a:gd name="connsiteX4" fmla="*/ 34597 w 1741696"/>
                  <a:gd name="connsiteY4" fmla="*/ 84092 h 248552"/>
                  <a:gd name="connsiteX5" fmla="*/ 47754 w 1741696"/>
                  <a:gd name="connsiteY5" fmla="*/ 110405 h 248552"/>
                  <a:gd name="connsiteX6" fmla="*/ 51043 w 1741696"/>
                  <a:gd name="connsiteY6" fmla="*/ 120273 h 248552"/>
                  <a:gd name="connsiteX7" fmla="*/ 64200 w 1741696"/>
                  <a:gd name="connsiteY7" fmla="*/ 136719 h 248552"/>
                  <a:gd name="connsiteX8" fmla="*/ 70778 w 1741696"/>
                  <a:gd name="connsiteY8" fmla="*/ 146587 h 248552"/>
                  <a:gd name="connsiteX9" fmla="*/ 77357 w 1741696"/>
                  <a:gd name="connsiteY9" fmla="*/ 153165 h 248552"/>
                  <a:gd name="connsiteX10" fmla="*/ 83935 w 1741696"/>
                  <a:gd name="connsiteY10" fmla="*/ 163033 h 248552"/>
                  <a:gd name="connsiteX11" fmla="*/ 93803 w 1741696"/>
                  <a:gd name="connsiteY11" fmla="*/ 169611 h 248552"/>
                  <a:gd name="connsiteX12" fmla="*/ 116827 w 1741696"/>
                  <a:gd name="connsiteY12" fmla="*/ 186057 h 248552"/>
                  <a:gd name="connsiteX13" fmla="*/ 133273 w 1741696"/>
                  <a:gd name="connsiteY13" fmla="*/ 199214 h 248552"/>
                  <a:gd name="connsiteX14" fmla="*/ 156298 w 1741696"/>
                  <a:gd name="connsiteY14" fmla="*/ 215660 h 248552"/>
                  <a:gd name="connsiteX15" fmla="*/ 166165 w 1741696"/>
                  <a:gd name="connsiteY15" fmla="*/ 222238 h 248552"/>
                  <a:gd name="connsiteX16" fmla="*/ 195768 w 1741696"/>
                  <a:gd name="connsiteY16" fmla="*/ 232106 h 248552"/>
                  <a:gd name="connsiteX17" fmla="*/ 215503 w 1741696"/>
                  <a:gd name="connsiteY17" fmla="*/ 238684 h 248552"/>
                  <a:gd name="connsiteX18" fmla="*/ 225371 w 1741696"/>
                  <a:gd name="connsiteY18" fmla="*/ 241974 h 248552"/>
                  <a:gd name="connsiteX19" fmla="*/ 254974 w 1741696"/>
                  <a:gd name="connsiteY19" fmla="*/ 248552 h 248552"/>
                  <a:gd name="connsiteX20" fmla="*/ 354206 w 1741696"/>
                  <a:gd name="connsiteY20" fmla="*/ 245263 h 248552"/>
                  <a:gd name="connsiteX21" fmla="*/ 399699 w 1741696"/>
                  <a:gd name="connsiteY21" fmla="*/ 238684 h 248552"/>
                  <a:gd name="connsiteX22" fmla="*/ 414719 w 1741696"/>
                  <a:gd name="connsiteY22" fmla="*/ 232819 h 248552"/>
                  <a:gd name="connsiteX23" fmla="*/ 424586 w 1741696"/>
                  <a:gd name="connsiteY23" fmla="*/ 237257 h 248552"/>
                  <a:gd name="connsiteX24" fmla="*/ 462194 w 1741696"/>
                  <a:gd name="connsiteY24" fmla="*/ 225528 h 248552"/>
                  <a:gd name="connsiteX25" fmla="*/ 501665 w 1741696"/>
                  <a:gd name="connsiteY25" fmla="*/ 218949 h 248552"/>
                  <a:gd name="connsiteX26" fmla="*/ 560870 w 1741696"/>
                  <a:gd name="connsiteY26" fmla="*/ 215660 h 248552"/>
                  <a:gd name="connsiteX27" fmla="*/ 603630 w 1741696"/>
                  <a:gd name="connsiteY27" fmla="*/ 205792 h 248552"/>
                  <a:gd name="connsiteX28" fmla="*/ 636522 w 1741696"/>
                  <a:gd name="connsiteY28" fmla="*/ 199214 h 248552"/>
                  <a:gd name="connsiteX29" fmla="*/ 679282 w 1741696"/>
                  <a:gd name="connsiteY29" fmla="*/ 195925 h 248552"/>
                  <a:gd name="connsiteX30" fmla="*/ 712174 w 1741696"/>
                  <a:gd name="connsiteY30" fmla="*/ 192636 h 248552"/>
                  <a:gd name="connsiteX31" fmla="*/ 754934 w 1741696"/>
                  <a:gd name="connsiteY31" fmla="*/ 186057 h 248552"/>
                  <a:gd name="connsiteX32" fmla="*/ 784536 w 1741696"/>
                  <a:gd name="connsiteY32" fmla="*/ 179479 h 248552"/>
                  <a:gd name="connsiteX33" fmla="*/ 817429 w 1741696"/>
                  <a:gd name="connsiteY33" fmla="*/ 176190 h 248552"/>
                  <a:gd name="connsiteX34" fmla="*/ 827296 w 1741696"/>
                  <a:gd name="connsiteY34" fmla="*/ 172900 h 248552"/>
                  <a:gd name="connsiteX35" fmla="*/ 856899 w 1741696"/>
                  <a:gd name="connsiteY35" fmla="*/ 166322 h 248552"/>
                  <a:gd name="connsiteX36" fmla="*/ 876634 w 1741696"/>
                  <a:gd name="connsiteY36" fmla="*/ 163033 h 248552"/>
                  <a:gd name="connsiteX37" fmla="*/ 942418 w 1741696"/>
                  <a:gd name="connsiteY37" fmla="*/ 156454 h 248552"/>
                  <a:gd name="connsiteX38" fmla="*/ 972021 w 1741696"/>
                  <a:gd name="connsiteY38" fmla="*/ 149876 h 248552"/>
                  <a:gd name="connsiteX39" fmla="*/ 988467 w 1741696"/>
                  <a:gd name="connsiteY39" fmla="*/ 146587 h 248552"/>
                  <a:gd name="connsiteX40" fmla="*/ 1001624 w 1741696"/>
                  <a:gd name="connsiteY40" fmla="*/ 143297 h 248552"/>
                  <a:gd name="connsiteX41" fmla="*/ 1011492 w 1741696"/>
                  <a:gd name="connsiteY41" fmla="*/ 140008 h 248552"/>
                  <a:gd name="connsiteX42" fmla="*/ 1057541 w 1741696"/>
                  <a:gd name="connsiteY42" fmla="*/ 136719 h 248552"/>
                  <a:gd name="connsiteX43" fmla="*/ 1083854 w 1741696"/>
                  <a:gd name="connsiteY43" fmla="*/ 133430 h 248552"/>
                  <a:gd name="connsiteX44" fmla="*/ 1113457 w 1741696"/>
                  <a:gd name="connsiteY44" fmla="*/ 123562 h 248552"/>
                  <a:gd name="connsiteX45" fmla="*/ 1123325 w 1741696"/>
                  <a:gd name="connsiteY45" fmla="*/ 120273 h 248552"/>
                  <a:gd name="connsiteX46" fmla="*/ 1169374 w 1741696"/>
                  <a:gd name="connsiteY46" fmla="*/ 113695 h 248552"/>
                  <a:gd name="connsiteX47" fmla="*/ 1218712 w 1741696"/>
                  <a:gd name="connsiteY47" fmla="*/ 107116 h 248552"/>
                  <a:gd name="connsiteX48" fmla="*/ 1261472 w 1741696"/>
                  <a:gd name="connsiteY48" fmla="*/ 100538 h 248552"/>
                  <a:gd name="connsiteX49" fmla="*/ 1291075 w 1741696"/>
                  <a:gd name="connsiteY49" fmla="*/ 97249 h 248552"/>
                  <a:gd name="connsiteX50" fmla="*/ 1310810 w 1741696"/>
                  <a:gd name="connsiteY50" fmla="*/ 90670 h 248552"/>
                  <a:gd name="connsiteX51" fmla="*/ 1389751 w 1741696"/>
                  <a:gd name="connsiteY51" fmla="*/ 84092 h 248552"/>
                  <a:gd name="connsiteX52" fmla="*/ 1429221 w 1741696"/>
                  <a:gd name="connsiteY52" fmla="*/ 77513 h 248552"/>
                  <a:gd name="connsiteX53" fmla="*/ 1491716 w 1741696"/>
                  <a:gd name="connsiteY53" fmla="*/ 70935 h 248552"/>
                  <a:gd name="connsiteX54" fmla="*/ 1504873 w 1741696"/>
                  <a:gd name="connsiteY54" fmla="*/ 67646 h 248552"/>
                  <a:gd name="connsiteX55" fmla="*/ 1556351 w 1741696"/>
                  <a:gd name="connsiteY55" fmla="*/ 61067 h 248552"/>
                  <a:gd name="connsiteX56" fmla="*/ 1600260 w 1741696"/>
                  <a:gd name="connsiteY56" fmla="*/ 54489 h 248552"/>
                  <a:gd name="connsiteX57" fmla="*/ 1636442 w 1741696"/>
                  <a:gd name="connsiteY57" fmla="*/ 44621 h 248552"/>
                  <a:gd name="connsiteX58" fmla="*/ 1662755 w 1741696"/>
                  <a:gd name="connsiteY58" fmla="*/ 41332 h 248552"/>
                  <a:gd name="connsiteX59" fmla="*/ 1741696 w 1741696"/>
                  <a:gd name="connsiteY59" fmla="*/ 38043 h 24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741696" h="248552">
                    <a:moveTo>
                      <a:pt x="0" y="0"/>
                    </a:moveTo>
                    <a:cubicBezTo>
                      <a:pt x="2636" y="36670"/>
                      <a:pt x="-2319" y="24150"/>
                      <a:pt x="11572" y="38043"/>
                    </a:cubicBezTo>
                    <a:cubicBezTo>
                      <a:pt x="13765" y="44621"/>
                      <a:pt x="14305" y="52008"/>
                      <a:pt x="18151" y="57778"/>
                    </a:cubicBezTo>
                    <a:cubicBezTo>
                      <a:pt x="20344" y="61067"/>
                      <a:pt x="22961" y="64110"/>
                      <a:pt x="24729" y="67646"/>
                    </a:cubicBezTo>
                    <a:cubicBezTo>
                      <a:pt x="33268" y="84724"/>
                      <a:pt x="21748" y="71243"/>
                      <a:pt x="34597" y="84092"/>
                    </a:cubicBezTo>
                    <a:cubicBezTo>
                      <a:pt x="42156" y="106769"/>
                      <a:pt x="36271" y="98924"/>
                      <a:pt x="47754" y="110405"/>
                    </a:cubicBezTo>
                    <a:cubicBezTo>
                      <a:pt x="48850" y="113694"/>
                      <a:pt x="49493" y="117172"/>
                      <a:pt x="51043" y="120273"/>
                    </a:cubicBezTo>
                    <a:cubicBezTo>
                      <a:pt x="57794" y="133777"/>
                      <a:pt x="56039" y="126518"/>
                      <a:pt x="64200" y="136719"/>
                    </a:cubicBezTo>
                    <a:cubicBezTo>
                      <a:pt x="66670" y="139806"/>
                      <a:pt x="68308" y="143500"/>
                      <a:pt x="70778" y="146587"/>
                    </a:cubicBezTo>
                    <a:cubicBezTo>
                      <a:pt x="72715" y="149009"/>
                      <a:pt x="75420" y="150743"/>
                      <a:pt x="77357" y="153165"/>
                    </a:cubicBezTo>
                    <a:cubicBezTo>
                      <a:pt x="79827" y="156252"/>
                      <a:pt x="81140" y="160238"/>
                      <a:pt x="83935" y="163033"/>
                    </a:cubicBezTo>
                    <a:cubicBezTo>
                      <a:pt x="86730" y="165828"/>
                      <a:pt x="90801" y="167038"/>
                      <a:pt x="93803" y="169611"/>
                    </a:cubicBezTo>
                    <a:cubicBezTo>
                      <a:pt x="113670" y="186639"/>
                      <a:pt x="98696" y="180013"/>
                      <a:pt x="116827" y="186057"/>
                    </a:cubicBezTo>
                    <a:cubicBezTo>
                      <a:pt x="139224" y="208454"/>
                      <a:pt x="104228" y="174318"/>
                      <a:pt x="133273" y="199214"/>
                    </a:cubicBezTo>
                    <a:cubicBezTo>
                      <a:pt x="153138" y="216241"/>
                      <a:pt x="138167" y="209617"/>
                      <a:pt x="156298" y="215660"/>
                    </a:cubicBezTo>
                    <a:cubicBezTo>
                      <a:pt x="159587" y="217853"/>
                      <a:pt x="162553" y="220633"/>
                      <a:pt x="166165" y="222238"/>
                    </a:cubicBezTo>
                    <a:cubicBezTo>
                      <a:pt x="166167" y="222239"/>
                      <a:pt x="190833" y="230461"/>
                      <a:pt x="195768" y="232106"/>
                    </a:cubicBezTo>
                    <a:lnTo>
                      <a:pt x="215503" y="238684"/>
                    </a:lnTo>
                    <a:cubicBezTo>
                      <a:pt x="218792" y="239781"/>
                      <a:pt x="222007" y="241133"/>
                      <a:pt x="225371" y="241974"/>
                    </a:cubicBezTo>
                    <a:cubicBezTo>
                      <a:pt x="243952" y="246619"/>
                      <a:pt x="234095" y="244376"/>
                      <a:pt x="254974" y="248552"/>
                    </a:cubicBezTo>
                    <a:cubicBezTo>
                      <a:pt x="296637" y="247456"/>
                      <a:pt x="312625" y="248098"/>
                      <a:pt x="354206" y="245263"/>
                    </a:cubicBezTo>
                    <a:cubicBezTo>
                      <a:pt x="361124" y="244791"/>
                      <a:pt x="389614" y="240758"/>
                      <a:pt x="399699" y="238684"/>
                    </a:cubicBezTo>
                    <a:cubicBezTo>
                      <a:pt x="409784" y="236610"/>
                      <a:pt x="410571" y="233057"/>
                      <a:pt x="414719" y="232819"/>
                    </a:cubicBezTo>
                    <a:cubicBezTo>
                      <a:pt x="418867" y="232581"/>
                      <a:pt x="416674" y="238472"/>
                      <a:pt x="424586" y="237257"/>
                    </a:cubicBezTo>
                    <a:cubicBezTo>
                      <a:pt x="432499" y="236042"/>
                      <a:pt x="434812" y="230092"/>
                      <a:pt x="462194" y="225528"/>
                    </a:cubicBezTo>
                    <a:cubicBezTo>
                      <a:pt x="479832" y="219647"/>
                      <a:pt x="473335" y="221047"/>
                      <a:pt x="501665" y="218949"/>
                    </a:cubicBezTo>
                    <a:cubicBezTo>
                      <a:pt x="521376" y="217489"/>
                      <a:pt x="541135" y="216756"/>
                      <a:pt x="560870" y="215660"/>
                    </a:cubicBezTo>
                    <a:cubicBezTo>
                      <a:pt x="594834" y="204340"/>
                      <a:pt x="566057" y="212624"/>
                      <a:pt x="603630" y="205792"/>
                    </a:cubicBezTo>
                    <a:cubicBezTo>
                      <a:pt x="627573" y="201438"/>
                      <a:pt x="605961" y="202431"/>
                      <a:pt x="636522" y="199214"/>
                    </a:cubicBezTo>
                    <a:cubicBezTo>
                      <a:pt x="650739" y="197718"/>
                      <a:pt x="665040" y="197163"/>
                      <a:pt x="679282" y="195925"/>
                    </a:cubicBezTo>
                    <a:cubicBezTo>
                      <a:pt x="690259" y="194971"/>
                      <a:pt x="701210" y="193732"/>
                      <a:pt x="712174" y="192636"/>
                    </a:cubicBezTo>
                    <a:cubicBezTo>
                      <a:pt x="741858" y="185213"/>
                      <a:pt x="705694" y="193632"/>
                      <a:pt x="754934" y="186057"/>
                    </a:cubicBezTo>
                    <a:cubicBezTo>
                      <a:pt x="805743" y="178241"/>
                      <a:pt x="723798" y="187577"/>
                      <a:pt x="784536" y="179479"/>
                    </a:cubicBezTo>
                    <a:cubicBezTo>
                      <a:pt x="795458" y="178023"/>
                      <a:pt x="806465" y="177286"/>
                      <a:pt x="817429" y="176190"/>
                    </a:cubicBezTo>
                    <a:cubicBezTo>
                      <a:pt x="820718" y="175093"/>
                      <a:pt x="823962" y="173853"/>
                      <a:pt x="827296" y="172900"/>
                    </a:cubicBezTo>
                    <a:cubicBezTo>
                      <a:pt x="836530" y="170261"/>
                      <a:pt x="847579" y="168016"/>
                      <a:pt x="856899" y="166322"/>
                    </a:cubicBezTo>
                    <a:cubicBezTo>
                      <a:pt x="863461" y="165129"/>
                      <a:pt x="870011" y="163812"/>
                      <a:pt x="876634" y="163033"/>
                    </a:cubicBezTo>
                    <a:cubicBezTo>
                      <a:pt x="907586" y="159391"/>
                      <a:pt x="913173" y="160632"/>
                      <a:pt x="942418" y="156454"/>
                    </a:cubicBezTo>
                    <a:cubicBezTo>
                      <a:pt x="956314" y="154469"/>
                      <a:pt x="959088" y="152750"/>
                      <a:pt x="972021" y="149876"/>
                    </a:cubicBezTo>
                    <a:cubicBezTo>
                      <a:pt x="977478" y="148663"/>
                      <a:pt x="983010" y="147800"/>
                      <a:pt x="988467" y="146587"/>
                    </a:cubicBezTo>
                    <a:cubicBezTo>
                      <a:pt x="992880" y="145606"/>
                      <a:pt x="997277" y="144539"/>
                      <a:pt x="1001624" y="143297"/>
                    </a:cubicBezTo>
                    <a:cubicBezTo>
                      <a:pt x="1004958" y="142344"/>
                      <a:pt x="1008049" y="140413"/>
                      <a:pt x="1011492" y="140008"/>
                    </a:cubicBezTo>
                    <a:cubicBezTo>
                      <a:pt x="1026775" y="138210"/>
                      <a:pt x="1042215" y="138112"/>
                      <a:pt x="1057541" y="136719"/>
                    </a:cubicBezTo>
                    <a:cubicBezTo>
                      <a:pt x="1066344" y="135919"/>
                      <a:pt x="1075083" y="134526"/>
                      <a:pt x="1083854" y="133430"/>
                    </a:cubicBezTo>
                    <a:lnTo>
                      <a:pt x="1113457" y="123562"/>
                    </a:lnTo>
                    <a:cubicBezTo>
                      <a:pt x="1116746" y="122466"/>
                      <a:pt x="1119885" y="120703"/>
                      <a:pt x="1123325" y="120273"/>
                    </a:cubicBezTo>
                    <a:cubicBezTo>
                      <a:pt x="1156257" y="116157"/>
                      <a:pt x="1140920" y="118437"/>
                      <a:pt x="1169374" y="113695"/>
                    </a:cubicBezTo>
                    <a:cubicBezTo>
                      <a:pt x="1192571" y="105961"/>
                      <a:pt x="1172722" y="111715"/>
                      <a:pt x="1218712" y="107116"/>
                    </a:cubicBezTo>
                    <a:cubicBezTo>
                      <a:pt x="1284936" y="100494"/>
                      <a:pt x="1214626" y="107230"/>
                      <a:pt x="1261472" y="100538"/>
                    </a:cubicBezTo>
                    <a:cubicBezTo>
                      <a:pt x="1271301" y="99134"/>
                      <a:pt x="1281207" y="98345"/>
                      <a:pt x="1291075" y="97249"/>
                    </a:cubicBezTo>
                    <a:cubicBezTo>
                      <a:pt x="1297653" y="95056"/>
                      <a:pt x="1303900" y="91246"/>
                      <a:pt x="1310810" y="90670"/>
                    </a:cubicBezTo>
                    <a:lnTo>
                      <a:pt x="1389751" y="84092"/>
                    </a:lnTo>
                    <a:cubicBezTo>
                      <a:pt x="1409909" y="79051"/>
                      <a:pt x="1401501" y="80593"/>
                      <a:pt x="1429221" y="77513"/>
                    </a:cubicBezTo>
                    <a:lnTo>
                      <a:pt x="1491716" y="70935"/>
                    </a:lnTo>
                    <a:cubicBezTo>
                      <a:pt x="1496102" y="69839"/>
                      <a:pt x="1494101" y="69291"/>
                      <a:pt x="1504873" y="67646"/>
                    </a:cubicBezTo>
                    <a:cubicBezTo>
                      <a:pt x="1515645" y="66001"/>
                      <a:pt x="1556351" y="61067"/>
                      <a:pt x="1556351" y="61067"/>
                    </a:cubicBezTo>
                    <a:cubicBezTo>
                      <a:pt x="1595356" y="51317"/>
                      <a:pt x="1586912" y="57230"/>
                      <a:pt x="1600260" y="54489"/>
                    </a:cubicBezTo>
                    <a:cubicBezTo>
                      <a:pt x="1613608" y="51748"/>
                      <a:pt x="1570737" y="52834"/>
                      <a:pt x="1636442" y="44621"/>
                    </a:cubicBezTo>
                    <a:cubicBezTo>
                      <a:pt x="1645213" y="43525"/>
                      <a:pt x="1653935" y="41920"/>
                      <a:pt x="1662755" y="41332"/>
                    </a:cubicBezTo>
                    <a:cubicBezTo>
                      <a:pt x="1713586" y="37943"/>
                      <a:pt x="1713126" y="38043"/>
                      <a:pt x="1741696" y="3804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54287" y="2408197"/>
              <a:ext cx="3766448" cy="21734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22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54287" y="3745348"/>
              <a:ext cx="3766448" cy="21734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22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70393" y="1752599"/>
              <a:ext cx="92188" cy="14922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835786" y="3029359"/>
              <a:ext cx="1142999" cy="215444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1400" dirty="0" smtClean="0"/>
                <a:t>Internal flow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1552" y="3645025"/>
              <a:ext cx="825735" cy="215444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1400" dirty="0" smtClean="0"/>
                <a:t>CFV body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6178" y="4453683"/>
              <a:ext cx="540627" cy="215444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1400" dirty="0" smtClean="0"/>
                <a:t>Room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0226" y="3853877"/>
              <a:ext cx="1561792" cy="215444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1400" dirty="0" smtClean="0"/>
                <a:t>Approach pipe wall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16287" y="3031656"/>
              <a:ext cx="762000" cy="215444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1400" dirty="0" smtClean="0"/>
                <a:t>Inlet gas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3435487" y="2517815"/>
              <a:ext cx="762000" cy="215444"/>
            </a:xfrm>
            <a:prstGeom prst="rect">
              <a:avLst/>
            </a:prstGeom>
            <a:solidFill>
              <a:srgbClr val="CCFFFF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1400" i="1" dirty="0" smtClean="0"/>
                <a:t>T</a:t>
              </a:r>
              <a:r>
                <a:rPr lang="en-US" sz="1400" dirty="0" smtClean="0"/>
                <a:t> sensor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stCxn id="13" idx="3"/>
              <a:endCxn id="12" idx="2"/>
            </p:cNvCxnSpPr>
            <p:nvPr/>
          </p:nvCxnSpPr>
          <p:spPr>
            <a:xfrm flipV="1">
              <a:off x="4956805" y="3860469"/>
              <a:ext cx="1037615" cy="70093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160518" y="3244803"/>
              <a:ext cx="133184" cy="40022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707152" y="3247100"/>
              <a:ext cx="271135" cy="613369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018240" y="4069321"/>
              <a:ext cx="487555" cy="384362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816487" y="3012958"/>
              <a:ext cx="0" cy="822223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978287" y="2665471"/>
              <a:ext cx="718930" cy="363888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12" idx="1"/>
            </p:cNvCxnSpPr>
            <p:nvPr/>
          </p:nvCxnSpPr>
          <p:spPr>
            <a:xfrm flipV="1">
              <a:off x="4262018" y="3752747"/>
              <a:ext cx="1319534" cy="140323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37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7148"/>
            <a:ext cx="406082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311" y="594955"/>
            <a:ext cx="590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1-D, isentropic, adiabatic flow through a ISO </a:t>
            </a:r>
            <a:r>
              <a:rPr lang="en-US" dirty="0" err="1" smtClean="0"/>
              <a:t>toroidal</a:t>
            </a:r>
            <a:r>
              <a:rPr lang="en-US" dirty="0" smtClean="0"/>
              <a:t> copper CFV, 2.2 cm body radius, </a:t>
            </a:r>
            <a:r>
              <a:rPr lang="en-US" dirty="0" err="1" smtClean="0"/>
              <a:t>Bartz</a:t>
            </a:r>
            <a:r>
              <a:rPr lang="en-US" dirty="0" smtClean="0"/>
              <a:t> 1965 convective heat transfer coefficient, no axial direction heat transfer…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9942" y="164068"/>
            <a:ext cx="604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temperature distribution in the gas and CFV body?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14674" y="585430"/>
            <a:ext cx="2151856" cy="3021352"/>
            <a:chOff x="8991600" y="320411"/>
            <a:chExt cx="2151856" cy="3021352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6852" y="755159"/>
              <a:ext cx="3021352" cy="2151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455822" y="598646"/>
              <a:ext cx="1223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 </a:t>
              </a:r>
              <a:r>
                <a:rPr lang="en-US" sz="1600" dirty="0" smtClean="0"/>
                <a:t>= 3.15 mm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14674" y="3522698"/>
            <a:ext cx="2151856" cy="3021352"/>
            <a:chOff x="8982075" y="3510437"/>
            <a:chExt cx="2151856" cy="3021352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47327" y="3945185"/>
              <a:ext cx="3021352" cy="2151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346766" y="3738331"/>
              <a:ext cx="1284843" cy="35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 </a:t>
              </a:r>
              <a:r>
                <a:rPr lang="en-US" sz="1600" dirty="0" smtClean="0"/>
                <a:t>= 0.36 mm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500" y="1831087"/>
            <a:ext cx="4951873" cy="4712963"/>
            <a:chOff x="-3886200" y="1627816"/>
            <a:chExt cx="4951873" cy="471296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6200" y="1675394"/>
              <a:ext cx="4951873" cy="4665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-992080" y="5063013"/>
              <a:ext cx="57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B05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00B050"/>
                  </a:solidFill>
                </a:rPr>
                <a:t>core</a:t>
              </a:r>
              <a:endParaRPr lang="en-US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295400" y="3459274"/>
              <a:ext cx="1152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7030A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7030A0"/>
                  </a:solidFill>
                </a:rPr>
                <a:t>adiabatic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 wall</a:t>
              </a:r>
              <a:endParaRPr lang="en-US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295400" y="1627816"/>
              <a:ext cx="78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5">
                      <a:lumMod val="75000"/>
                    </a:schemeClr>
                  </a:solidFill>
                </a:rPr>
                <a:t>CFV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baseline="-25000" dirty="0" err="1">
                  <a:solidFill>
                    <a:schemeClr val="accent5">
                      <a:lumMod val="75000"/>
                    </a:schemeClr>
                  </a:solidFill>
                </a:rPr>
                <a:t>ext</a:t>
              </a:r>
              <a:endParaRPr lang="en-US" baseline="-2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904235" y="2362200"/>
              <a:ext cx="753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CFV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aseline="-25000" dirty="0" err="1" smtClean="0">
                  <a:solidFill>
                    <a:schemeClr val="accent6">
                      <a:lumMod val="75000"/>
                    </a:schemeClr>
                  </a:solidFill>
                </a:rPr>
                <a:t>int</a:t>
              </a:r>
              <a:endParaRPr lang="en-US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2074" y="1851651"/>
            <a:ext cx="4449725" cy="2154664"/>
            <a:chOff x="2286000" y="1676400"/>
            <a:chExt cx="4114800" cy="1905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286000" y="1688805"/>
              <a:ext cx="411480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6000" y="1676400"/>
              <a:ext cx="0" cy="1905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36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</a:t>
            </a:r>
            <a:r>
              <a:rPr lang="en-US" sz="2800" dirty="0" smtClean="0"/>
              <a:t> Distribution in CFV Body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13777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09" y="3696134"/>
            <a:ext cx="5701506" cy="2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09" y="1066800"/>
            <a:ext cx="5745673" cy="272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191000" y="1927231"/>
            <a:ext cx="34290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using high thermal conductivity CFV material, </a:t>
            </a:r>
            <a:r>
              <a:rPr lang="en-US" i="1" dirty="0"/>
              <a:t>T</a:t>
            </a:r>
            <a:r>
              <a:rPr lang="en-US" baseline="-25000" dirty="0"/>
              <a:t>CFV body </a:t>
            </a:r>
            <a:r>
              <a:rPr lang="en-US" dirty="0" smtClean="0"/>
              <a:t>is close to inner wall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(Note that </a:t>
            </a:r>
            <a:r>
              <a:rPr lang="en-US" b="1" dirty="0" smtClean="0"/>
              <a:t>low</a:t>
            </a:r>
            <a:r>
              <a:rPr lang="en-US" dirty="0" smtClean="0"/>
              <a:t> thermal conductivity material is desirable for non-research applications!)</a:t>
            </a:r>
          </a:p>
          <a:p>
            <a:endParaRPr lang="en-US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58624"/>
              </p:ext>
            </p:extLst>
          </p:nvPr>
        </p:nvGraphicFramePr>
        <p:xfrm>
          <a:off x="4572000" y="4188325"/>
          <a:ext cx="2514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00"/>
                <a:gridCol w="12573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Material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[W/(cm K)]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Cu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3.8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0.16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Macor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0.0146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-32980" y="4572000"/>
            <a:ext cx="3461979" cy="2285914"/>
            <a:chOff x="-32980" y="4572000"/>
            <a:chExt cx="3461979" cy="2285914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27" y="4572000"/>
              <a:ext cx="2766328" cy="1917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-32980" y="6396249"/>
              <a:ext cx="34619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Kegel and </a:t>
              </a:r>
              <a:r>
                <a:rPr lang="en-US" sz="1200" dirty="0"/>
                <a:t>Caron, </a:t>
              </a:r>
              <a:r>
                <a:rPr lang="en-US" sz="1200" dirty="0" smtClean="0"/>
                <a:t>ASME </a:t>
              </a:r>
              <a:r>
                <a:rPr lang="en-US" sz="1200" dirty="0"/>
                <a:t>Fluids Engineering Summer Meeting, San Diego, California, USA, 1996.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12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1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/>
              <a:t>C</a:t>
            </a:r>
            <a:r>
              <a:rPr lang="en-US" sz="3200" i="1" baseline="-25000" dirty="0" smtClean="0"/>
              <a:t>T</a:t>
            </a:r>
            <a:r>
              <a:rPr lang="en-US" sz="3200" dirty="0" smtClean="0"/>
              <a:t> Measurements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0926"/>
            <a:ext cx="8458200" cy="47178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Four Cu CFVs: </a:t>
            </a:r>
            <a:r>
              <a:rPr lang="en-US" sz="2000" i="1" dirty="0" smtClean="0"/>
              <a:t>d</a:t>
            </a:r>
            <a:r>
              <a:rPr lang="en-US" sz="2000" dirty="0" smtClean="0"/>
              <a:t> = 3.15, 1.09, 0.65, and 0.36 mm</a:t>
            </a:r>
          </a:p>
          <a:p>
            <a:r>
              <a:rPr lang="en-US" sz="2000" dirty="0" smtClean="0"/>
              <a:t>Use analytical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values and </a:t>
            </a:r>
            <a:r>
              <a:rPr lang="en-US" sz="2000" i="1" dirty="0"/>
              <a:t>T</a:t>
            </a:r>
            <a:r>
              <a:rPr lang="en-US" sz="2000" baseline="-25000" dirty="0"/>
              <a:t>CFV </a:t>
            </a:r>
            <a:r>
              <a:rPr lang="en-US" sz="2000" baseline="-25000" dirty="0" smtClean="0"/>
              <a:t>body</a:t>
            </a:r>
            <a:r>
              <a:rPr lang="en-US" sz="2000" dirty="0" smtClean="0"/>
              <a:t>= 298 K data to determine </a:t>
            </a:r>
            <a:r>
              <a:rPr lang="en-US" sz="2000" i="1" dirty="0" smtClean="0"/>
              <a:t>d</a:t>
            </a:r>
          </a:p>
          <a:p>
            <a:r>
              <a:rPr lang="en-US" sz="2000" dirty="0"/>
              <a:t>PID control of </a:t>
            </a:r>
            <a:r>
              <a:rPr lang="en-US" sz="2000" i="1" dirty="0"/>
              <a:t>T</a:t>
            </a:r>
            <a:r>
              <a:rPr lang="en-US" sz="2000" baseline="-25000" dirty="0"/>
              <a:t>CFV body</a:t>
            </a:r>
            <a:r>
              <a:rPr lang="en-US" sz="2000" dirty="0"/>
              <a:t> </a:t>
            </a:r>
            <a:r>
              <a:rPr lang="en-US" sz="2000" dirty="0" smtClean="0"/>
              <a:t>= 298</a:t>
            </a:r>
            <a:r>
              <a:rPr lang="en-US" sz="2000" dirty="0"/>
              <a:t>, 303, 308, </a:t>
            </a:r>
            <a:r>
              <a:rPr lang="en-US" sz="2000" dirty="0" smtClean="0"/>
              <a:t>and 313 K</a:t>
            </a:r>
          </a:p>
          <a:p>
            <a:r>
              <a:rPr lang="en-US" sz="2000" dirty="0" smtClean="0"/>
              <a:t>Apply 2</a:t>
            </a:r>
            <a:r>
              <a:rPr lang="en-US" sz="2000" dirty="0" smtClean="0">
                <a:latin typeface="Symbol" pitchFamily="18" charset="2"/>
              </a:rPr>
              <a:t>aD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/>
              <a:t> thermal expansion corrections (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ref</a:t>
            </a:r>
            <a:r>
              <a:rPr lang="en-US" sz="2000" dirty="0" smtClean="0"/>
              <a:t> = 298 K) and plot differences in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relative to values at 298 K</a:t>
            </a:r>
          </a:p>
          <a:p>
            <a:r>
              <a:rPr lang="en-US" sz="2000" dirty="0"/>
              <a:t>Assume </a:t>
            </a:r>
            <a:r>
              <a:rPr lang="en-US" sz="2000" i="1" dirty="0"/>
              <a:t>C</a:t>
            </a:r>
            <a:r>
              <a:rPr lang="en-US" sz="2000" i="1" baseline="-25000" dirty="0"/>
              <a:t>T</a:t>
            </a:r>
            <a:r>
              <a:rPr lang="en-US" sz="2000" dirty="0"/>
              <a:t> = 1 - 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C</a:t>
            </a:r>
            <a:r>
              <a:rPr lang="en-US" sz="2000" baseline="-25000" dirty="0" err="1"/>
              <a:t>d</a:t>
            </a:r>
            <a:r>
              <a:rPr lang="en-US" sz="2000" dirty="0"/>
              <a:t> (because other known effects have been corrected)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400" i="1" dirty="0" smtClean="0"/>
          </a:p>
          <a:p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31402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7" y="3293527"/>
            <a:ext cx="5326063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57245" y="3251449"/>
            <a:ext cx="5326063" cy="3513137"/>
            <a:chOff x="3362739" y="3198739"/>
            <a:chExt cx="5326063" cy="3513137"/>
          </a:xfrm>
        </p:grpSpPr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739" y="3198739"/>
              <a:ext cx="5326063" cy="3513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07435" y="3641267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298 K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2466" y="4273479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303 K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3070" y="4843498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308 K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63070" y="5486400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313 K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10601" y="3147045"/>
            <a:ext cx="5439144" cy="3630442"/>
            <a:chOff x="1295400" y="304800"/>
            <a:chExt cx="5439144" cy="3630442"/>
          </a:xfrm>
        </p:grpSpPr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5439144" cy="3630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638801" y="845993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298 K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38800" y="1542741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303 K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8344" y="2301101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308 K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3178" y="2968823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313 K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2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52400" y="2819400"/>
            <a:ext cx="5486400" cy="4096045"/>
            <a:chOff x="1066800" y="1600200"/>
            <a:chExt cx="5257800" cy="307205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600200"/>
              <a:ext cx="4953000" cy="3072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66800" y="3048000"/>
              <a:ext cx="5257800" cy="1624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24000" y="3129299"/>
              <a:ext cx="23612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Bejan</a:t>
              </a:r>
              <a:r>
                <a:rPr lang="en-US" sz="1600" dirty="0" smtClean="0"/>
                <a:t>, Heat Transfer, 1993</a:t>
              </a:r>
              <a:endParaRPr lang="en-US" sz="1600" dirty="0"/>
            </a:p>
          </p:txBody>
        </p:sp>
      </p:grpSp>
      <p:pic>
        <p:nvPicPr>
          <p:cNvPr id="7" name="Picture 4" descr="C:\Presentations\CFVN Workshop 2005\Fig3.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0" y="2510989"/>
            <a:ext cx="4465065" cy="29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999" y="457200"/>
            <a:ext cx="830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 </a:t>
            </a:r>
            <a:r>
              <a:rPr lang="en-US" sz="2400" i="1" dirty="0" smtClean="0"/>
              <a:t>velocity</a:t>
            </a:r>
            <a:r>
              <a:rPr lang="en-US" sz="2400" dirty="0" smtClean="0"/>
              <a:t> boundary layer AND a </a:t>
            </a:r>
            <a:r>
              <a:rPr lang="en-US" sz="2400" i="1" dirty="0" smtClean="0"/>
              <a:t>thermal</a:t>
            </a:r>
            <a:r>
              <a:rPr lang="en-US" sz="2400" dirty="0" smtClean="0"/>
              <a:t> boundary layer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1025" y="1587659"/>
            <a:ext cx="3811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warmer</a:t>
            </a:r>
            <a:r>
              <a:rPr lang="en-US" dirty="0"/>
              <a:t>, lower density layer near wall leads to lower flow than adiabatic </a:t>
            </a:r>
            <a:r>
              <a:rPr lang="en-US" dirty="0" smtClean="0"/>
              <a:t>assumption</a:t>
            </a:r>
            <a:endParaRPr lang="en-US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754068" y="5486400"/>
            <a:ext cx="411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Johnson, A. N</a:t>
            </a:r>
            <a:r>
              <a:rPr lang="en-US" dirty="0" smtClean="0"/>
              <a:t>., 2000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7999" y="121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CFV theoretical mass flow equation assumes adiabatic wall (no heat transfer from CFV </a:t>
            </a:r>
            <a:r>
              <a:rPr lang="en-US" dirty="0" smtClean="0"/>
              <a:t>body </a:t>
            </a:r>
            <a:r>
              <a:rPr lang="en-US" dirty="0"/>
              <a:t>to gas)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reality, a thermal boundary layer is present</a:t>
            </a:r>
          </a:p>
        </p:txBody>
      </p:sp>
    </p:spTree>
    <p:extLst>
      <p:ext uri="{BB962C8B-B14F-4D97-AF65-F5344CB8AC3E}">
        <p14:creationId xmlns:p14="http://schemas.microsoft.com/office/powerpoint/2010/main" val="15970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7" y="3266857"/>
            <a:ext cx="5081095" cy="339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233316"/>
            <a:ext cx="5181600" cy="345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605131" y="380372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298 K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614527" y="4419603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303 K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605131" y="4989622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308 K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5131" y="563252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313 K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484699" y="152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/>
              <a:t>A Correction for the </a:t>
            </a:r>
            <a:r>
              <a:rPr lang="en-US" sz="2800" u="sng" dirty="0" smtClean="0"/>
              <a:t>Laminar</a:t>
            </a:r>
            <a:r>
              <a:rPr lang="en-US" sz="2800" dirty="0" smtClean="0"/>
              <a:t> Thermal Boundary Layer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Choose a reference </a:t>
            </a:r>
            <a:r>
              <a:rPr lang="en-US" sz="2000" i="1" dirty="0"/>
              <a:t>T</a:t>
            </a:r>
            <a:r>
              <a:rPr lang="en-US" sz="2000" baseline="-25000" dirty="0"/>
              <a:t>CFV </a:t>
            </a:r>
            <a:r>
              <a:rPr lang="en-US" sz="2000" baseline="-25000" dirty="0" smtClean="0"/>
              <a:t>body </a:t>
            </a:r>
            <a:r>
              <a:rPr lang="en-US" sz="2000" dirty="0" smtClean="0"/>
              <a:t>(298 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Assume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= 1 -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i="1" dirty="0" err="1" smtClean="0"/>
              <a:t>C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(because other known effects have been corrected)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As for </a:t>
            </a:r>
            <a:r>
              <a:rPr lang="en-US" sz="2000" i="1" dirty="0" err="1" smtClean="0"/>
              <a:t>C</a:t>
            </a:r>
            <a:r>
              <a:rPr lang="en-US" sz="2000" baseline="-25000" dirty="0" err="1" smtClean="0"/>
              <a:t>vbl</a:t>
            </a:r>
            <a:r>
              <a:rPr lang="en-US" sz="2000" dirty="0" smtClean="0"/>
              <a:t>,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scales with Re</a:t>
            </a:r>
            <a:r>
              <a:rPr lang="en-US" sz="2000" baseline="30000" dirty="0" smtClean="0"/>
              <a:t>-1/2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/>
              <a:t>C</a:t>
            </a:r>
            <a:r>
              <a:rPr lang="en-US" sz="2000" i="1" baseline="-25000" dirty="0"/>
              <a:t>T</a:t>
            </a:r>
            <a:r>
              <a:rPr lang="en-US" sz="2000" dirty="0"/>
              <a:t> </a:t>
            </a:r>
            <a:r>
              <a:rPr lang="en-US" sz="2000" dirty="0" smtClean="0"/>
              <a:t>is proportional to the density change in the thermal boundary layer relative to some reference condition, i.e. proportional to (</a:t>
            </a:r>
            <a:r>
              <a:rPr lang="en-US" sz="2000" i="1" dirty="0" err="1"/>
              <a:t>T</a:t>
            </a:r>
            <a:r>
              <a:rPr lang="en-US" sz="2000" baseline="-25000" dirty="0" err="1"/>
              <a:t>ref</a:t>
            </a:r>
            <a:r>
              <a:rPr lang="en-US" sz="2000" baseline="-25000" dirty="0"/>
              <a:t> </a:t>
            </a:r>
            <a:r>
              <a:rPr lang="en-US" sz="2000" dirty="0" smtClean="0"/>
              <a:t>-</a:t>
            </a:r>
            <a:r>
              <a:rPr lang="en-US" sz="2000" i="1" dirty="0" smtClean="0"/>
              <a:t>T</a:t>
            </a:r>
            <a:r>
              <a:rPr lang="en-US" sz="2000" baseline="-25000" dirty="0" smtClean="0"/>
              <a:t>CFV body</a:t>
            </a:r>
            <a:r>
              <a:rPr lang="en-US" sz="2000" dirty="0" smtClean="0"/>
              <a:t>) /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ref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402419"/>
              </p:ext>
            </p:extLst>
          </p:nvPr>
        </p:nvGraphicFramePr>
        <p:xfrm>
          <a:off x="5257800" y="3894324"/>
          <a:ext cx="3657600" cy="67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5" imgW="2603160" imgH="482400" progId="Equation.3">
                  <p:embed/>
                </p:oleObj>
              </mc:Choice>
              <mc:Fallback>
                <p:oleObj name="Equation" r:id="rId5" imgW="260316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94324"/>
                        <a:ext cx="3657600" cy="6791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114802" y="4233907"/>
            <a:ext cx="1142998" cy="1552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1"/>
          </p:cNvCxnSpPr>
          <p:nvPr/>
        </p:nvCxnSpPr>
        <p:spPr>
          <a:xfrm flipH="1">
            <a:off x="4038600" y="4233907"/>
            <a:ext cx="1219200" cy="261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191001" y="3886201"/>
            <a:ext cx="1066799" cy="347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1"/>
          </p:cNvCxnSpPr>
          <p:nvPr/>
        </p:nvCxnSpPr>
        <p:spPr>
          <a:xfrm flipH="1">
            <a:off x="4038600" y="4233907"/>
            <a:ext cx="1219200" cy="909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48400" y="5297399"/>
            <a:ext cx="225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= empirical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484699" y="152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/>
              <a:t>A Correction for the </a:t>
            </a:r>
            <a:r>
              <a:rPr lang="en-US" sz="2800" u="sng" dirty="0" smtClean="0"/>
              <a:t>Laminar</a:t>
            </a:r>
            <a:r>
              <a:rPr lang="en-US" sz="2800" dirty="0" smtClean="0"/>
              <a:t> Thermal Boundary Layer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29177"/>
              </p:ext>
            </p:extLst>
          </p:nvPr>
        </p:nvGraphicFramePr>
        <p:xfrm>
          <a:off x="4191000" y="1447800"/>
          <a:ext cx="3657600" cy="67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3" imgW="2603160" imgH="482400" progId="Equation.3">
                  <p:embed/>
                </p:oleObj>
              </mc:Choice>
              <mc:Fallback>
                <p:oleObj name="Equation" r:id="rId3" imgW="260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47800"/>
                        <a:ext cx="3657600" cy="67916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9906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Laminar </a:t>
            </a:r>
            <a:r>
              <a:rPr lang="en-US" dirty="0"/>
              <a:t>to </a:t>
            </a:r>
            <a:r>
              <a:rPr lang="en-US" dirty="0" smtClean="0"/>
              <a:t>turbulent boundary layer </a:t>
            </a:r>
            <a:r>
              <a:rPr lang="en-US" dirty="0"/>
              <a:t>transition leads to a </a:t>
            </a:r>
            <a:r>
              <a:rPr lang="en-US" dirty="0" smtClean="0"/>
              <a:t>Reynolds number </a:t>
            </a:r>
            <a:r>
              <a:rPr lang="en-US" dirty="0"/>
              <a:t>offset (Re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4" y="2590801"/>
            <a:ext cx="525150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43400" y="2655627"/>
            <a:ext cx="5464587" cy="3352800"/>
            <a:chOff x="479012" y="2209800"/>
            <a:chExt cx="6621463" cy="4419600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2" y="2209800"/>
              <a:ext cx="6621463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995985" y="2362200"/>
              <a:ext cx="0" cy="366556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508039" y="3029803"/>
              <a:ext cx="757489" cy="307075"/>
            </a:xfrm>
            <a:custGeom>
              <a:avLst/>
              <a:gdLst>
                <a:gd name="connsiteX0" fmla="*/ 757489 w 757489"/>
                <a:gd name="connsiteY0" fmla="*/ 286603 h 320722"/>
                <a:gd name="connsiteX1" fmla="*/ 709722 w 757489"/>
                <a:gd name="connsiteY1" fmla="*/ 279779 h 320722"/>
                <a:gd name="connsiteX2" fmla="*/ 668779 w 757489"/>
                <a:gd name="connsiteY2" fmla="*/ 266131 h 320722"/>
                <a:gd name="connsiteX3" fmla="*/ 566421 w 757489"/>
                <a:gd name="connsiteY3" fmla="*/ 232012 h 320722"/>
                <a:gd name="connsiteX4" fmla="*/ 511830 w 757489"/>
                <a:gd name="connsiteY4" fmla="*/ 218364 h 320722"/>
                <a:gd name="connsiteX5" fmla="*/ 491358 w 757489"/>
                <a:gd name="connsiteY5" fmla="*/ 211540 h 320722"/>
                <a:gd name="connsiteX6" fmla="*/ 457239 w 757489"/>
                <a:gd name="connsiteY6" fmla="*/ 218364 h 320722"/>
                <a:gd name="connsiteX7" fmla="*/ 450415 w 757489"/>
                <a:gd name="connsiteY7" fmla="*/ 238836 h 320722"/>
                <a:gd name="connsiteX8" fmla="*/ 423119 w 757489"/>
                <a:gd name="connsiteY8" fmla="*/ 279779 h 320722"/>
                <a:gd name="connsiteX9" fmla="*/ 389000 w 757489"/>
                <a:gd name="connsiteY9" fmla="*/ 313898 h 320722"/>
                <a:gd name="connsiteX10" fmla="*/ 368528 w 757489"/>
                <a:gd name="connsiteY10" fmla="*/ 320722 h 320722"/>
                <a:gd name="connsiteX11" fmla="*/ 307113 w 757489"/>
                <a:gd name="connsiteY11" fmla="*/ 307075 h 320722"/>
                <a:gd name="connsiteX12" fmla="*/ 272994 w 757489"/>
                <a:gd name="connsiteY12" fmla="*/ 279779 h 320722"/>
                <a:gd name="connsiteX13" fmla="*/ 259346 w 757489"/>
                <a:gd name="connsiteY13" fmla="*/ 259307 h 320722"/>
                <a:gd name="connsiteX14" fmla="*/ 238874 w 757489"/>
                <a:gd name="connsiteY14" fmla="*/ 252484 h 320722"/>
                <a:gd name="connsiteX15" fmla="*/ 232051 w 757489"/>
                <a:gd name="connsiteY15" fmla="*/ 232012 h 320722"/>
                <a:gd name="connsiteX16" fmla="*/ 211579 w 757489"/>
                <a:gd name="connsiteY16" fmla="*/ 211540 h 320722"/>
                <a:gd name="connsiteX17" fmla="*/ 177460 w 757489"/>
                <a:gd name="connsiteY17" fmla="*/ 177421 h 320722"/>
                <a:gd name="connsiteX18" fmla="*/ 163812 w 757489"/>
                <a:gd name="connsiteY18" fmla="*/ 156949 h 320722"/>
                <a:gd name="connsiteX19" fmla="*/ 143340 w 757489"/>
                <a:gd name="connsiteY19" fmla="*/ 136478 h 320722"/>
                <a:gd name="connsiteX20" fmla="*/ 136516 w 757489"/>
                <a:gd name="connsiteY20" fmla="*/ 116006 h 320722"/>
                <a:gd name="connsiteX21" fmla="*/ 95573 w 757489"/>
                <a:gd name="connsiteY21" fmla="*/ 88710 h 320722"/>
                <a:gd name="connsiteX22" fmla="*/ 75101 w 757489"/>
                <a:gd name="connsiteY22" fmla="*/ 75063 h 320722"/>
                <a:gd name="connsiteX23" fmla="*/ 47806 w 757489"/>
                <a:gd name="connsiteY23" fmla="*/ 47767 h 320722"/>
                <a:gd name="connsiteX24" fmla="*/ 20510 w 757489"/>
                <a:gd name="connsiteY24" fmla="*/ 20472 h 320722"/>
                <a:gd name="connsiteX25" fmla="*/ 39 w 757489"/>
                <a:gd name="connsiteY25" fmla="*/ 0 h 3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7489" h="320722">
                  <a:moveTo>
                    <a:pt x="757489" y="286603"/>
                  </a:moveTo>
                  <a:cubicBezTo>
                    <a:pt x="741567" y="284328"/>
                    <a:pt x="725394" y="283396"/>
                    <a:pt x="709722" y="279779"/>
                  </a:cubicBezTo>
                  <a:cubicBezTo>
                    <a:pt x="695704" y="276544"/>
                    <a:pt x="682427" y="270680"/>
                    <a:pt x="668779" y="266131"/>
                  </a:cubicBezTo>
                  <a:lnTo>
                    <a:pt x="566421" y="232012"/>
                  </a:lnTo>
                  <a:cubicBezTo>
                    <a:pt x="519629" y="216414"/>
                    <a:pt x="577699" y="234832"/>
                    <a:pt x="511830" y="218364"/>
                  </a:cubicBezTo>
                  <a:cubicBezTo>
                    <a:pt x="504852" y="216619"/>
                    <a:pt x="498182" y="213815"/>
                    <a:pt x="491358" y="211540"/>
                  </a:cubicBezTo>
                  <a:cubicBezTo>
                    <a:pt x="479985" y="213815"/>
                    <a:pt x="466889" y="211930"/>
                    <a:pt x="457239" y="218364"/>
                  </a:cubicBezTo>
                  <a:cubicBezTo>
                    <a:pt x="451254" y="222354"/>
                    <a:pt x="453908" y="232548"/>
                    <a:pt x="450415" y="238836"/>
                  </a:cubicBezTo>
                  <a:cubicBezTo>
                    <a:pt x="442449" y="253174"/>
                    <a:pt x="432218" y="266131"/>
                    <a:pt x="423119" y="279779"/>
                  </a:cubicBezTo>
                  <a:cubicBezTo>
                    <a:pt x="409471" y="300251"/>
                    <a:pt x="411746" y="302525"/>
                    <a:pt x="389000" y="313898"/>
                  </a:cubicBezTo>
                  <a:cubicBezTo>
                    <a:pt x="382566" y="317115"/>
                    <a:pt x="375352" y="318447"/>
                    <a:pt x="368528" y="320722"/>
                  </a:cubicBezTo>
                  <a:cubicBezTo>
                    <a:pt x="368114" y="320653"/>
                    <a:pt x="315952" y="314146"/>
                    <a:pt x="307113" y="307075"/>
                  </a:cubicBezTo>
                  <a:cubicBezTo>
                    <a:pt x="263015" y="271798"/>
                    <a:pt x="324452" y="296932"/>
                    <a:pt x="272994" y="279779"/>
                  </a:cubicBezTo>
                  <a:cubicBezTo>
                    <a:pt x="268445" y="272955"/>
                    <a:pt x="265750" y="264430"/>
                    <a:pt x="259346" y="259307"/>
                  </a:cubicBezTo>
                  <a:cubicBezTo>
                    <a:pt x="253729" y="254814"/>
                    <a:pt x="243960" y="257570"/>
                    <a:pt x="238874" y="252484"/>
                  </a:cubicBezTo>
                  <a:cubicBezTo>
                    <a:pt x="233788" y="247398"/>
                    <a:pt x="236041" y="237997"/>
                    <a:pt x="232051" y="232012"/>
                  </a:cubicBezTo>
                  <a:cubicBezTo>
                    <a:pt x="226698" y="223982"/>
                    <a:pt x="217757" y="218954"/>
                    <a:pt x="211579" y="211540"/>
                  </a:cubicBezTo>
                  <a:cubicBezTo>
                    <a:pt x="183146" y="177421"/>
                    <a:pt x="214990" y="202442"/>
                    <a:pt x="177460" y="177421"/>
                  </a:cubicBezTo>
                  <a:cubicBezTo>
                    <a:pt x="172911" y="170597"/>
                    <a:pt x="169063" y="163249"/>
                    <a:pt x="163812" y="156949"/>
                  </a:cubicBezTo>
                  <a:cubicBezTo>
                    <a:pt x="157634" y="149535"/>
                    <a:pt x="148693" y="144508"/>
                    <a:pt x="143340" y="136478"/>
                  </a:cubicBezTo>
                  <a:cubicBezTo>
                    <a:pt x="139350" y="130493"/>
                    <a:pt x="141602" y="121092"/>
                    <a:pt x="136516" y="116006"/>
                  </a:cubicBezTo>
                  <a:cubicBezTo>
                    <a:pt x="124918" y="104408"/>
                    <a:pt x="109221" y="97808"/>
                    <a:pt x="95573" y="88710"/>
                  </a:cubicBezTo>
                  <a:lnTo>
                    <a:pt x="75101" y="75063"/>
                  </a:lnTo>
                  <a:cubicBezTo>
                    <a:pt x="56904" y="20472"/>
                    <a:pt x="84199" y="84160"/>
                    <a:pt x="47806" y="47767"/>
                  </a:cubicBezTo>
                  <a:cubicBezTo>
                    <a:pt x="11413" y="11374"/>
                    <a:pt x="75101" y="38669"/>
                    <a:pt x="20510" y="20472"/>
                  </a:cubicBezTo>
                  <a:cubicBezTo>
                    <a:pt x="-1854" y="5562"/>
                    <a:pt x="39" y="15025"/>
                    <a:pt x="39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586314">
              <a:off x="1458674" y="3110127"/>
              <a:ext cx="840099" cy="479659"/>
            </a:xfrm>
            <a:custGeom>
              <a:avLst/>
              <a:gdLst>
                <a:gd name="connsiteX0" fmla="*/ 757489 w 757489"/>
                <a:gd name="connsiteY0" fmla="*/ 286603 h 320722"/>
                <a:gd name="connsiteX1" fmla="*/ 709722 w 757489"/>
                <a:gd name="connsiteY1" fmla="*/ 279779 h 320722"/>
                <a:gd name="connsiteX2" fmla="*/ 668779 w 757489"/>
                <a:gd name="connsiteY2" fmla="*/ 266131 h 320722"/>
                <a:gd name="connsiteX3" fmla="*/ 566421 w 757489"/>
                <a:gd name="connsiteY3" fmla="*/ 232012 h 320722"/>
                <a:gd name="connsiteX4" fmla="*/ 511830 w 757489"/>
                <a:gd name="connsiteY4" fmla="*/ 218364 h 320722"/>
                <a:gd name="connsiteX5" fmla="*/ 491358 w 757489"/>
                <a:gd name="connsiteY5" fmla="*/ 211540 h 320722"/>
                <a:gd name="connsiteX6" fmla="*/ 457239 w 757489"/>
                <a:gd name="connsiteY6" fmla="*/ 218364 h 320722"/>
                <a:gd name="connsiteX7" fmla="*/ 450415 w 757489"/>
                <a:gd name="connsiteY7" fmla="*/ 238836 h 320722"/>
                <a:gd name="connsiteX8" fmla="*/ 423119 w 757489"/>
                <a:gd name="connsiteY8" fmla="*/ 279779 h 320722"/>
                <a:gd name="connsiteX9" fmla="*/ 389000 w 757489"/>
                <a:gd name="connsiteY9" fmla="*/ 313898 h 320722"/>
                <a:gd name="connsiteX10" fmla="*/ 368528 w 757489"/>
                <a:gd name="connsiteY10" fmla="*/ 320722 h 320722"/>
                <a:gd name="connsiteX11" fmla="*/ 307113 w 757489"/>
                <a:gd name="connsiteY11" fmla="*/ 307075 h 320722"/>
                <a:gd name="connsiteX12" fmla="*/ 272994 w 757489"/>
                <a:gd name="connsiteY12" fmla="*/ 279779 h 320722"/>
                <a:gd name="connsiteX13" fmla="*/ 259346 w 757489"/>
                <a:gd name="connsiteY13" fmla="*/ 259307 h 320722"/>
                <a:gd name="connsiteX14" fmla="*/ 238874 w 757489"/>
                <a:gd name="connsiteY14" fmla="*/ 252484 h 320722"/>
                <a:gd name="connsiteX15" fmla="*/ 232051 w 757489"/>
                <a:gd name="connsiteY15" fmla="*/ 232012 h 320722"/>
                <a:gd name="connsiteX16" fmla="*/ 211579 w 757489"/>
                <a:gd name="connsiteY16" fmla="*/ 211540 h 320722"/>
                <a:gd name="connsiteX17" fmla="*/ 177460 w 757489"/>
                <a:gd name="connsiteY17" fmla="*/ 177421 h 320722"/>
                <a:gd name="connsiteX18" fmla="*/ 163812 w 757489"/>
                <a:gd name="connsiteY18" fmla="*/ 156949 h 320722"/>
                <a:gd name="connsiteX19" fmla="*/ 143340 w 757489"/>
                <a:gd name="connsiteY19" fmla="*/ 136478 h 320722"/>
                <a:gd name="connsiteX20" fmla="*/ 136516 w 757489"/>
                <a:gd name="connsiteY20" fmla="*/ 116006 h 320722"/>
                <a:gd name="connsiteX21" fmla="*/ 95573 w 757489"/>
                <a:gd name="connsiteY21" fmla="*/ 88710 h 320722"/>
                <a:gd name="connsiteX22" fmla="*/ 75101 w 757489"/>
                <a:gd name="connsiteY22" fmla="*/ 75063 h 320722"/>
                <a:gd name="connsiteX23" fmla="*/ 47806 w 757489"/>
                <a:gd name="connsiteY23" fmla="*/ 47767 h 320722"/>
                <a:gd name="connsiteX24" fmla="*/ 20510 w 757489"/>
                <a:gd name="connsiteY24" fmla="*/ 20472 h 320722"/>
                <a:gd name="connsiteX25" fmla="*/ 39 w 757489"/>
                <a:gd name="connsiteY25" fmla="*/ 0 h 3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7489" h="320722">
                  <a:moveTo>
                    <a:pt x="757489" y="286603"/>
                  </a:moveTo>
                  <a:cubicBezTo>
                    <a:pt x="741567" y="284328"/>
                    <a:pt x="725394" y="283396"/>
                    <a:pt x="709722" y="279779"/>
                  </a:cubicBezTo>
                  <a:cubicBezTo>
                    <a:pt x="695704" y="276544"/>
                    <a:pt x="682427" y="270680"/>
                    <a:pt x="668779" y="266131"/>
                  </a:cubicBezTo>
                  <a:lnTo>
                    <a:pt x="566421" y="232012"/>
                  </a:lnTo>
                  <a:cubicBezTo>
                    <a:pt x="519629" y="216414"/>
                    <a:pt x="577699" y="234832"/>
                    <a:pt x="511830" y="218364"/>
                  </a:cubicBezTo>
                  <a:cubicBezTo>
                    <a:pt x="504852" y="216619"/>
                    <a:pt x="498182" y="213815"/>
                    <a:pt x="491358" y="211540"/>
                  </a:cubicBezTo>
                  <a:cubicBezTo>
                    <a:pt x="479985" y="213815"/>
                    <a:pt x="466889" y="211930"/>
                    <a:pt x="457239" y="218364"/>
                  </a:cubicBezTo>
                  <a:cubicBezTo>
                    <a:pt x="451254" y="222354"/>
                    <a:pt x="453908" y="232548"/>
                    <a:pt x="450415" y="238836"/>
                  </a:cubicBezTo>
                  <a:cubicBezTo>
                    <a:pt x="442449" y="253174"/>
                    <a:pt x="432218" y="266131"/>
                    <a:pt x="423119" y="279779"/>
                  </a:cubicBezTo>
                  <a:cubicBezTo>
                    <a:pt x="409471" y="300251"/>
                    <a:pt x="411746" y="302525"/>
                    <a:pt x="389000" y="313898"/>
                  </a:cubicBezTo>
                  <a:cubicBezTo>
                    <a:pt x="382566" y="317115"/>
                    <a:pt x="375352" y="318447"/>
                    <a:pt x="368528" y="320722"/>
                  </a:cubicBezTo>
                  <a:cubicBezTo>
                    <a:pt x="368114" y="320653"/>
                    <a:pt x="315952" y="314146"/>
                    <a:pt x="307113" y="307075"/>
                  </a:cubicBezTo>
                  <a:cubicBezTo>
                    <a:pt x="263015" y="271798"/>
                    <a:pt x="324452" y="296932"/>
                    <a:pt x="272994" y="279779"/>
                  </a:cubicBezTo>
                  <a:cubicBezTo>
                    <a:pt x="268445" y="272955"/>
                    <a:pt x="265750" y="264430"/>
                    <a:pt x="259346" y="259307"/>
                  </a:cubicBezTo>
                  <a:cubicBezTo>
                    <a:pt x="253729" y="254814"/>
                    <a:pt x="243960" y="257570"/>
                    <a:pt x="238874" y="252484"/>
                  </a:cubicBezTo>
                  <a:cubicBezTo>
                    <a:pt x="233788" y="247398"/>
                    <a:pt x="236041" y="237997"/>
                    <a:pt x="232051" y="232012"/>
                  </a:cubicBezTo>
                  <a:cubicBezTo>
                    <a:pt x="226698" y="223982"/>
                    <a:pt x="217757" y="218954"/>
                    <a:pt x="211579" y="211540"/>
                  </a:cubicBezTo>
                  <a:cubicBezTo>
                    <a:pt x="183146" y="177421"/>
                    <a:pt x="214990" y="202442"/>
                    <a:pt x="177460" y="177421"/>
                  </a:cubicBezTo>
                  <a:cubicBezTo>
                    <a:pt x="172911" y="170597"/>
                    <a:pt x="169063" y="163249"/>
                    <a:pt x="163812" y="156949"/>
                  </a:cubicBezTo>
                  <a:cubicBezTo>
                    <a:pt x="157634" y="149535"/>
                    <a:pt x="148693" y="144508"/>
                    <a:pt x="143340" y="136478"/>
                  </a:cubicBezTo>
                  <a:cubicBezTo>
                    <a:pt x="139350" y="130493"/>
                    <a:pt x="141602" y="121092"/>
                    <a:pt x="136516" y="116006"/>
                  </a:cubicBezTo>
                  <a:cubicBezTo>
                    <a:pt x="124918" y="104408"/>
                    <a:pt x="109221" y="97808"/>
                    <a:pt x="95573" y="88710"/>
                  </a:cubicBezTo>
                  <a:lnTo>
                    <a:pt x="75101" y="75063"/>
                  </a:lnTo>
                  <a:cubicBezTo>
                    <a:pt x="56904" y="20472"/>
                    <a:pt x="84199" y="84160"/>
                    <a:pt x="47806" y="47767"/>
                  </a:cubicBezTo>
                  <a:cubicBezTo>
                    <a:pt x="11413" y="11374"/>
                    <a:pt x="75101" y="38669"/>
                    <a:pt x="20510" y="20472"/>
                  </a:cubicBezTo>
                  <a:cubicBezTo>
                    <a:pt x="-1854" y="5562"/>
                    <a:pt x="39" y="15025"/>
                    <a:pt x="39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586314">
              <a:off x="1434327" y="3112926"/>
              <a:ext cx="899760" cy="791697"/>
            </a:xfrm>
            <a:custGeom>
              <a:avLst/>
              <a:gdLst>
                <a:gd name="connsiteX0" fmla="*/ 757489 w 757489"/>
                <a:gd name="connsiteY0" fmla="*/ 286603 h 320722"/>
                <a:gd name="connsiteX1" fmla="*/ 709722 w 757489"/>
                <a:gd name="connsiteY1" fmla="*/ 279779 h 320722"/>
                <a:gd name="connsiteX2" fmla="*/ 668779 w 757489"/>
                <a:gd name="connsiteY2" fmla="*/ 266131 h 320722"/>
                <a:gd name="connsiteX3" fmla="*/ 566421 w 757489"/>
                <a:gd name="connsiteY3" fmla="*/ 232012 h 320722"/>
                <a:gd name="connsiteX4" fmla="*/ 511830 w 757489"/>
                <a:gd name="connsiteY4" fmla="*/ 218364 h 320722"/>
                <a:gd name="connsiteX5" fmla="*/ 491358 w 757489"/>
                <a:gd name="connsiteY5" fmla="*/ 211540 h 320722"/>
                <a:gd name="connsiteX6" fmla="*/ 457239 w 757489"/>
                <a:gd name="connsiteY6" fmla="*/ 218364 h 320722"/>
                <a:gd name="connsiteX7" fmla="*/ 450415 w 757489"/>
                <a:gd name="connsiteY7" fmla="*/ 238836 h 320722"/>
                <a:gd name="connsiteX8" fmla="*/ 423119 w 757489"/>
                <a:gd name="connsiteY8" fmla="*/ 279779 h 320722"/>
                <a:gd name="connsiteX9" fmla="*/ 389000 w 757489"/>
                <a:gd name="connsiteY9" fmla="*/ 313898 h 320722"/>
                <a:gd name="connsiteX10" fmla="*/ 368528 w 757489"/>
                <a:gd name="connsiteY10" fmla="*/ 320722 h 320722"/>
                <a:gd name="connsiteX11" fmla="*/ 307113 w 757489"/>
                <a:gd name="connsiteY11" fmla="*/ 307075 h 320722"/>
                <a:gd name="connsiteX12" fmla="*/ 272994 w 757489"/>
                <a:gd name="connsiteY12" fmla="*/ 279779 h 320722"/>
                <a:gd name="connsiteX13" fmla="*/ 259346 w 757489"/>
                <a:gd name="connsiteY13" fmla="*/ 259307 h 320722"/>
                <a:gd name="connsiteX14" fmla="*/ 238874 w 757489"/>
                <a:gd name="connsiteY14" fmla="*/ 252484 h 320722"/>
                <a:gd name="connsiteX15" fmla="*/ 232051 w 757489"/>
                <a:gd name="connsiteY15" fmla="*/ 232012 h 320722"/>
                <a:gd name="connsiteX16" fmla="*/ 211579 w 757489"/>
                <a:gd name="connsiteY16" fmla="*/ 211540 h 320722"/>
                <a:gd name="connsiteX17" fmla="*/ 177460 w 757489"/>
                <a:gd name="connsiteY17" fmla="*/ 177421 h 320722"/>
                <a:gd name="connsiteX18" fmla="*/ 163812 w 757489"/>
                <a:gd name="connsiteY18" fmla="*/ 156949 h 320722"/>
                <a:gd name="connsiteX19" fmla="*/ 143340 w 757489"/>
                <a:gd name="connsiteY19" fmla="*/ 136478 h 320722"/>
                <a:gd name="connsiteX20" fmla="*/ 136516 w 757489"/>
                <a:gd name="connsiteY20" fmla="*/ 116006 h 320722"/>
                <a:gd name="connsiteX21" fmla="*/ 95573 w 757489"/>
                <a:gd name="connsiteY21" fmla="*/ 88710 h 320722"/>
                <a:gd name="connsiteX22" fmla="*/ 75101 w 757489"/>
                <a:gd name="connsiteY22" fmla="*/ 75063 h 320722"/>
                <a:gd name="connsiteX23" fmla="*/ 47806 w 757489"/>
                <a:gd name="connsiteY23" fmla="*/ 47767 h 320722"/>
                <a:gd name="connsiteX24" fmla="*/ 20510 w 757489"/>
                <a:gd name="connsiteY24" fmla="*/ 20472 h 320722"/>
                <a:gd name="connsiteX25" fmla="*/ 39 w 757489"/>
                <a:gd name="connsiteY25" fmla="*/ 0 h 3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7489" h="320722">
                  <a:moveTo>
                    <a:pt x="757489" y="286603"/>
                  </a:moveTo>
                  <a:cubicBezTo>
                    <a:pt x="741567" y="284328"/>
                    <a:pt x="725394" y="283396"/>
                    <a:pt x="709722" y="279779"/>
                  </a:cubicBezTo>
                  <a:cubicBezTo>
                    <a:pt x="695704" y="276544"/>
                    <a:pt x="682427" y="270680"/>
                    <a:pt x="668779" y="266131"/>
                  </a:cubicBezTo>
                  <a:lnTo>
                    <a:pt x="566421" y="232012"/>
                  </a:lnTo>
                  <a:cubicBezTo>
                    <a:pt x="519629" y="216414"/>
                    <a:pt x="577699" y="234832"/>
                    <a:pt x="511830" y="218364"/>
                  </a:cubicBezTo>
                  <a:cubicBezTo>
                    <a:pt x="504852" y="216619"/>
                    <a:pt x="498182" y="213815"/>
                    <a:pt x="491358" y="211540"/>
                  </a:cubicBezTo>
                  <a:cubicBezTo>
                    <a:pt x="479985" y="213815"/>
                    <a:pt x="466889" y="211930"/>
                    <a:pt x="457239" y="218364"/>
                  </a:cubicBezTo>
                  <a:cubicBezTo>
                    <a:pt x="451254" y="222354"/>
                    <a:pt x="453908" y="232548"/>
                    <a:pt x="450415" y="238836"/>
                  </a:cubicBezTo>
                  <a:cubicBezTo>
                    <a:pt x="442449" y="253174"/>
                    <a:pt x="432218" y="266131"/>
                    <a:pt x="423119" y="279779"/>
                  </a:cubicBezTo>
                  <a:cubicBezTo>
                    <a:pt x="409471" y="300251"/>
                    <a:pt x="411746" y="302525"/>
                    <a:pt x="389000" y="313898"/>
                  </a:cubicBezTo>
                  <a:cubicBezTo>
                    <a:pt x="382566" y="317115"/>
                    <a:pt x="375352" y="318447"/>
                    <a:pt x="368528" y="320722"/>
                  </a:cubicBezTo>
                  <a:cubicBezTo>
                    <a:pt x="368114" y="320653"/>
                    <a:pt x="315952" y="314146"/>
                    <a:pt x="307113" y="307075"/>
                  </a:cubicBezTo>
                  <a:cubicBezTo>
                    <a:pt x="263015" y="271798"/>
                    <a:pt x="324452" y="296932"/>
                    <a:pt x="272994" y="279779"/>
                  </a:cubicBezTo>
                  <a:cubicBezTo>
                    <a:pt x="268445" y="272955"/>
                    <a:pt x="265750" y="264430"/>
                    <a:pt x="259346" y="259307"/>
                  </a:cubicBezTo>
                  <a:cubicBezTo>
                    <a:pt x="253729" y="254814"/>
                    <a:pt x="243960" y="257570"/>
                    <a:pt x="238874" y="252484"/>
                  </a:cubicBezTo>
                  <a:cubicBezTo>
                    <a:pt x="233788" y="247398"/>
                    <a:pt x="236041" y="237997"/>
                    <a:pt x="232051" y="232012"/>
                  </a:cubicBezTo>
                  <a:cubicBezTo>
                    <a:pt x="226698" y="223982"/>
                    <a:pt x="217757" y="218954"/>
                    <a:pt x="211579" y="211540"/>
                  </a:cubicBezTo>
                  <a:cubicBezTo>
                    <a:pt x="183146" y="177421"/>
                    <a:pt x="214990" y="202442"/>
                    <a:pt x="177460" y="177421"/>
                  </a:cubicBezTo>
                  <a:cubicBezTo>
                    <a:pt x="172911" y="170597"/>
                    <a:pt x="169063" y="163249"/>
                    <a:pt x="163812" y="156949"/>
                  </a:cubicBezTo>
                  <a:cubicBezTo>
                    <a:pt x="157634" y="149535"/>
                    <a:pt x="148693" y="144508"/>
                    <a:pt x="143340" y="136478"/>
                  </a:cubicBezTo>
                  <a:cubicBezTo>
                    <a:pt x="139350" y="130493"/>
                    <a:pt x="141602" y="121092"/>
                    <a:pt x="136516" y="116006"/>
                  </a:cubicBezTo>
                  <a:cubicBezTo>
                    <a:pt x="124918" y="104408"/>
                    <a:pt x="109221" y="97808"/>
                    <a:pt x="95573" y="88710"/>
                  </a:cubicBezTo>
                  <a:lnTo>
                    <a:pt x="75101" y="75063"/>
                  </a:lnTo>
                  <a:cubicBezTo>
                    <a:pt x="56904" y="20472"/>
                    <a:pt x="84199" y="84160"/>
                    <a:pt x="47806" y="47767"/>
                  </a:cubicBezTo>
                  <a:cubicBezTo>
                    <a:pt x="11413" y="11374"/>
                    <a:pt x="75101" y="38669"/>
                    <a:pt x="20510" y="20472"/>
                  </a:cubicBezTo>
                  <a:cubicBezTo>
                    <a:pt x="-1854" y="5562"/>
                    <a:pt x="39" y="15025"/>
                    <a:pt x="39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30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  <a:noFill/>
          <a:ln/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Motivation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25425"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Arial" charset="0"/>
              </a:rPr>
              <a:t>In a comparison, environmental 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 sensitivity looks like lab-to-lab differences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990600" y="5177642"/>
            <a:ext cx="579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9900"/>
                </a:solidFill>
              </a:rPr>
              <a:t>If Lab A tests at room </a:t>
            </a:r>
            <a:r>
              <a:rPr lang="en-US" sz="2000" i="1" dirty="0"/>
              <a:t>T</a:t>
            </a:r>
            <a:r>
              <a:rPr lang="en-US" sz="2000" dirty="0"/>
              <a:t> = 23 ºC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</a:p>
          <a:p>
            <a:r>
              <a:rPr lang="en-US" sz="2000" dirty="0">
                <a:solidFill>
                  <a:srgbClr val="009900"/>
                </a:solidFill>
              </a:rPr>
              <a:t>and Lab B tests at Room </a:t>
            </a:r>
            <a:r>
              <a:rPr lang="en-US" sz="2000" i="1" dirty="0"/>
              <a:t>T</a:t>
            </a:r>
            <a:r>
              <a:rPr lang="en-US" sz="2000" dirty="0"/>
              <a:t> = 28 ºC?</a:t>
            </a:r>
            <a:endParaRPr lang="en-US" sz="2000" dirty="0">
              <a:solidFill>
                <a:srgbClr val="009900"/>
              </a:solidFill>
            </a:endParaRPr>
          </a:p>
          <a:p>
            <a:r>
              <a:rPr lang="en-US" sz="2000" dirty="0" smtClean="0">
                <a:solidFill>
                  <a:srgbClr val="009900"/>
                </a:solidFill>
              </a:rPr>
              <a:t>we </a:t>
            </a:r>
            <a:r>
              <a:rPr lang="en-US" sz="2000" dirty="0">
                <a:solidFill>
                  <a:srgbClr val="009900"/>
                </a:solidFill>
              </a:rPr>
              <a:t>can expect a </a:t>
            </a:r>
            <a:r>
              <a:rPr lang="en-US" sz="2000" dirty="0" err="1"/>
              <a:t>Δ</a:t>
            </a:r>
            <a:r>
              <a:rPr lang="en-US" sz="2000" i="1" dirty="0" err="1"/>
              <a:t>C</a:t>
            </a:r>
            <a:r>
              <a:rPr lang="en-US" sz="2000" i="1" baseline="-25000" dirty="0" err="1"/>
              <a:t>d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</a:p>
          <a:p>
            <a:r>
              <a:rPr lang="en-US" sz="2000" dirty="0">
                <a:solidFill>
                  <a:srgbClr val="009900"/>
                </a:solidFill>
              </a:rPr>
              <a:t>in </a:t>
            </a:r>
            <a:r>
              <a:rPr lang="en-US" sz="2000" dirty="0" smtClean="0">
                <a:solidFill>
                  <a:srgbClr val="009900"/>
                </a:solidFill>
              </a:rPr>
              <a:t>a 0.4 mm CFV </a:t>
            </a:r>
            <a:r>
              <a:rPr lang="en-US" sz="2000" dirty="0">
                <a:solidFill>
                  <a:srgbClr val="009900"/>
                </a:solidFill>
              </a:rPr>
              <a:t>of </a:t>
            </a:r>
            <a:r>
              <a:rPr lang="en-US" sz="2000" b="1" dirty="0">
                <a:solidFill>
                  <a:srgbClr val="FF3300"/>
                </a:solidFill>
              </a:rPr>
              <a:t>0.025%</a:t>
            </a:r>
            <a:endParaRPr lang="en-US" dirty="0"/>
          </a:p>
        </p:txBody>
      </p:sp>
      <p:pic>
        <p:nvPicPr>
          <p:cNvPr id="1853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04956"/>
            <a:ext cx="48006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14800" y="1347756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Arial" charset="0"/>
              </a:rPr>
              <a:t>~ 50 ppm / K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159" r="2347" b="2058"/>
          <a:stretch/>
        </p:blipFill>
        <p:spPr bwMode="auto">
          <a:xfrm>
            <a:off x="4434840" y="2169329"/>
            <a:ext cx="46939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15000" y="5303837"/>
            <a:ext cx="289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We work at 23.5 ± 1</a:t>
            </a:r>
            <a:r>
              <a:rPr lang="en-US" dirty="0"/>
              <a:t> </a:t>
            </a:r>
            <a:r>
              <a:rPr lang="en-US" sz="2000" dirty="0"/>
              <a:t>ºC, but what about our customers?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7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457199" y="1524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/>
              <a:t>In prior studies: </a:t>
            </a:r>
          </a:p>
        </p:txBody>
      </p:sp>
      <p:sp>
        <p:nvSpPr>
          <p:cNvPr id="299023" name="Text Box 15"/>
          <p:cNvSpPr txBox="1">
            <a:spLocks noChangeArrowheads="1"/>
          </p:cNvSpPr>
          <p:nvPr/>
        </p:nvSpPr>
        <p:spPr bwMode="auto">
          <a:xfrm>
            <a:off x="457199" y="7620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 smtClean="0"/>
              <a:t>Bignell</a:t>
            </a:r>
            <a:r>
              <a:rPr lang="en-US" dirty="0"/>
              <a:t>, N. and Choi, Y. M., </a:t>
            </a:r>
            <a:r>
              <a:rPr lang="en-US" i="1" dirty="0"/>
              <a:t>Thermal Effects in Small Sonic Nozzles</a:t>
            </a:r>
            <a:r>
              <a:rPr lang="en-US" dirty="0"/>
              <a:t>, Flow Meas. </a:t>
            </a:r>
            <a:r>
              <a:rPr lang="en-US" dirty="0" err="1"/>
              <a:t>Instrum</a:t>
            </a:r>
            <a:r>
              <a:rPr lang="en-US" dirty="0"/>
              <a:t>., 13, pp. 17 – 22, 2002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0"/>
            <a:ext cx="3724275" cy="190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17465"/>
            <a:ext cx="3985910" cy="30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5831"/>
            <a:ext cx="6168242" cy="375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3289654" y="1914960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2.04 mm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118115" y="1942190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0.715 mm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889727" y="1923031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1.38 mm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517820" y="1923032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1.0 mm</a:t>
            </a:r>
            <a:endParaRPr lang="en-US" sz="1600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>
            <a:off x="3750678" y="2545261"/>
            <a:ext cx="0" cy="27413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74338" y="2565858"/>
            <a:ext cx="0" cy="27413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26746" y="2539510"/>
            <a:ext cx="0" cy="27413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1236" y="2562514"/>
            <a:ext cx="0" cy="27413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1" y="1021205"/>
            <a:ext cx="6302184" cy="420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762000" y="1524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/>
              <a:t>0.36 mm </a:t>
            </a:r>
            <a:r>
              <a:rPr lang="en-US" sz="2800" dirty="0" smtClean="0"/>
              <a:t>CFV, </a:t>
            </a:r>
            <a:r>
              <a:rPr lang="en-US" sz="2800" i="1" dirty="0" smtClean="0"/>
              <a:t>T</a:t>
            </a:r>
            <a:r>
              <a:rPr lang="en-US" sz="2800" dirty="0" smtClean="0"/>
              <a:t> Sampling?</a:t>
            </a:r>
            <a:endParaRPr lang="en-US" sz="4400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5012325" y="4534481"/>
            <a:ext cx="2594313" cy="1859409"/>
            <a:chOff x="5095043" y="2209800"/>
            <a:chExt cx="2939618" cy="1857375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86000"/>
              <a:ext cx="2809875" cy="170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5105400" y="22098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95043" y="3914775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06061" y="2286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06061" y="3810000"/>
              <a:ext cx="22860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672137" y="3138487"/>
              <a:ext cx="18288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884822" y="5415365"/>
            <a:ext cx="6480150" cy="77748"/>
            <a:chOff x="5364876" y="5606257"/>
            <a:chExt cx="6480150" cy="77748"/>
          </a:xfrm>
        </p:grpSpPr>
        <p:sp>
          <p:nvSpPr>
            <p:cNvPr id="21" name="Rectangle 20"/>
            <p:cNvSpPr/>
            <p:nvPr/>
          </p:nvSpPr>
          <p:spPr>
            <a:xfrm>
              <a:off x="5629805" y="5606257"/>
              <a:ext cx="6215221" cy="7774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364876" y="5623788"/>
              <a:ext cx="268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64876" y="5666645"/>
              <a:ext cx="268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64876" y="5623788"/>
              <a:ext cx="0" cy="4285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758797" y="5006258"/>
            <a:ext cx="6323230" cy="136424"/>
            <a:chOff x="2165421" y="1659918"/>
            <a:chExt cx="6046889" cy="117282"/>
          </a:xfrm>
        </p:grpSpPr>
        <p:sp>
          <p:nvSpPr>
            <p:cNvPr id="33" name="Rectangle 32"/>
            <p:cNvSpPr/>
            <p:nvPr/>
          </p:nvSpPr>
          <p:spPr>
            <a:xfrm>
              <a:off x="2499475" y="1676400"/>
              <a:ext cx="5712835" cy="100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65421" y="1659918"/>
              <a:ext cx="76416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56385" y="5791500"/>
            <a:ext cx="6327788" cy="130550"/>
            <a:chOff x="2786549" y="1524000"/>
            <a:chExt cx="6051247" cy="112231"/>
          </a:xfrm>
        </p:grpSpPr>
        <p:sp>
          <p:nvSpPr>
            <p:cNvPr id="31" name="Rectangle 30"/>
            <p:cNvSpPr/>
            <p:nvPr/>
          </p:nvSpPr>
          <p:spPr>
            <a:xfrm>
              <a:off x="3124961" y="1524000"/>
              <a:ext cx="5712835" cy="100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6549" y="1560031"/>
              <a:ext cx="76416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505053" y="4120977"/>
            <a:ext cx="57371" cy="116075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 cap="rnd">
            <a:noFill/>
          </a:ln>
          <a:effectLst>
            <a:innerShdw blurRad="63500" dist="50800" dir="81000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88" name="Group 16387"/>
          <p:cNvGrpSpPr/>
          <p:nvPr/>
        </p:nvGrpSpPr>
        <p:grpSpPr>
          <a:xfrm>
            <a:off x="6743533" y="5094894"/>
            <a:ext cx="458146" cy="738518"/>
            <a:chOff x="6324600" y="2036231"/>
            <a:chExt cx="458146" cy="738518"/>
          </a:xfrm>
        </p:grpSpPr>
        <p:sp>
          <p:nvSpPr>
            <p:cNvPr id="43" name="Rectangle 42"/>
            <p:cNvSpPr/>
            <p:nvPr/>
          </p:nvSpPr>
          <p:spPr>
            <a:xfrm>
              <a:off x="6324600" y="2036231"/>
              <a:ext cx="115889" cy="738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592711" y="2081081"/>
              <a:ext cx="190035" cy="648818"/>
              <a:chOff x="6400800" y="3919111"/>
              <a:chExt cx="304800" cy="648818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H="1">
                <a:off x="6400800" y="3980208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>
                <a:off x="6400800" y="4052661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6400800" y="4126541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6400800" y="4191000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6400800" y="4267201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6400800" y="4351683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6400800" y="4495800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6400800" y="4435648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705600" y="3919111"/>
                <a:ext cx="0" cy="6488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16388"/>
          <p:cNvGrpSpPr/>
          <p:nvPr/>
        </p:nvGrpSpPr>
        <p:grpSpPr>
          <a:xfrm>
            <a:off x="6758797" y="5094928"/>
            <a:ext cx="457203" cy="738517"/>
            <a:chOff x="6934200" y="3053276"/>
            <a:chExt cx="457203" cy="738517"/>
          </a:xfrm>
        </p:grpSpPr>
        <p:grpSp>
          <p:nvGrpSpPr>
            <p:cNvPr id="16384" name="Group 16383"/>
            <p:cNvGrpSpPr/>
            <p:nvPr/>
          </p:nvGrpSpPr>
          <p:grpSpPr>
            <a:xfrm>
              <a:off x="7010400" y="3098126"/>
              <a:ext cx="381003" cy="648818"/>
              <a:chOff x="6400798" y="3919111"/>
              <a:chExt cx="304802" cy="64881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>
                <a:off x="6400800" y="3980208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6400800" y="4052661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6400800" y="4126541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6400798" y="4191000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6400800" y="4267201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6400800" y="4351683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6400800" y="4495800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400800" y="4435648"/>
                <a:ext cx="304800" cy="0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6705600" y="3919111"/>
                <a:ext cx="0" cy="6488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87" name="Straight Connector 16386"/>
            <p:cNvCxnSpPr/>
            <p:nvPr/>
          </p:nvCxnSpPr>
          <p:spPr>
            <a:xfrm>
              <a:off x="6934200" y="3053276"/>
              <a:ext cx="0" cy="73851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0" name="Rectangle 16389"/>
          <p:cNvSpPr/>
          <p:nvPr/>
        </p:nvSpPr>
        <p:spPr>
          <a:xfrm>
            <a:off x="5741099" y="4610764"/>
            <a:ext cx="1002434" cy="1706842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16390"/>
          <p:cNvSpPr/>
          <p:nvPr/>
        </p:nvSpPr>
        <p:spPr>
          <a:xfrm>
            <a:off x="8484300" y="4076309"/>
            <a:ext cx="5105400" cy="251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04" y="807515"/>
            <a:ext cx="5114196" cy="2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66800" y="2362200"/>
            <a:ext cx="3858303" cy="16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3304"/>
            <a:ext cx="5181600" cy="345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457" y="18480"/>
            <a:ext cx="774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Because of CFV </a:t>
            </a:r>
            <a:r>
              <a:rPr lang="en-US" sz="2000" dirty="0" smtClean="0"/>
              <a:t>body</a:t>
            </a:r>
            <a:r>
              <a:rPr lang="en-US" sz="2400" dirty="0" smtClean="0"/>
              <a:t> cooling, when we perform a “Room </a:t>
            </a:r>
            <a:r>
              <a:rPr lang="en-US" sz="2400" i="1" dirty="0" smtClean="0"/>
              <a:t>T</a:t>
            </a:r>
            <a:r>
              <a:rPr lang="en-US" sz="2400" dirty="0" smtClean="0"/>
              <a:t>” calibration, we are following an arc in the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T</a:t>
            </a:r>
            <a:r>
              <a:rPr lang="en-US" sz="2400" dirty="0" smtClean="0"/>
              <a:t> plane…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01885" y="3719608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298 K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01884" y="438925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303 K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01886" y="5030531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308 K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033" y="5737923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313 K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34886" y="3206338"/>
            <a:ext cx="2597727" cy="386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43792" y="2624447"/>
            <a:ext cx="2636322" cy="748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09843" y="247055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288 K ?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1886" y="3052449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293 K ?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534886" y="3373730"/>
            <a:ext cx="804672" cy="80468"/>
          </a:xfrm>
          <a:custGeom>
            <a:avLst/>
            <a:gdLst>
              <a:gd name="connsiteX0" fmla="*/ 804672 w 804672"/>
              <a:gd name="connsiteY0" fmla="*/ 80468 h 80468"/>
              <a:gd name="connsiteX1" fmla="*/ 768096 w 804672"/>
              <a:gd name="connsiteY1" fmla="*/ 65837 h 80468"/>
              <a:gd name="connsiteX2" fmla="*/ 753465 w 804672"/>
              <a:gd name="connsiteY2" fmla="*/ 51207 h 80468"/>
              <a:gd name="connsiteX3" fmla="*/ 709574 w 804672"/>
              <a:gd name="connsiteY3" fmla="*/ 36576 h 80468"/>
              <a:gd name="connsiteX4" fmla="*/ 687628 w 804672"/>
              <a:gd name="connsiteY4" fmla="*/ 29261 h 80468"/>
              <a:gd name="connsiteX5" fmla="*/ 585216 w 804672"/>
              <a:gd name="connsiteY5" fmla="*/ 14631 h 80468"/>
              <a:gd name="connsiteX6" fmla="*/ 541324 w 804672"/>
              <a:gd name="connsiteY6" fmla="*/ 7316 h 80468"/>
              <a:gd name="connsiteX7" fmla="*/ 358444 w 804672"/>
              <a:gd name="connsiteY7" fmla="*/ 0 h 80468"/>
              <a:gd name="connsiteX8" fmla="*/ 234086 w 804672"/>
              <a:gd name="connsiteY8" fmla="*/ 7316 h 80468"/>
              <a:gd name="connsiteX9" fmla="*/ 212140 w 804672"/>
              <a:gd name="connsiteY9" fmla="*/ 14631 h 80468"/>
              <a:gd name="connsiteX10" fmla="*/ 109728 w 804672"/>
              <a:gd name="connsiteY10" fmla="*/ 21946 h 80468"/>
              <a:gd name="connsiteX11" fmla="*/ 51206 w 804672"/>
              <a:gd name="connsiteY11" fmla="*/ 29261 h 80468"/>
              <a:gd name="connsiteX12" fmla="*/ 0 w 804672"/>
              <a:gd name="connsiteY12" fmla="*/ 36576 h 8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4672" h="80468">
                <a:moveTo>
                  <a:pt x="804672" y="80468"/>
                </a:moveTo>
                <a:cubicBezTo>
                  <a:pt x="792480" y="75591"/>
                  <a:pt x="779497" y="72352"/>
                  <a:pt x="768096" y="65837"/>
                </a:cubicBezTo>
                <a:cubicBezTo>
                  <a:pt x="762108" y="62415"/>
                  <a:pt x="759634" y="54291"/>
                  <a:pt x="753465" y="51207"/>
                </a:cubicBezTo>
                <a:cubicBezTo>
                  <a:pt x="739671" y="44310"/>
                  <a:pt x="724204" y="41453"/>
                  <a:pt x="709574" y="36576"/>
                </a:cubicBezTo>
                <a:cubicBezTo>
                  <a:pt x="702259" y="34138"/>
                  <a:pt x="695262" y="30351"/>
                  <a:pt x="687628" y="29261"/>
                </a:cubicBezTo>
                <a:cubicBezTo>
                  <a:pt x="653491" y="24384"/>
                  <a:pt x="619231" y="20300"/>
                  <a:pt x="585216" y="14631"/>
                </a:cubicBezTo>
                <a:cubicBezTo>
                  <a:pt x="570585" y="12193"/>
                  <a:pt x="556126" y="8271"/>
                  <a:pt x="541324" y="7316"/>
                </a:cubicBezTo>
                <a:cubicBezTo>
                  <a:pt x="480442" y="3388"/>
                  <a:pt x="419404" y="2439"/>
                  <a:pt x="358444" y="0"/>
                </a:cubicBezTo>
                <a:cubicBezTo>
                  <a:pt x="316991" y="2439"/>
                  <a:pt x="275404" y="3184"/>
                  <a:pt x="234086" y="7316"/>
                </a:cubicBezTo>
                <a:cubicBezTo>
                  <a:pt x="226413" y="8083"/>
                  <a:pt x="219798" y="13730"/>
                  <a:pt x="212140" y="14631"/>
                </a:cubicBezTo>
                <a:cubicBezTo>
                  <a:pt x="178150" y="18630"/>
                  <a:pt x="143812" y="18848"/>
                  <a:pt x="109728" y="21946"/>
                </a:cubicBezTo>
                <a:cubicBezTo>
                  <a:pt x="90150" y="23726"/>
                  <a:pt x="70598" y="26029"/>
                  <a:pt x="51206" y="29261"/>
                </a:cubicBezTo>
                <a:cubicBezTo>
                  <a:pt x="-3330" y="38350"/>
                  <a:pt x="45225" y="36576"/>
                  <a:pt x="0" y="36576"/>
                </a:cubicBez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34436"/>
            <a:ext cx="6028200" cy="39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3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5" grpId="0"/>
      <p:bldP spid="6" grpId="0"/>
      <p:bldP spid="7" grpId="0"/>
      <p:bldP spid="18" grpId="0"/>
      <p:bldP spid="19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543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Conclusions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small CFVs (&lt; 10 mm?), temperature sampling errors and thermal boundary layers lead to significant temperature sensitivity (50 to 300 ppm/K)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Making thermal expansion corrections in small CFVs makes the temperature sensitivity worse!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There are complex heat transfer mechanisms and significant temperature gradients in CFV installations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Better designs of approach pipe, </a:t>
            </a:r>
            <a:r>
              <a:rPr lang="en-US" sz="2400" i="1" dirty="0" smtClean="0"/>
              <a:t>T</a:t>
            </a:r>
            <a:r>
              <a:rPr lang="en-US" sz="2400" dirty="0" smtClean="0"/>
              <a:t> sensors, sensor placement, and CFV materials will reduce CFV calibration reproducibility and sensitivity to room </a:t>
            </a:r>
            <a:r>
              <a:rPr lang="en-US" sz="2400" i="1" dirty="0" smtClean="0"/>
              <a:t>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simple physical model for the thermal boundary layer matches experimental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T</a:t>
            </a:r>
            <a:r>
              <a:rPr lang="en-US" sz="2400" dirty="0" smtClean="0"/>
              <a:t> values, i.e. corrections are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685800" y="685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of </a:t>
            </a:r>
            <a:r>
              <a:rPr lang="en-US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Sensitivity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746760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tabLst>
                <a:tab pos="361950" algn="l"/>
              </a:tabLst>
            </a:pPr>
            <a:r>
              <a:rPr lang="en-US" sz="1800" dirty="0" smtClean="0">
                <a:latin typeface="Arial" charset="0"/>
              </a:rPr>
              <a:t>4) Sensitivity </a:t>
            </a:r>
            <a:r>
              <a:rPr lang="en-US" sz="1800" dirty="0">
                <a:latin typeface="Arial" charset="0"/>
              </a:rPr>
              <a:t>of reference sensors to room </a:t>
            </a:r>
            <a:r>
              <a:rPr lang="en-US" sz="1800" i="1" dirty="0" smtClean="0">
                <a:latin typeface="Arial" charset="0"/>
              </a:rPr>
              <a:t>T</a:t>
            </a:r>
            <a:r>
              <a:rPr lang="en-US" sz="1800" dirty="0" smtClean="0">
                <a:latin typeface="Arial" charset="0"/>
              </a:rPr>
              <a:t>, e.g</a:t>
            </a:r>
            <a:r>
              <a:rPr lang="en-US" sz="1800" dirty="0">
                <a:latin typeface="Arial" charset="0"/>
              </a:rPr>
              <a:t>. mass flow, </a:t>
            </a:r>
            <a:r>
              <a:rPr lang="en-US" sz="1800" dirty="0" smtClean="0">
                <a:latin typeface="Arial" charset="0"/>
              </a:rPr>
              <a:t>pressure</a:t>
            </a:r>
          </a:p>
          <a:p>
            <a:pPr marL="461963" indent="-231775"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sz="1800" dirty="0">
                <a:latin typeface="Arial" charset="0"/>
              </a:rPr>
              <a:t>Room </a:t>
            </a:r>
            <a:r>
              <a:rPr lang="en-US" sz="1800" i="1" dirty="0">
                <a:latin typeface="Arial" charset="0"/>
              </a:rPr>
              <a:t>T</a:t>
            </a:r>
            <a:r>
              <a:rPr lang="en-US" sz="1800" dirty="0">
                <a:latin typeface="Arial" charset="0"/>
              </a:rPr>
              <a:t> = 297.3 ± 0.5 K</a:t>
            </a:r>
          </a:p>
          <a:p>
            <a:pPr marL="461963" indent="-231775"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sz="1800" dirty="0" smtClean="0">
                <a:latin typeface="Arial" charset="0"/>
              </a:rPr>
              <a:t>34 and 677 L </a:t>
            </a:r>
            <a:r>
              <a:rPr lang="en-US" sz="1800" i="1" dirty="0" err="1" smtClean="0">
                <a:latin typeface="Arial" charset="0"/>
              </a:rPr>
              <a:t>PVTt</a:t>
            </a:r>
            <a:r>
              <a:rPr lang="en-US" sz="1800" dirty="0" smtClean="0">
                <a:latin typeface="Arial" charset="0"/>
              </a:rPr>
              <a:t> in </a:t>
            </a:r>
            <a:r>
              <a:rPr lang="en-US" sz="1800" i="1" dirty="0" smtClean="0">
                <a:latin typeface="Arial" charset="0"/>
              </a:rPr>
              <a:t>T</a:t>
            </a:r>
            <a:r>
              <a:rPr lang="en-US" sz="1800" dirty="0" smtClean="0">
                <a:latin typeface="Arial" charset="0"/>
              </a:rPr>
              <a:t> controlled water bath at 296.7 K </a:t>
            </a:r>
          </a:p>
          <a:p>
            <a:pPr marL="0" indent="0">
              <a:tabLst>
                <a:tab pos="361950" algn="l"/>
              </a:tabLst>
            </a:pPr>
            <a:endParaRPr lang="en-US" sz="1800" dirty="0">
              <a:latin typeface="Arial" charset="0"/>
            </a:endParaRPr>
          </a:p>
          <a:p>
            <a:pPr marL="0" indent="0">
              <a:tabLst>
                <a:tab pos="361950" algn="l"/>
              </a:tabLst>
            </a:pPr>
            <a:r>
              <a:rPr lang="en-US" sz="1800" dirty="0" smtClean="0">
                <a:latin typeface="Arial" charset="0"/>
              </a:rPr>
              <a:t>3) Thermal </a:t>
            </a:r>
            <a:r>
              <a:rPr lang="en-US" sz="1800" dirty="0">
                <a:latin typeface="Arial" charset="0"/>
              </a:rPr>
              <a:t>expansion of the throat area </a:t>
            </a:r>
            <a:endParaRPr lang="en-US" sz="1800" dirty="0" smtClean="0">
              <a:latin typeface="Arial" charset="0"/>
            </a:endParaRPr>
          </a:p>
          <a:p>
            <a:pPr marL="461963" indent="-231775"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sz="1800" dirty="0" smtClean="0">
                <a:latin typeface="Arial" charset="0"/>
              </a:rPr>
              <a:t>2</a:t>
            </a:r>
            <a:r>
              <a:rPr lang="en-US" sz="1800" i="1" dirty="0" smtClean="0">
                <a:latin typeface="Symbol" pitchFamily="18" charset="2"/>
              </a:rPr>
              <a:t>a</a:t>
            </a:r>
            <a:r>
              <a:rPr lang="en-US" sz="1800" dirty="0" smtClean="0">
                <a:latin typeface="Symbol" pitchFamily="18" charset="2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= 34 x 10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-6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/ K, for SS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Cu-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alloy 145</a:t>
            </a:r>
            <a:endParaRPr lang="en-US" sz="1800" dirty="0">
              <a:latin typeface="Arial" charset="0"/>
            </a:endParaRPr>
          </a:p>
          <a:p>
            <a:pPr marL="461963" indent="-231775"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Significant for large CFVs, less so for small CFVs</a:t>
            </a:r>
          </a:p>
          <a:p>
            <a:pPr marL="461963" indent="-231775"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sz="1800" i="1" dirty="0" smtClean="0">
                <a:latin typeface="Arial" charset="0"/>
              </a:rPr>
              <a:t>d</a:t>
            </a:r>
            <a:r>
              <a:rPr lang="en-US" sz="1800" dirty="0" smtClean="0">
                <a:latin typeface="Arial" charset="0"/>
              </a:rPr>
              <a:t> = 30 mm,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Jones,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Material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Temperature Profiles in a Critical Flow Nozzle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ASME,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1983</a:t>
            </a:r>
          </a:p>
          <a:p>
            <a:pPr marL="461963" indent="-231775"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sz="1800" i="1" dirty="0">
                <a:latin typeface="Arial" charset="0"/>
              </a:rPr>
              <a:t>d</a:t>
            </a:r>
            <a:r>
              <a:rPr lang="en-US" sz="1800" dirty="0">
                <a:latin typeface="Arial" charset="0"/>
              </a:rPr>
              <a:t> = </a:t>
            </a:r>
            <a:r>
              <a:rPr lang="en-US" sz="1800" dirty="0" smtClean="0">
                <a:latin typeface="Arial" charset="0"/>
              </a:rPr>
              <a:t>25 </a:t>
            </a:r>
            <a:r>
              <a:rPr lang="en-US" sz="1800" dirty="0">
                <a:latin typeface="Arial" charset="0"/>
              </a:rPr>
              <a:t>mm</a:t>
            </a:r>
            <a:r>
              <a:rPr lang="en-US" sz="1800" dirty="0" smtClean="0">
                <a:latin typeface="Arial" charset="0"/>
              </a:rPr>
              <a:t>, Caron, Kegel, and Britton, 1995, 1996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tabLst>
                <a:tab pos="361950" algn="l"/>
              </a:tabLst>
            </a:pPr>
            <a:endParaRPr lang="en-US" sz="1800" dirty="0">
              <a:latin typeface="Arial" charset="0"/>
            </a:endParaRPr>
          </a:p>
          <a:p>
            <a:pPr marL="285750" indent="-285750">
              <a:tabLst>
                <a:tab pos="361950" algn="l"/>
              </a:tabLst>
            </a:pPr>
            <a:r>
              <a:rPr lang="en-US" sz="1800" dirty="0" smtClean="0">
                <a:latin typeface="Arial" charset="0"/>
              </a:rPr>
              <a:t>2) Thermal </a:t>
            </a:r>
            <a:r>
              <a:rPr lang="en-US" sz="1800" dirty="0">
                <a:latin typeface="Arial" charset="0"/>
              </a:rPr>
              <a:t>boundary layer </a:t>
            </a:r>
            <a:r>
              <a:rPr lang="en-US" sz="1800" dirty="0" smtClean="0">
                <a:latin typeface="Arial" charset="0"/>
              </a:rPr>
              <a:t>effects: heat transfer from CFV body to gas reduces gas density and mass flux at the CFV throat</a:t>
            </a:r>
          </a:p>
          <a:p>
            <a:pPr marL="285750" indent="-285750">
              <a:tabLst>
                <a:tab pos="361950" algn="l"/>
              </a:tabLst>
            </a:pPr>
            <a:endParaRPr lang="en-US" sz="1800" dirty="0">
              <a:latin typeface="Arial" charset="0"/>
            </a:endParaRPr>
          </a:p>
          <a:p>
            <a:pPr marL="285750" indent="-285750">
              <a:tabLst>
                <a:tab pos="361950" algn="l"/>
              </a:tabLst>
            </a:pPr>
            <a:r>
              <a:rPr lang="en-US" sz="1800" dirty="0" smtClean="0">
                <a:latin typeface="Arial" charset="0"/>
              </a:rPr>
              <a:t>1) Temperature </a:t>
            </a:r>
            <a:r>
              <a:rPr lang="en-US" sz="1800" dirty="0">
                <a:latin typeface="Arial" charset="0"/>
              </a:rPr>
              <a:t>“sampling errors” (spatial non-uniformity, stem conduction, time response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marL="457200" indent="-457200">
              <a:buAutoNum type="arabicParenR"/>
              <a:tabLst>
                <a:tab pos="361950" algn="l"/>
              </a:tabLst>
            </a:pPr>
            <a:endParaRPr lang="en-US" sz="1800" dirty="0">
              <a:latin typeface="Arial" charset="0"/>
            </a:endParaRPr>
          </a:p>
          <a:p>
            <a:pPr marL="0" indent="0">
              <a:tabLst>
                <a:tab pos="361950" algn="l"/>
              </a:tabLst>
            </a:pPr>
            <a:r>
              <a:rPr lang="en-US" sz="1800" dirty="0" smtClean="0">
                <a:latin typeface="Arial" charset="0"/>
              </a:rPr>
              <a:t>Goal: quantify and correct temperature sensitivity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838200"/>
            <a:ext cx="1177925" cy="1524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Copper (Cu) CFV Design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9857" y="1143000"/>
            <a:ext cx="6850062" cy="5029199"/>
            <a:chOff x="990600" y="990600"/>
            <a:chExt cx="6850062" cy="50291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990600"/>
              <a:ext cx="6850062" cy="408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843" y="5071458"/>
              <a:ext cx="3893671" cy="948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495800" y="5245621"/>
            <a:ext cx="427873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Four CFV </a:t>
            </a:r>
            <a:r>
              <a:rPr lang="en-US" sz="2800" i="1" dirty="0" smtClean="0"/>
              <a:t>d</a:t>
            </a:r>
            <a:r>
              <a:rPr lang="en-US" sz="2800" dirty="0" smtClean="0"/>
              <a:t>’s:</a:t>
            </a:r>
          </a:p>
          <a:p>
            <a:r>
              <a:rPr lang="en-US" sz="2800" dirty="0" smtClean="0"/>
              <a:t>3.15, 1.09, 0.648, 0.356 mm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03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7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Experimental Arrangement #1</a:t>
            </a:r>
            <a:br>
              <a:rPr lang="en-US" sz="3200" dirty="0" smtClean="0"/>
            </a:br>
            <a:r>
              <a:rPr lang="en-US" sz="3200" dirty="0" smtClean="0"/>
              <a:t>(to assess </a:t>
            </a:r>
            <a:r>
              <a:rPr lang="en-US" sz="3200" i="1" dirty="0" smtClean="0"/>
              <a:t>T</a:t>
            </a:r>
            <a:r>
              <a:rPr lang="en-US" sz="3200" dirty="0" smtClean="0"/>
              <a:t> sampling for typical </a:t>
            </a:r>
            <a:r>
              <a:rPr lang="en-US" sz="3200" dirty="0" smtClean="0">
                <a:solidFill>
                  <a:srgbClr val="FF0000"/>
                </a:solidFill>
              </a:rPr>
              <a:t>(ISO/ASME) </a:t>
            </a:r>
            <a:r>
              <a:rPr lang="en-US" sz="3200" dirty="0" smtClean="0"/>
              <a:t>set up)</a:t>
            </a:r>
            <a:endParaRPr lang="en-US" sz="3200" dirty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9" y="5201007"/>
            <a:ext cx="1500453" cy="147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270093" y="4527907"/>
            <a:ext cx="54864" cy="1539683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/>
          <p:cNvGrpSpPr/>
          <p:nvPr/>
        </p:nvGrpSpPr>
        <p:grpSpPr>
          <a:xfrm>
            <a:off x="2011491" y="4456468"/>
            <a:ext cx="45720" cy="1615883"/>
            <a:chOff x="4648200" y="3870517"/>
            <a:chExt cx="45720" cy="1615883"/>
          </a:xfrm>
        </p:grpSpPr>
        <p:sp>
          <p:nvSpPr>
            <p:cNvPr id="43" name="Rectangle 42"/>
            <p:cNvSpPr/>
            <p:nvPr/>
          </p:nvSpPr>
          <p:spPr>
            <a:xfrm>
              <a:off x="4648200" y="3870517"/>
              <a:ext cx="45720" cy="1539683"/>
            </a:xfrm>
            <a:prstGeom prst="rect">
              <a:avLst/>
            </a:prstGeom>
            <a:solidFill>
              <a:schemeClr val="bg1"/>
            </a:solidFill>
            <a:ln w="158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Oval 3079"/>
            <p:cNvSpPr/>
            <p:nvPr/>
          </p:nvSpPr>
          <p:spPr>
            <a:xfrm>
              <a:off x="4648200" y="5410200"/>
              <a:ext cx="45719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Rectangle 3081"/>
          <p:cNvSpPr/>
          <p:nvPr/>
        </p:nvSpPr>
        <p:spPr>
          <a:xfrm>
            <a:off x="1999101" y="5262918"/>
            <a:ext cx="73152" cy="814194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TextBox 3082"/>
          <p:cNvSpPr txBox="1"/>
          <p:nvPr/>
        </p:nvSpPr>
        <p:spPr>
          <a:xfrm>
            <a:off x="2052999" y="4555756"/>
            <a:ext cx="141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Bead </a:t>
            </a:r>
            <a:r>
              <a:rPr lang="en-US" sz="1400" dirty="0" err="1" smtClean="0"/>
              <a:t>thermister</a:t>
            </a:r>
            <a:r>
              <a:rPr lang="en-US" sz="1400" dirty="0" smtClean="0"/>
              <a:t> (</a:t>
            </a:r>
            <a:r>
              <a:rPr lang="en-US" sz="1400" i="1" dirty="0"/>
              <a:t>T</a:t>
            </a:r>
            <a:r>
              <a:rPr lang="en-US" sz="1400" baseline="-25000" dirty="0"/>
              <a:t>CFV</a:t>
            </a:r>
            <a:r>
              <a:rPr lang="en-US" sz="1400" dirty="0"/>
              <a:t> </a:t>
            </a:r>
            <a:r>
              <a:rPr lang="en-US" sz="1400" baseline="-25000" dirty="0" smtClean="0"/>
              <a:t>body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084" name="TextBox 3083"/>
          <p:cNvSpPr txBox="1"/>
          <p:nvPr/>
        </p:nvSpPr>
        <p:spPr>
          <a:xfrm>
            <a:off x="248541" y="4527907"/>
            <a:ext cx="1125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Heater controller RTD</a:t>
            </a:r>
            <a:endParaRPr lang="en-US" sz="14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-1277010" y="1351372"/>
            <a:ext cx="9785257" cy="2523306"/>
            <a:chOff x="-1146313" y="1527335"/>
            <a:chExt cx="9785257" cy="252330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7656014" y="2214327"/>
              <a:ext cx="572674" cy="38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5740206" y="2214327"/>
              <a:ext cx="572674" cy="38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3808411" y="2214326"/>
              <a:ext cx="572674" cy="38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 rot="10800000">
              <a:off x="622494" y="2176692"/>
              <a:ext cx="2480934" cy="1598492"/>
              <a:chOff x="5095043" y="2209800"/>
              <a:chExt cx="2939618" cy="1857375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286000"/>
                <a:ext cx="2809875" cy="170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105400" y="2209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95043" y="3914775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806061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806061" y="3810000"/>
                <a:ext cx="228600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5672137" y="3138487"/>
                <a:ext cx="18288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4026944" y="1900713"/>
              <a:ext cx="54864" cy="99787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95344" y="2933968"/>
              <a:ext cx="5943600" cy="6683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441993" y="2949040"/>
              <a:ext cx="25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41993" y="2985884"/>
              <a:ext cx="25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41993" y="2949040"/>
              <a:ext cx="0" cy="3684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429000" y="2939549"/>
              <a:ext cx="1888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T</a:t>
              </a:r>
              <a:r>
                <a:rPr lang="en-US" sz="1400" baseline="-25000" dirty="0" err="1" smtClean="0"/>
                <a:t>z</a:t>
              </a:r>
              <a:r>
                <a:rPr lang="en-US" sz="1400" dirty="0" smtClean="0"/>
                <a:t> (“hot wire” </a:t>
              </a:r>
              <a:r>
                <a:rPr lang="en-US" sz="1400" i="1" dirty="0" smtClean="0"/>
                <a:t>T</a:t>
              </a:r>
              <a:r>
                <a:rPr lang="en-US" sz="1400" dirty="0" smtClean="0"/>
                <a:t> sensor)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50466" y="3527421"/>
              <a:ext cx="1098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Ceramic pipe liner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146313" y="3247326"/>
              <a:ext cx="2568545" cy="118913"/>
              <a:chOff x="-1146313" y="3247326"/>
              <a:chExt cx="2568545" cy="11891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-1146313" y="3247326"/>
                <a:ext cx="2219251" cy="1023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8067" y="3290039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1146313" y="2574154"/>
              <a:ext cx="2573065" cy="117399"/>
              <a:chOff x="-838201" y="1822710"/>
              <a:chExt cx="2573065" cy="11739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-838201" y="1839309"/>
                <a:ext cx="2221200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70699" y="1822710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292642" y="2582269"/>
              <a:ext cx="6046889" cy="117282"/>
              <a:chOff x="2165421" y="1659918"/>
              <a:chExt cx="6046889" cy="11728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499475" y="16764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65421" y="1659918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290334" y="3257322"/>
              <a:ext cx="6051247" cy="112231"/>
              <a:chOff x="2786549" y="1524000"/>
              <a:chExt cx="6051247" cy="112231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124961" y="15240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786549" y="1560031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7887487" y="1890611"/>
              <a:ext cx="54864" cy="99787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71679" y="1890611"/>
              <a:ext cx="54864" cy="99787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49985" y="1821211"/>
              <a:ext cx="54864" cy="99787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19625" y="153138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en-US" baseline="-25000" dirty="0" smtClean="0"/>
                <a:t>up1</a:t>
              </a:r>
              <a:endParaRPr lang="en-US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07499" y="152733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en-US" baseline="-25000" dirty="0" smtClean="0"/>
                <a:t>up3</a:t>
              </a:r>
              <a:endParaRPr lang="en-US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50176" y="153138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en-US" baseline="-25000" dirty="0" smtClean="0"/>
                <a:t>up2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22241" y="1533391"/>
              <a:ext cx="8996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en-US" baseline="-25000" dirty="0" smtClean="0"/>
                <a:t>CFV</a:t>
              </a:r>
              <a:r>
                <a:rPr lang="en-US" dirty="0" smtClean="0"/>
                <a:t> </a:t>
              </a:r>
              <a:r>
                <a:rPr lang="en-US" baseline="-25000" dirty="0" smtClean="0"/>
                <a:t>body</a:t>
              </a:r>
              <a:endParaRPr lang="en-US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28542" y="3709604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 CFV</a:t>
              </a:r>
              <a:endParaRPr lang="en-US" sz="14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2570465" y="3394942"/>
              <a:ext cx="151381" cy="3146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1734628" y="3552274"/>
              <a:ext cx="27432" cy="2367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>
            <a:endCxn id="42" idx="1"/>
          </p:cNvCxnSpPr>
          <p:nvPr/>
        </p:nvCxnSpPr>
        <p:spPr>
          <a:xfrm>
            <a:off x="1072939" y="5105586"/>
            <a:ext cx="197154" cy="192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072254" y="4897239"/>
            <a:ext cx="218080" cy="208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430040" y="3687529"/>
            <a:ext cx="5630482" cy="2789471"/>
            <a:chOff x="3430040" y="3687529"/>
            <a:chExt cx="5630482" cy="27894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040" y="3687529"/>
              <a:ext cx="5630482" cy="278947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6947330" y="5703763"/>
              <a:ext cx="1541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 to gas heat exchanger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67063" y="4164079"/>
              <a:ext cx="779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 pump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6060558" y="4827181"/>
              <a:ext cx="723014" cy="457200"/>
            </a:xfrm>
            <a:custGeom>
              <a:avLst/>
              <a:gdLst>
                <a:gd name="connsiteX0" fmla="*/ 723014 w 723014"/>
                <a:gd name="connsiteY0" fmla="*/ 457200 h 457200"/>
                <a:gd name="connsiteX1" fmla="*/ 701749 w 723014"/>
                <a:gd name="connsiteY1" fmla="*/ 170121 h 457200"/>
                <a:gd name="connsiteX2" fmla="*/ 691116 w 723014"/>
                <a:gd name="connsiteY2" fmla="*/ 138224 h 457200"/>
                <a:gd name="connsiteX3" fmla="*/ 669851 w 723014"/>
                <a:gd name="connsiteY3" fmla="*/ 53163 h 457200"/>
                <a:gd name="connsiteX4" fmla="*/ 637954 w 723014"/>
                <a:gd name="connsiteY4" fmla="*/ 31898 h 457200"/>
                <a:gd name="connsiteX5" fmla="*/ 478465 w 723014"/>
                <a:gd name="connsiteY5" fmla="*/ 0 h 457200"/>
                <a:gd name="connsiteX6" fmla="*/ 340242 w 723014"/>
                <a:gd name="connsiteY6" fmla="*/ 10633 h 457200"/>
                <a:gd name="connsiteX7" fmla="*/ 255182 w 723014"/>
                <a:gd name="connsiteY7" fmla="*/ 21266 h 457200"/>
                <a:gd name="connsiteX8" fmla="*/ 159489 w 723014"/>
                <a:gd name="connsiteY8" fmla="*/ 31898 h 457200"/>
                <a:gd name="connsiteX9" fmla="*/ 95693 w 723014"/>
                <a:gd name="connsiteY9" fmla="*/ 42531 h 457200"/>
                <a:gd name="connsiteX10" fmla="*/ 0 w 723014"/>
                <a:gd name="connsiteY10" fmla="*/ 4253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014" h="457200">
                  <a:moveTo>
                    <a:pt x="723014" y="457200"/>
                  </a:moveTo>
                  <a:cubicBezTo>
                    <a:pt x="720821" y="424298"/>
                    <a:pt x="707774" y="215305"/>
                    <a:pt x="701749" y="170121"/>
                  </a:cubicBezTo>
                  <a:cubicBezTo>
                    <a:pt x="700268" y="159012"/>
                    <a:pt x="693834" y="149097"/>
                    <a:pt x="691116" y="138224"/>
                  </a:cubicBezTo>
                  <a:cubicBezTo>
                    <a:pt x="690393" y="135332"/>
                    <a:pt x="678691" y="64213"/>
                    <a:pt x="669851" y="53163"/>
                  </a:cubicBezTo>
                  <a:cubicBezTo>
                    <a:pt x="661868" y="43185"/>
                    <a:pt x="649631" y="37088"/>
                    <a:pt x="637954" y="31898"/>
                  </a:cubicBezTo>
                  <a:cubicBezTo>
                    <a:pt x="575127" y="3975"/>
                    <a:pt x="551456" y="8110"/>
                    <a:pt x="478465" y="0"/>
                  </a:cubicBezTo>
                  <a:lnTo>
                    <a:pt x="340242" y="10633"/>
                  </a:lnTo>
                  <a:cubicBezTo>
                    <a:pt x="311797" y="13342"/>
                    <a:pt x="283560" y="17927"/>
                    <a:pt x="255182" y="21266"/>
                  </a:cubicBezTo>
                  <a:cubicBezTo>
                    <a:pt x="223308" y="25016"/>
                    <a:pt x="191301" y="27656"/>
                    <a:pt x="159489" y="31898"/>
                  </a:cubicBezTo>
                  <a:cubicBezTo>
                    <a:pt x="138119" y="34747"/>
                    <a:pt x="117204" y="41097"/>
                    <a:pt x="95693" y="42531"/>
                  </a:cubicBezTo>
                  <a:cubicBezTo>
                    <a:pt x="63866" y="44653"/>
                    <a:pt x="31898" y="42531"/>
                    <a:pt x="0" y="425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006856" y="5528930"/>
              <a:ext cx="2052084" cy="510363"/>
            </a:xfrm>
            <a:custGeom>
              <a:avLst/>
              <a:gdLst>
                <a:gd name="connsiteX0" fmla="*/ 2052084 w 2052084"/>
                <a:gd name="connsiteY0" fmla="*/ 0 h 510363"/>
                <a:gd name="connsiteX1" fmla="*/ 1945758 w 2052084"/>
                <a:gd name="connsiteY1" fmla="*/ 10633 h 510363"/>
                <a:gd name="connsiteX2" fmla="*/ 1796902 w 2052084"/>
                <a:gd name="connsiteY2" fmla="*/ 31898 h 510363"/>
                <a:gd name="connsiteX3" fmla="*/ 1552353 w 2052084"/>
                <a:gd name="connsiteY3" fmla="*/ 42530 h 510363"/>
                <a:gd name="connsiteX4" fmla="*/ 1499191 w 2052084"/>
                <a:gd name="connsiteY4" fmla="*/ 53163 h 510363"/>
                <a:gd name="connsiteX5" fmla="*/ 1435395 w 2052084"/>
                <a:gd name="connsiteY5" fmla="*/ 74428 h 510363"/>
                <a:gd name="connsiteX6" fmla="*/ 1403497 w 2052084"/>
                <a:gd name="connsiteY6" fmla="*/ 95693 h 510363"/>
                <a:gd name="connsiteX7" fmla="*/ 1350335 w 2052084"/>
                <a:gd name="connsiteY7" fmla="*/ 148856 h 510363"/>
                <a:gd name="connsiteX8" fmla="*/ 1339702 w 2052084"/>
                <a:gd name="connsiteY8" fmla="*/ 180754 h 510363"/>
                <a:gd name="connsiteX9" fmla="*/ 1307804 w 2052084"/>
                <a:gd name="connsiteY9" fmla="*/ 244549 h 510363"/>
                <a:gd name="connsiteX10" fmla="*/ 1286539 w 2052084"/>
                <a:gd name="connsiteY10" fmla="*/ 361507 h 510363"/>
                <a:gd name="connsiteX11" fmla="*/ 1265274 w 2052084"/>
                <a:gd name="connsiteY11" fmla="*/ 425303 h 510363"/>
                <a:gd name="connsiteX12" fmla="*/ 1254642 w 2052084"/>
                <a:gd name="connsiteY12" fmla="*/ 457200 h 510363"/>
                <a:gd name="connsiteX13" fmla="*/ 1233377 w 2052084"/>
                <a:gd name="connsiteY13" fmla="*/ 489098 h 510363"/>
                <a:gd name="connsiteX14" fmla="*/ 1169581 w 2052084"/>
                <a:gd name="connsiteY14" fmla="*/ 510363 h 510363"/>
                <a:gd name="connsiteX15" fmla="*/ 457200 w 2052084"/>
                <a:gd name="connsiteY15" fmla="*/ 499730 h 510363"/>
                <a:gd name="connsiteX16" fmla="*/ 255181 w 2052084"/>
                <a:gd name="connsiteY16" fmla="*/ 467833 h 510363"/>
                <a:gd name="connsiteX17" fmla="*/ 212651 w 2052084"/>
                <a:gd name="connsiteY17" fmla="*/ 457200 h 510363"/>
                <a:gd name="connsiteX18" fmla="*/ 0 w 2052084"/>
                <a:gd name="connsiteY18" fmla="*/ 446568 h 51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2084" h="510363">
                  <a:moveTo>
                    <a:pt x="2052084" y="0"/>
                  </a:moveTo>
                  <a:cubicBezTo>
                    <a:pt x="2016642" y="3544"/>
                    <a:pt x="1981064" y="5926"/>
                    <a:pt x="1945758" y="10633"/>
                  </a:cubicBezTo>
                  <a:cubicBezTo>
                    <a:pt x="1825405" y="26680"/>
                    <a:pt x="1973990" y="20830"/>
                    <a:pt x="1796902" y="31898"/>
                  </a:cubicBezTo>
                  <a:cubicBezTo>
                    <a:pt x="1715468" y="36988"/>
                    <a:pt x="1633869" y="38986"/>
                    <a:pt x="1552353" y="42530"/>
                  </a:cubicBezTo>
                  <a:cubicBezTo>
                    <a:pt x="1534632" y="46074"/>
                    <a:pt x="1516626" y="48408"/>
                    <a:pt x="1499191" y="53163"/>
                  </a:cubicBezTo>
                  <a:cubicBezTo>
                    <a:pt x="1477565" y="59061"/>
                    <a:pt x="1435395" y="74428"/>
                    <a:pt x="1435395" y="74428"/>
                  </a:cubicBezTo>
                  <a:cubicBezTo>
                    <a:pt x="1424762" y="81516"/>
                    <a:pt x="1412533" y="86657"/>
                    <a:pt x="1403497" y="95693"/>
                  </a:cubicBezTo>
                  <a:cubicBezTo>
                    <a:pt x="1332611" y="166579"/>
                    <a:pt x="1435397" y="92147"/>
                    <a:pt x="1350335" y="148856"/>
                  </a:cubicBezTo>
                  <a:cubicBezTo>
                    <a:pt x="1346791" y="159489"/>
                    <a:pt x="1344714" y="170729"/>
                    <a:pt x="1339702" y="180754"/>
                  </a:cubicBezTo>
                  <a:cubicBezTo>
                    <a:pt x="1298478" y="263200"/>
                    <a:pt x="1334531" y="164372"/>
                    <a:pt x="1307804" y="244549"/>
                  </a:cubicBezTo>
                  <a:cubicBezTo>
                    <a:pt x="1304329" y="265401"/>
                    <a:pt x="1292910" y="338146"/>
                    <a:pt x="1286539" y="361507"/>
                  </a:cubicBezTo>
                  <a:cubicBezTo>
                    <a:pt x="1280641" y="383133"/>
                    <a:pt x="1272362" y="404038"/>
                    <a:pt x="1265274" y="425303"/>
                  </a:cubicBezTo>
                  <a:cubicBezTo>
                    <a:pt x="1261730" y="435935"/>
                    <a:pt x="1260859" y="447875"/>
                    <a:pt x="1254642" y="457200"/>
                  </a:cubicBezTo>
                  <a:cubicBezTo>
                    <a:pt x="1247554" y="467833"/>
                    <a:pt x="1244213" y="482325"/>
                    <a:pt x="1233377" y="489098"/>
                  </a:cubicBezTo>
                  <a:cubicBezTo>
                    <a:pt x="1214369" y="500978"/>
                    <a:pt x="1169581" y="510363"/>
                    <a:pt x="1169581" y="510363"/>
                  </a:cubicBezTo>
                  <a:cubicBezTo>
                    <a:pt x="932121" y="506819"/>
                    <a:pt x="694524" y="508520"/>
                    <a:pt x="457200" y="499730"/>
                  </a:cubicBezTo>
                  <a:cubicBezTo>
                    <a:pt x="419804" y="498345"/>
                    <a:pt x="310855" y="480205"/>
                    <a:pt x="255181" y="467833"/>
                  </a:cubicBezTo>
                  <a:cubicBezTo>
                    <a:pt x="240916" y="464663"/>
                    <a:pt x="227204" y="458523"/>
                    <a:pt x="212651" y="457200"/>
                  </a:cubicBezTo>
                  <a:cubicBezTo>
                    <a:pt x="91374" y="446175"/>
                    <a:pt x="76596" y="446568"/>
                    <a:pt x="0" y="4465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359349" y="4921510"/>
              <a:ext cx="372139" cy="22630"/>
            </a:xfrm>
            <a:custGeom>
              <a:avLst/>
              <a:gdLst>
                <a:gd name="connsiteX0" fmla="*/ 372139 w 372139"/>
                <a:gd name="connsiteY0" fmla="*/ 22630 h 22630"/>
                <a:gd name="connsiteX1" fmla="*/ 318977 w 372139"/>
                <a:gd name="connsiteY1" fmla="*/ 11997 h 22630"/>
                <a:gd name="connsiteX2" fmla="*/ 276446 w 372139"/>
                <a:gd name="connsiteY2" fmla="*/ 1364 h 22630"/>
                <a:gd name="connsiteX3" fmla="*/ 0 w 372139"/>
                <a:gd name="connsiteY3" fmla="*/ 1364 h 2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39" h="22630">
                  <a:moveTo>
                    <a:pt x="372139" y="22630"/>
                  </a:moveTo>
                  <a:cubicBezTo>
                    <a:pt x="354418" y="19086"/>
                    <a:pt x="336618" y="15917"/>
                    <a:pt x="318977" y="11997"/>
                  </a:cubicBezTo>
                  <a:cubicBezTo>
                    <a:pt x="304712" y="8827"/>
                    <a:pt x="291051" y="1851"/>
                    <a:pt x="276446" y="1364"/>
                  </a:cubicBezTo>
                  <a:cubicBezTo>
                    <a:pt x="184348" y="-1706"/>
                    <a:pt x="92149" y="1364"/>
                    <a:pt x="0" y="136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-2057400"/>
            <a:ext cx="4083620" cy="15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C</a:t>
            </a:r>
            <a:r>
              <a:rPr lang="en-US" sz="3200" baseline="-25000" dirty="0" smtClean="0"/>
              <a:t>d</a:t>
            </a:r>
            <a:r>
              <a:rPr lang="en-US" sz="3200" dirty="0" smtClean="0"/>
              <a:t> Measurements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809406"/>
            <a:ext cx="53340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200, 300, 400, 500, 600, and 700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r>
              <a:rPr lang="en-US" sz="2400" dirty="0" smtClean="0"/>
              <a:t>3 </a:t>
            </a:r>
            <a:r>
              <a:rPr lang="en-US" sz="2400" i="1" dirty="0" err="1" smtClean="0"/>
              <a:t>PVTt</a:t>
            </a:r>
            <a:r>
              <a:rPr lang="en-US" sz="2400" dirty="0" smtClean="0"/>
              <a:t> collections at each pressure</a:t>
            </a:r>
          </a:p>
          <a:p>
            <a:r>
              <a:rPr lang="en-US" sz="2400" dirty="0" smtClean="0"/>
              <a:t>On 2 occasions, average of 6 points</a:t>
            </a:r>
          </a:p>
          <a:p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) = 0.06 %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171606"/>
            <a:ext cx="4552950" cy="355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39624"/>
            <a:ext cx="4505325" cy="341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85074"/>
              </p:ext>
            </p:extLst>
          </p:nvPr>
        </p:nvGraphicFramePr>
        <p:xfrm>
          <a:off x="5888038" y="1447800"/>
          <a:ext cx="24733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5" imgW="1498320" imgH="507960" progId="Equation.3">
                  <p:embed/>
                </p:oleObj>
              </mc:Choice>
              <mc:Fallback>
                <p:oleObj name="Equation" r:id="rId5" imgW="149832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1447800"/>
                        <a:ext cx="2473325" cy="84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94735"/>
              </p:ext>
            </p:extLst>
          </p:nvPr>
        </p:nvGraphicFramePr>
        <p:xfrm>
          <a:off x="4800599" y="2667000"/>
          <a:ext cx="418901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7" imgW="2781000" imgH="241200" progId="Equation.3">
                  <p:embed/>
                </p:oleObj>
              </mc:Choice>
              <mc:Fallback>
                <p:oleObj name="Equation" r:id="rId7" imgW="2781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599" y="2667000"/>
                        <a:ext cx="4189014" cy="365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5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Spatial Temperature Variations (</a:t>
            </a:r>
            <a:r>
              <a:rPr lang="en-US" sz="2800" i="1" dirty="0" smtClean="0"/>
              <a:t>d</a:t>
            </a:r>
            <a:r>
              <a:rPr lang="en-US" sz="2800" dirty="0" smtClean="0"/>
              <a:t> = 3.15 mm, no CFV heating)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3" y="2130158"/>
            <a:ext cx="7003117" cy="33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67" y="3505200"/>
            <a:ext cx="6753565" cy="32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13058" y="740833"/>
            <a:ext cx="51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up1</a:t>
            </a:r>
            <a:endParaRPr lang="en-US" sz="14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3914889" y="740955"/>
            <a:ext cx="56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up3</a:t>
            </a:r>
            <a:endParaRPr lang="en-US" sz="14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5116859" y="740955"/>
            <a:ext cx="58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up2</a:t>
            </a:r>
            <a:endParaRPr lang="en-US" sz="14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2470997" y="740833"/>
            <a:ext cx="782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CFV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body</a:t>
            </a:r>
            <a:endParaRPr lang="en-US" sz="1400" baseline="-25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049953" y="977451"/>
            <a:ext cx="4953525" cy="905380"/>
            <a:chOff x="2196751" y="1117793"/>
            <a:chExt cx="5423774" cy="744824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7044158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5747959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4440944" y="1230858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 rot="10800000">
              <a:off x="2196751" y="1276079"/>
              <a:ext cx="1678552" cy="586538"/>
              <a:chOff x="5095043" y="2209800"/>
              <a:chExt cx="2939618" cy="1857375"/>
            </a:xfrm>
          </p:grpSpPr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286000"/>
                <a:ext cx="2809875" cy="170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5105400" y="2209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095043" y="3914775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806061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806061" y="3810000"/>
                <a:ext cx="228600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5672137" y="3138487"/>
                <a:ext cx="18288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4500136" y="1174813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99201" y="1553948"/>
              <a:ext cx="4021324" cy="24525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427789" y="1559478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427789" y="1572997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27789" y="1559478"/>
              <a:ext cx="0" cy="1351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3326740" y="1424898"/>
              <a:ext cx="4091207" cy="43034"/>
              <a:chOff x="2165421" y="1659918"/>
              <a:chExt cx="6046889" cy="11728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499475" y="16764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65421" y="1659918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325179" y="1672597"/>
              <a:ext cx="4094156" cy="41181"/>
              <a:chOff x="2786549" y="1524000"/>
              <a:chExt cx="6051247" cy="11223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124961" y="15240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786549" y="1560031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7112104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15905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62564" y="1145642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45776" y="1117793"/>
              <a:ext cx="2357379" cy="25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T</a:t>
              </a:r>
              <a:r>
                <a:rPr lang="en-US" sz="1400" baseline="-25000" dirty="0" err="1" smtClean="0"/>
                <a:t>z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8" y="2805112"/>
            <a:ext cx="51355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74" y="91546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3.15 </a:t>
            </a:r>
            <a:r>
              <a:rPr lang="en-US" sz="2800" dirty="0"/>
              <a:t>mm, no </a:t>
            </a:r>
            <a:r>
              <a:rPr lang="en-US" sz="2800" dirty="0" smtClean="0"/>
              <a:t>CFV heating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34" y="2206890"/>
            <a:ext cx="5633384" cy="26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347044" y="3028950"/>
            <a:ext cx="292985" cy="990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07136" y="5486400"/>
            <a:ext cx="292985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6" idx="0"/>
          </p:cNvCxnSpPr>
          <p:nvPr/>
        </p:nvCxnSpPr>
        <p:spPr>
          <a:xfrm flipH="1">
            <a:off x="4153629" y="4019550"/>
            <a:ext cx="339907" cy="1466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43880" y="560653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0.05 %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5634335"/>
            <a:ext cx="29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baseline="-25000" dirty="0" smtClean="0"/>
              <a:t>up3</a:t>
            </a:r>
            <a:r>
              <a:rPr lang="en-US" dirty="0" smtClean="0"/>
              <a:t> is cold due to conduction from CFV body through approach pipe wall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413058" y="740833"/>
            <a:ext cx="51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up1</a:t>
            </a:r>
            <a:endParaRPr lang="en-US" sz="14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3914889" y="740955"/>
            <a:ext cx="56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up3</a:t>
            </a:r>
            <a:endParaRPr lang="en-US" sz="1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116859" y="740955"/>
            <a:ext cx="58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up2</a:t>
            </a:r>
            <a:endParaRPr lang="en-US" sz="1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470997" y="740833"/>
            <a:ext cx="782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CFV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body</a:t>
            </a:r>
            <a:endParaRPr lang="en-US" sz="1400" baseline="-25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049953" y="977451"/>
            <a:ext cx="4953525" cy="905380"/>
            <a:chOff x="2196751" y="1117793"/>
            <a:chExt cx="5423774" cy="744824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7044158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5747959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4440944" y="1230858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8" name="Group 57"/>
            <p:cNvGrpSpPr/>
            <p:nvPr/>
          </p:nvGrpSpPr>
          <p:grpSpPr>
            <a:xfrm rot="10800000">
              <a:off x="2196751" y="1276079"/>
              <a:ext cx="1678552" cy="586538"/>
              <a:chOff x="5095043" y="2209800"/>
              <a:chExt cx="2939618" cy="1857375"/>
            </a:xfrm>
          </p:grpSpPr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286000"/>
                <a:ext cx="2809875" cy="170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Rectangle 74"/>
              <p:cNvSpPr/>
              <p:nvPr/>
            </p:nvSpPr>
            <p:spPr>
              <a:xfrm>
                <a:off x="5105400" y="2209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095043" y="3914775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06061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806061" y="3810000"/>
                <a:ext cx="228600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5672137" y="3138487"/>
                <a:ext cx="18288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4500136" y="1174813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99201" y="1553948"/>
              <a:ext cx="4021324" cy="24525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427789" y="1559478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427789" y="1572997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427789" y="1559478"/>
              <a:ext cx="0" cy="1351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3326740" y="1424898"/>
              <a:ext cx="4091207" cy="43034"/>
              <a:chOff x="2165421" y="1659918"/>
              <a:chExt cx="6046889" cy="11728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499475" y="16764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165421" y="1659918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325179" y="1672597"/>
              <a:ext cx="4094156" cy="41181"/>
              <a:chOff x="2786549" y="1524000"/>
              <a:chExt cx="6051247" cy="112231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124961" y="15240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786549" y="1560031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7112104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15905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62564" y="1145642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545776" y="1117793"/>
              <a:ext cx="2357379" cy="25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T</a:t>
              </a:r>
              <a:r>
                <a:rPr lang="en-US" sz="1400" baseline="-25000" dirty="0" err="1" smtClean="0"/>
                <a:t>z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0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3.15 </a:t>
            </a:r>
            <a:r>
              <a:rPr lang="en-US" sz="2800" dirty="0"/>
              <a:t>mm, </a:t>
            </a:r>
            <a:r>
              <a:rPr lang="en-US" sz="2800" i="1" dirty="0" smtClean="0"/>
              <a:t>T</a:t>
            </a:r>
            <a:r>
              <a:rPr lang="en-US" sz="2800" baseline="-25000" dirty="0" smtClean="0"/>
              <a:t>CFV </a:t>
            </a:r>
            <a:r>
              <a:rPr lang="en-US" sz="2800" baseline="-25000" dirty="0"/>
              <a:t>body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FF0000"/>
                </a:solidFill>
              </a:rPr>
              <a:t>313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endParaRPr lang="en-US" sz="28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186080"/>
            <a:ext cx="6530975" cy="310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85" y="3048000"/>
            <a:ext cx="6773015" cy="322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229600" y="1184064"/>
            <a:ext cx="51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up1</a:t>
            </a:r>
            <a:endParaRPr lang="en-US" sz="14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5731431" y="1184186"/>
            <a:ext cx="56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up3</a:t>
            </a:r>
            <a:endParaRPr lang="en-US" sz="14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6933401" y="1184186"/>
            <a:ext cx="58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up2</a:t>
            </a:r>
            <a:endParaRPr lang="en-US" sz="1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4287539" y="1184064"/>
            <a:ext cx="782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baseline="-25000" dirty="0" smtClean="0"/>
              <a:t>CFV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body</a:t>
            </a:r>
            <a:endParaRPr lang="en-US" sz="1400" baseline="-25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866495" y="1420682"/>
            <a:ext cx="4953525" cy="905380"/>
            <a:chOff x="2196751" y="1117793"/>
            <a:chExt cx="5423774" cy="744824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7044158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5747959" y="1230859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177">
              <a:off x="4440944" y="1230858"/>
              <a:ext cx="210132" cy="25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 rot="10800000">
              <a:off x="2196751" y="1276079"/>
              <a:ext cx="1678552" cy="586538"/>
              <a:chOff x="5095043" y="2209800"/>
              <a:chExt cx="2939618" cy="1857375"/>
            </a:xfrm>
          </p:grpSpPr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286000"/>
                <a:ext cx="2809875" cy="170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5105400" y="2209800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095043" y="3914775"/>
                <a:ext cx="228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806061" y="2286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06061" y="3810000"/>
                <a:ext cx="228600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5672137" y="3138487"/>
                <a:ext cx="18288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4500136" y="1174813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99201" y="1553948"/>
              <a:ext cx="4021324" cy="24525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427789" y="1559478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27789" y="1572997"/>
              <a:ext cx="173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427789" y="1559478"/>
              <a:ext cx="0" cy="1351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3326740" y="1424898"/>
              <a:ext cx="4091207" cy="43034"/>
              <a:chOff x="2165421" y="1659918"/>
              <a:chExt cx="6046889" cy="117282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499475" y="16764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165421" y="1659918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325179" y="1672597"/>
              <a:ext cx="4094156" cy="41181"/>
              <a:chOff x="2786549" y="1524000"/>
              <a:chExt cx="6051247" cy="11223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124961" y="1524000"/>
                <a:ext cx="5712835" cy="100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786549" y="1560031"/>
                <a:ext cx="764165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7112104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15905" y="1171106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62564" y="1145642"/>
              <a:ext cx="37120" cy="366151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15875" cap="rnd">
              <a:noFill/>
            </a:ln>
            <a:effectLst>
              <a:innerShdw blurRad="63500" dist="50800" dir="8100000">
                <a:schemeClr val="bg1">
                  <a:lumMod val="6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45776" y="1117793"/>
              <a:ext cx="2357379" cy="25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T</a:t>
              </a:r>
              <a:r>
                <a:rPr lang="en-US" sz="1400" baseline="-25000" dirty="0" err="1" smtClean="0"/>
                <a:t>z</a:t>
              </a:r>
              <a:endParaRPr lang="en-US" sz="1400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4287539" y="1613089"/>
            <a:ext cx="609548" cy="712974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6037" y="774351"/>
            <a:ext cx="3275363" cy="1200329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Add a PID </a:t>
            </a:r>
            <a:r>
              <a:rPr lang="en-US" sz="2400" dirty="0">
                <a:solidFill>
                  <a:srgbClr val="C00000"/>
                </a:solidFill>
              </a:rPr>
              <a:t>controlled heater to CFV: 298, 303, 308, 313 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1184186"/>
            <a:ext cx="706139" cy="42890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0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17513</TotalTime>
  <Words>1117</Words>
  <Application>Microsoft Office PowerPoint</Application>
  <PresentationFormat>On-screen Show (4:3)</PresentationFormat>
  <Paragraphs>177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Thermal Effects  on  Critical Flow Venturis</vt:lpstr>
      <vt:lpstr>Motivation</vt:lpstr>
      <vt:lpstr>PowerPoint Presentation</vt:lpstr>
      <vt:lpstr>Copper (Cu) CFV Design</vt:lpstr>
      <vt:lpstr>Experimental Arrangement #1 (to assess T sampling for typical (ISO/ASME) set up)</vt:lpstr>
      <vt:lpstr>Cd Measurements</vt:lpstr>
      <vt:lpstr>Spatial Temperature Variations (d = 3.15 mm, no CFV heating)</vt:lpstr>
      <vt:lpstr>d = 3.15 mm, no CFV heating</vt:lpstr>
      <vt:lpstr>d = 3.15 mm, TCFV body = 313 K</vt:lpstr>
      <vt:lpstr>d = 3.15 mm, TCFV body = 313 K</vt:lpstr>
      <vt:lpstr>Experimental Arrangement #2 (to minimize T sampling uncertainties)</vt:lpstr>
      <vt:lpstr>d = 3.15 mm, TCFV body = 313 K</vt:lpstr>
      <vt:lpstr>PowerPoint Presentation</vt:lpstr>
      <vt:lpstr>PowerPoint Presentation</vt:lpstr>
      <vt:lpstr>T Distribution in CFV Body</vt:lpstr>
      <vt:lpstr>CT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Effects on Critical Flow Venturis</dc:title>
  <dc:creator>jdwright</dc:creator>
  <cp:lastModifiedBy>JDW</cp:lastModifiedBy>
  <cp:revision>153</cp:revision>
  <dcterms:created xsi:type="dcterms:W3CDTF">2013-08-20T17:51:48Z</dcterms:created>
  <dcterms:modified xsi:type="dcterms:W3CDTF">2013-10-09T21:35:29Z</dcterms:modified>
</cp:coreProperties>
</file>