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76" r:id="rId7"/>
    <p:sldId id="260" r:id="rId8"/>
    <p:sldId id="261" r:id="rId9"/>
    <p:sldId id="262" r:id="rId10"/>
    <p:sldId id="279" r:id="rId11"/>
    <p:sldId id="263" r:id="rId12"/>
    <p:sldId id="265" r:id="rId13"/>
    <p:sldId id="266" r:id="rId14"/>
    <p:sldId id="278" r:id="rId15"/>
    <p:sldId id="267" r:id="rId16"/>
    <p:sldId id="268" r:id="rId17"/>
    <p:sldId id="273" r:id="rId18"/>
    <p:sldId id="277" r:id="rId19"/>
    <p:sldId id="272" r:id="rId20"/>
    <p:sldId id="274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9" autoAdjust="0"/>
    <p:restoredTop sz="94660"/>
  </p:normalViewPr>
  <p:slideViewPr>
    <p:cSldViewPr snapToGrid="0">
      <p:cViewPr varScale="1">
        <p:scale>
          <a:sx n="86" d="100"/>
          <a:sy n="86" d="100"/>
        </p:scale>
        <p:origin x="8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43D13-091F-42E7-96BD-691CD64B8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A7CFE10-3A69-4F84-85E4-8B6E00616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3BFEBA-D6D9-4E63-B19A-692ACB70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DD28-9E3D-4D0E-A6AC-735CE15188C1}" type="datetimeFigureOut">
              <a:rPr lang="de-DE" smtClean="0"/>
              <a:t>29.03.2018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1B0802-A249-42D6-9C15-C43C9112D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F24DEA-7F0F-4E79-8649-117153399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94FE-9B7A-4491-9D5A-0DAA2AF81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9380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13B7E2-063E-41BC-ADBC-F4AF6CC08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7FCF59D-1E0F-480B-B623-7DBC0D16B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962A0F-C9DC-4159-9ACF-B2F0F4C20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DD28-9E3D-4D0E-A6AC-735CE15188C1}" type="datetimeFigureOut">
              <a:rPr lang="de-DE" smtClean="0"/>
              <a:t>29.03.2018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A81523-2F2E-4638-9F3A-CA9845922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215BF7-5612-4605-8C66-6A3C722F1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94FE-9B7A-4491-9D5A-0DAA2AF81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979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D157433-CE32-4F0D-A332-8E4AA98FB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9EA3C72-DF2A-458E-8E5C-3B19B0223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F047B6-C1FA-4E13-BE70-C6647B4A0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DD28-9E3D-4D0E-A6AC-735CE15188C1}" type="datetimeFigureOut">
              <a:rPr lang="de-DE" smtClean="0"/>
              <a:t>29.03.2018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D9C16C-138E-4E36-B3CA-7CBAB04B8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0DE8A9-CA64-478F-94CF-73A4BEFBB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94FE-9B7A-4491-9D5A-0DAA2AF81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6637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1B70C1-FA47-41AD-BF03-3D40974B1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919554-5E90-4143-AAF8-0B325B99C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D5913D-6149-4BDA-83C9-E95B1DE79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DD28-9E3D-4D0E-A6AC-735CE15188C1}" type="datetimeFigureOut">
              <a:rPr lang="de-DE" smtClean="0"/>
              <a:t>29.03.2018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1C4B85-DCBE-4D45-873D-A6D56B58C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51CCF8-4745-4BDB-82DF-E6D4D734A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94FE-9B7A-4491-9D5A-0DAA2AF81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6909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9F40E8-9F72-4741-B231-1940ABABD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92280F1-748D-4C08-8DC3-CBFFF4FBF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99E4C5-383B-42C6-8B3B-C6F93AEFB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DD28-9E3D-4D0E-A6AC-735CE15188C1}" type="datetimeFigureOut">
              <a:rPr lang="de-DE" smtClean="0"/>
              <a:t>29.03.2018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75BD4F-2838-40DA-8C67-827F329E6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E27EFD-E60C-4FC6-BE54-6E4A9442A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94FE-9B7A-4491-9D5A-0DAA2AF81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52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2C8484-392A-46D8-A404-1618868F0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BC709A-9571-486B-8E29-EE6D2B9E4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AAB4EAA-3682-4CD0-9E4F-363171BC5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735CB72-CADC-49D6-8C97-CA78B1CAD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DD28-9E3D-4D0E-A6AC-735CE15188C1}" type="datetimeFigureOut">
              <a:rPr lang="de-DE" smtClean="0"/>
              <a:t>29.03.2018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2B69C79-E778-477E-9D98-750A0BABC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211DA0-E46A-4883-976A-375A9BE7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94FE-9B7A-4491-9D5A-0DAA2AF81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1501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89FEC0-B610-44AB-B5FE-56ECD3A3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3E4FA0F-86D1-4EEC-AB21-A983035DF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B581471-45F1-4072-A405-8A4A20A675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C964E5B-FAC3-420F-83B8-143BDD1858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A127AE6-30D3-49E1-B807-2CFCCDCAD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B0550CE-AD0E-4081-8654-E82FDEF0B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DD28-9E3D-4D0E-A6AC-735CE15188C1}" type="datetimeFigureOut">
              <a:rPr lang="de-DE" smtClean="0"/>
              <a:t>29.03.2018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DAC8C0A-47F1-4D84-99C0-E8AC1712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B207EF7-A3DF-4CE2-BAE2-4DFA586F9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94FE-9B7A-4491-9D5A-0DAA2AF81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9463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ADF758-81BE-4644-8336-08BD2B49E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51F1B71-E94E-44FA-A989-27F0AB81A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DD28-9E3D-4D0E-A6AC-735CE15188C1}" type="datetimeFigureOut">
              <a:rPr lang="de-DE" smtClean="0"/>
              <a:t>29.03.2018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F0F88D2-EE7C-414F-BC03-FE551A1C7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1B248B-0AF3-46CB-95B8-1D91C4543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94FE-9B7A-4491-9D5A-0DAA2AF81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310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911A416-35C8-4CA6-8FC1-B026FFF3C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DD28-9E3D-4D0E-A6AC-735CE15188C1}" type="datetimeFigureOut">
              <a:rPr lang="de-DE" smtClean="0"/>
              <a:t>29.03.2018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58494B7-CC9F-4C37-8141-92A36C3A6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1364100-AE6E-4661-AA56-50EAC820A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94FE-9B7A-4491-9D5A-0DAA2AF81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59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8B69CC-C94A-4F33-B945-341446032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21FBF4-05A8-409F-B211-E10758855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71602E-8002-44E6-9500-2E56BD1E7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2646FF-29A7-4038-A791-73CA745C8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DD28-9E3D-4D0E-A6AC-735CE15188C1}" type="datetimeFigureOut">
              <a:rPr lang="de-DE" smtClean="0"/>
              <a:t>29.03.2018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3B2F56A-03AD-440B-8CBE-57B5A09BC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A50CA79-2310-4B46-A337-70AB1FA3E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94FE-9B7A-4491-9D5A-0DAA2AF81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443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E80B10-8B26-4C10-82AE-C22255927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BDAA141-3B04-4D15-8605-BD01F7892F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3087649-9E42-402F-BE3B-EE8BE1684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E30CC56-7915-45A0-8549-EDB1C7E9F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DD28-9E3D-4D0E-A6AC-735CE15188C1}" type="datetimeFigureOut">
              <a:rPr lang="de-DE" smtClean="0"/>
              <a:t>29.03.2018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BF2A61B-A059-4F49-9E50-6E021A40B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429C533-4F4A-4224-8B02-1D6FD1EBB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94FE-9B7A-4491-9D5A-0DAA2AF81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2820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A2C1F3E-E4DB-4796-AAC0-8C068D44E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03BE7E-ED4A-4B9A-8D0B-0E918CE32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0FB2A0-5A17-4CBE-A7F5-CF94770B92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6DD28-9E3D-4D0E-A6AC-735CE15188C1}" type="datetimeFigureOut">
              <a:rPr lang="de-DE" smtClean="0"/>
              <a:t>29.03.2018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A61550-60AB-4ECA-8853-27B47E25A5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7588C3-0482-45A2-89EB-A6B9F1E67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094FE-9B7A-4491-9D5A-0DAA2AF81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330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oc-praktikum.de/" TargetMode="External"/><Relationship Id="rId2" Type="http://schemas.openxmlformats.org/officeDocument/2006/relationships/hyperlink" Target="https://semapp.uni-due.de/collection/view/463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oc-praktikum.de/methoden/index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FD9302-62A6-41BF-B380-5C94C27473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59199"/>
            <a:ext cx="9144000" cy="2387600"/>
          </a:xfrm>
        </p:spPr>
        <p:txBody>
          <a:bodyPr/>
          <a:lstStyle/>
          <a:p>
            <a:r>
              <a:rPr lang="de-DE" dirty="0"/>
              <a:t>OC Grundpraktikums Crashkurs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42F52B2-E17B-435C-94B4-F44DF19EC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8928"/>
            <a:ext cx="9144000" cy="394252"/>
          </a:xfrm>
        </p:spPr>
        <p:txBody>
          <a:bodyPr>
            <a:normAutofit lnSpcReduction="10000"/>
          </a:bodyPr>
          <a:lstStyle/>
          <a:p>
            <a:r>
              <a:rPr lang="de-DE" dirty="0" err="1"/>
              <a:t>Iro</a:t>
            </a:r>
            <a:r>
              <a:rPr lang="de-DE" dirty="0"/>
              <a:t>-Jan zeigt wo es lang geht</a:t>
            </a:r>
          </a:p>
        </p:txBody>
      </p:sp>
    </p:spTree>
    <p:extLst>
      <p:ext uri="{BB962C8B-B14F-4D97-AF65-F5344CB8AC3E}">
        <p14:creationId xmlns:p14="http://schemas.microsoft.com/office/powerpoint/2010/main" val="159430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 enthält.&#10;&#10;Mit hoher Zuverlässigkeit generierte Beschreibung">
            <a:extLst>
              <a:ext uri="{FF2B5EF4-FFF2-40B4-BE49-F238E27FC236}">
                <a16:creationId xmlns:a16="http://schemas.microsoft.com/office/drawing/2014/main" id="{7E441FAB-38D0-4E6C-B472-9A1B6FE218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12" y="2562570"/>
            <a:ext cx="10761971" cy="1732860"/>
          </a:xfr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3EAC6777-543B-4C18-8193-63829F5CD06A}"/>
              </a:ext>
            </a:extLst>
          </p:cNvPr>
          <p:cNvSpPr txBox="1"/>
          <p:nvPr/>
        </p:nvSpPr>
        <p:spPr>
          <a:xfrm>
            <a:off x="715012" y="1161048"/>
            <a:ext cx="10761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Entsorgung: Informationen hierzu findet Ihr im IOC in eurer Versuchsvorschrift</a:t>
            </a:r>
          </a:p>
        </p:txBody>
      </p:sp>
    </p:spTree>
    <p:extLst>
      <p:ext uri="{BB962C8B-B14F-4D97-AF65-F5344CB8AC3E}">
        <p14:creationId xmlns:p14="http://schemas.microsoft.com/office/powerpoint/2010/main" val="2686142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Screenshot enthält.&#10;&#10;Mit sehr hoher Zuverlässigkeit generierte Beschreibung">
            <a:extLst>
              <a:ext uri="{FF2B5EF4-FFF2-40B4-BE49-F238E27FC236}">
                <a16:creationId xmlns:a16="http://schemas.microsoft.com/office/drawing/2014/main" id="{9D1E056E-C5EE-4A11-A245-850B4610F4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63" y="318599"/>
            <a:ext cx="7223201" cy="4139712"/>
          </a:xfr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FC49348-9BB3-47A1-87BE-1E11EEA75CF6}"/>
              </a:ext>
            </a:extLst>
          </p:cNvPr>
          <p:cNvSpPr txBox="1"/>
          <p:nvPr/>
        </p:nvSpPr>
        <p:spPr>
          <a:xfrm>
            <a:off x="7820167" y="318599"/>
            <a:ext cx="40614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Vollständige, lückenlose Versuchsdurchführung mit Volumen/Gramm Angaben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Versuchsaufbau ordentlich skizzieren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950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Screenshot enthält.&#10;&#10;Mit sehr hoher Zuverlässigkeit generierte Beschreibung">
            <a:extLst>
              <a:ext uri="{FF2B5EF4-FFF2-40B4-BE49-F238E27FC236}">
                <a16:creationId xmlns:a16="http://schemas.microsoft.com/office/drawing/2014/main" id="{DC92A01B-55C8-47A3-BE99-8D34614E15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975" y="250446"/>
            <a:ext cx="9130748" cy="3641494"/>
          </a:xfr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7DBC745C-DD5B-43DA-99F0-D21A93B01619}"/>
              </a:ext>
            </a:extLst>
          </p:cNvPr>
          <p:cNvSpPr txBox="1"/>
          <p:nvPr/>
        </p:nvSpPr>
        <p:spPr>
          <a:xfrm>
            <a:off x="503583" y="4054301"/>
            <a:ext cx="92085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Physikalische Konstanten: </a:t>
            </a:r>
          </a:p>
          <a:p>
            <a:r>
              <a:rPr lang="de-DE" sz="2400" dirty="0"/>
              <a:t>	Schmelzpunkt oder Brechungsindex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Auswaage: in g und in </a:t>
            </a:r>
            <a:r>
              <a:rPr lang="de-DE" sz="2400" dirty="0" err="1"/>
              <a:t>mol</a:t>
            </a:r>
            <a:endParaRPr lang="de-DE" sz="2400" dirty="0"/>
          </a:p>
          <a:p>
            <a:pPr lvl="2"/>
            <a:r>
              <a:rPr lang="de-DE" sz="2400" dirty="0"/>
              <a:t>Theoretisch: maximale Ausbeute (100%) ≠ Literaturausbeute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„Literatur“ und „Theoretisch“ vor dem Antestat ausfüllen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„gefunden“ vor der </a:t>
            </a:r>
            <a:r>
              <a:rPr lang="de-DE" sz="2400" dirty="0" err="1"/>
              <a:t>Präparatabgabe</a:t>
            </a:r>
            <a:r>
              <a:rPr lang="de-DE" sz="2400" dirty="0"/>
              <a:t> ausfüllen</a:t>
            </a:r>
          </a:p>
        </p:txBody>
      </p:sp>
    </p:spTree>
    <p:extLst>
      <p:ext uri="{BB962C8B-B14F-4D97-AF65-F5344CB8AC3E}">
        <p14:creationId xmlns:p14="http://schemas.microsoft.com/office/powerpoint/2010/main" val="1226375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39630E-164D-44DE-BB1B-FB6AC279D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Chemikalienbestellschein</a:t>
            </a:r>
          </a:p>
        </p:txBody>
      </p:sp>
      <p:pic>
        <p:nvPicPr>
          <p:cNvPr id="5" name="Inhaltsplatzhalter 4" descr="Ein Bild, das Text enthält.&#10;&#10;Mit hoher Zuverlässigkeit generierte Beschreibung">
            <a:extLst>
              <a:ext uri="{FF2B5EF4-FFF2-40B4-BE49-F238E27FC236}">
                <a16:creationId xmlns:a16="http://schemas.microsoft.com/office/drawing/2014/main" id="{80A3800E-3C9A-48DC-A0A0-08C3469B6F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593539"/>
            <a:ext cx="6703241" cy="4608478"/>
          </a:xfr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4A7EBCED-400F-4C44-A324-F418D415D9E5}"/>
              </a:ext>
            </a:extLst>
          </p:cNvPr>
          <p:cNvSpPr txBox="1"/>
          <p:nvPr/>
        </p:nvSpPr>
        <p:spPr>
          <a:xfrm>
            <a:off x="8350846" y="1593539"/>
            <a:ext cx="348532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Artikelnummer unbedingt der Chemikalienliste im Semesterapparat entnehmen (Arbeitssicherheit)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Beim Antestat vorlegen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Liegt vor dem Assistentenzimmer aus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Menge auf volle Gramm aufrunden auch bei Flüssigkeiten z.B. 3.4 g → 4 g 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52FDD7FD-75FD-437D-8430-B6DC52CE213C}"/>
              </a:ext>
            </a:extLst>
          </p:cNvPr>
          <p:cNvSpPr/>
          <p:nvPr/>
        </p:nvSpPr>
        <p:spPr>
          <a:xfrm>
            <a:off x="4572000" y="3155576"/>
            <a:ext cx="1123576" cy="125506"/>
          </a:xfrm>
          <a:prstGeom prst="rect">
            <a:avLst/>
          </a:prstGeom>
          <a:solidFill>
            <a:srgbClr val="FEF6BA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1818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486FAD-168C-4CBF-97A8-9D3DCB050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Abzug Beschriftung</a:t>
            </a:r>
          </a:p>
        </p:txBody>
      </p:sp>
      <p:pic>
        <p:nvPicPr>
          <p:cNvPr id="5" name="Inhaltsplatzhalter 4" descr="Ein Bild, das Text enthält.&#10;&#10;Mit hoher Zuverlässigkeit generierte Beschreibung">
            <a:extLst>
              <a:ext uri="{FF2B5EF4-FFF2-40B4-BE49-F238E27FC236}">
                <a16:creationId xmlns:a16="http://schemas.microsoft.com/office/drawing/2014/main" id="{AF35E947-34DC-44E2-BD8D-E87A082EFB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7076"/>
            <a:ext cx="7026848" cy="4423150"/>
          </a:xfr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4B10E88A-E1EC-4B0D-8492-2C6B7C9B4F45}"/>
              </a:ext>
            </a:extLst>
          </p:cNvPr>
          <p:cNvSpPr txBox="1"/>
          <p:nvPr/>
        </p:nvSpPr>
        <p:spPr>
          <a:xfrm>
            <a:off x="8388626" y="1527076"/>
            <a:ext cx="32070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Erst Anbringen, wenn sich die Chemikalien im Abzug befinden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Versuchsnummer notieren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Liegt vor dem Assistentenzimmer aus </a:t>
            </a:r>
          </a:p>
        </p:txBody>
      </p:sp>
    </p:spTree>
    <p:extLst>
      <p:ext uri="{BB962C8B-B14F-4D97-AF65-F5344CB8AC3E}">
        <p14:creationId xmlns:p14="http://schemas.microsoft.com/office/powerpoint/2010/main" val="418775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1D783C-2A5E-403A-902A-00777F7F0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9778"/>
            <a:ext cx="10515600" cy="1325563"/>
          </a:xfrm>
        </p:spPr>
        <p:txBody>
          <a:bodyPr/>
          <a:lstStyle/>
          <a:p>
            <a:r>
              <a:rPr lang="de-DE" dirty="0"/>
              <a:t>Zeitmanagement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FFD8E5C-BACE-4180-AFBE-226CEDC287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224" y="2394562"/>
            <a:ext cx="5448994" cy="763329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5D0504F-1A8F-4915-82FF-B1C296C7A593}"/>
              </a:ext>
            </a:extLst>
          </p:cNvPr>
          <p:cNvSpPr txBox="1"/>
          <p:nvPr/>
        </p:nvSpPr>
        <p:spPr>
          <a:xfrm>
            <a:off x="6544224" y="1695037"/>
            <a:ext cx="5104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Öffnungszeiten Chemikalienlager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7E80F33-F000-41ED-8D40-D94F9F36131E}"/>
              </a:ext>
            </a:extLst>
          </p:cNvPr>
          <p:cNvSpPr txBox="1"/>
          <p:nvPr/>
        </p:nvSpPr>
        <p:spPr>
          <a:xfrm>
            <a:off x="543339" y="3395751"/>
            <a:ext cx="107574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Plant eure Labortage im Voraus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Überlegt euch in welcher Reihenfolge ihr die Versuche durchführt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Besorgt eure Chemikalien rechtzeitig bevor ihr den Versuch beginnen wollt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Gebt eure Berichte zeitnah nach Beendigung des Versuches ab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Denkt daran, dass ihr Kommilitonen habt, die den </a:t>
            </a:r>
            <a:r>
              <a:rPr lang="de-DE" sz="2400" dirty="0" err="1"/>
              <a:t>Roti</a:t>
            </a:r>
            <a:r>
              <a:rPr lang="de-DE" sz="2400" dirty="0"/>
              <a:t>/Vakuum/Öl-Pumpe ebenfalls benutzen wollen → plant für alles ausreichend und großzügig Zeit ein </a:t>
            </a:r>
          </a:p>
          <a:p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D603D26-E080-420D-B67F-563FCB4C7B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39" y="1968955"/>
            <a:ext cx="5967267" cy="851213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228ED2F6-1094-4301-BD52-C542817D4CD7}"/>
              </a:ext>
            </a:extLst>
          </p:cNvPr>
          <p:cNvSpPr txBox="1"/>
          <p:nvPr/>
        </p:nvSpPr>
        <p:spPr>
          <a:xfrm>
            <a:off x="443883" y="2815156"/>
            <a:ext cx="60331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Beispiel für den Zeitplan im Praktikum </a:t>
            </a:r>
          </a:p>
        </p:txBody>
      </p:sp>
    </p:spTree>
    <p:extLst>
      <p:ext uri="{BB962C8B-B14F-4D97-AF65-F5344CB8AC3E}">
        <p14:creationId xmlns:p14="http://schemas.microsoft.com/office/powerpoint/2010/main" val="2825920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800BA-A3F5-4E18-9D54-972AD0324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Antestate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729B89-EE29-4B5D-9A52-A52B2068F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73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de-DE" sz="2400" dirty="0"/>
              <a:t>Das erste Antestat findet außerhalb des Praktikums statt, alle folgenden während der Praktikumszeiten</a:t>
            </a:r>
          </a:p>
          <a:p>
            <a:r>
              <a:rPr lang="de-DE" sz="2400" dirty="0"/>
              <a:t>Benötigt wird die Betriebsanweisung (2-fach) und der Chemikalienbestellschein</a:t>
            </a:r>
          </a:p>
          <a:p>
            <a:r>
              <a:rPr lang="de-DE" sz="2400" dirty="0"/>
              <a:t>Abgefragt wird:</a:t>
            </a:r>
          </a:p>
          <a:p>
            <a:pPr marL="0" indent="0">
              <a:buNone/>
            </a:pPr>
            <a:r>
              <a:rPr lang="de-DE" sz="2400" dirty="0"/>
              <a:t>	Durchführung</a:t>
            </a:r>
          </a:p>
          <a:p>
            <a:pPr marL="0" indent="0">
              <a:buNone/>
            </a:pPr>
            <a:r>
              <a:rPr lang="de-DE" sz="2400" dirty="0"/>
              <a:t>	Sicherheit</a:t>
            </a:r>
          </a:p>
          <a:p>
            <a:pPr marL="0" indent="0">
              <a:buNone/>
            </a:pPr>
            <a:r>
              <a:rPr lang="de-DE" sz="2400" dirty="0"/>
              <a:t>	Aufbau</a:t>
            </a:r>
          </a:p>
          <a:p>
            <a:pPr marL="0" indent="0">
              <a:buNone/>
            </a:pPr>
            <a:r>
              <a:rPr lang="de-DE" sz="2400" dirty="0"/>
              <a:t>	Mechanismus</a:t>
            </a:r>
          </a:p>
          <a:p>
            <a:r>
              <a:rPr lang="de-DE" sz="2400" dirty="0"/>
              <a:t>Ohne Antestat dürft ihr den jeweiligen Versuch nicht durchführen</a:t>
            </a:r>
          </a:p>
          <a:p>
            <a:r>
              <a:rPr lang="de-DE" sz="2400" dirty="0"/>
              <a:t>Plant Wartezeiten für die Antestate ein, ggf. lohnt es sich vor Praktikumsbeginn zu kommen</a:t>
            </a:r>
          </a:p>
        </p:txBody>
      </p:sp>
    </p:spTree>
    <p:extLst>
      <p:ext uri="{BB962C8B-B14F-4D97-AF65-F5344CB8AC3E}">
        <p14:creationId xmlns:p14="http://schemas.microsoft.com/office/powerpoint/2010/main" val="1805813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87CC8F-3A26-4D59-9DFD-890F74902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Laborjournal</a:t>
            </a:r>
          </a:p>
        </p:txBody>
      </p:sp>
      <p:pic>
        <p:nvPicPr>
          <p:cNvPr id="5" name="Inhaltsplatzhalter 4" descr="Ein Bild, das Text enthält.&#10;&#10;Mit sehr hoher Zuverlässigkeit generierte Beschreibung">
            <a:extLst>
              <a:ext uri="{FF2B5EF4-FFF2-40B4-BE49-F238E27FC236}">
                <a16:creationId xmlns:a16="http://schemas.microsoft.com/office/drawing/2014/main" id="{529149AC-E0A2-4477-81B2-83D92D333C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21" y="2001078"/>
            <a:ext cx="5746815" cy="4040948"/>
          </a:xfrm>
        </p:spPr>
      </p:pic>
      <p:pic>
        <p:nvPicPr>
          <p:cNvPr id="7" name="Grafik 6" descr="Ein Bild, das Text enthält.&#10;&#10;Mit sehr hoher Zuverlässigkeit generierte Beschreibung">
            <a:extLst>
              <a:ext uri="{FF2B5EF4-FFF2-40B4-BE49-F238E27FC236}">
                <a16:creationId xmlns:a16="http://schemas.microsoft.com/office/drawing/2014/main" id="{53A6BB6F-4215-4E38-8A42-F7BCCA4953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36" y="1984995"/>
            <a:ext cx="5619862" cy="4040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523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1C5F74-138F-40DF-833F-99955D396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0257"/>
            <a:ext cx="10515600" cy="4857486"/>
          </a:xfrm>
        </p:spPr>
        <p:txBody>
          <a:bodyPr>
            <a:normAutofit/>
          </a:bodyPr>
          <a:lstStyle/>
          <a:p>
            <a:r>
              <a:rPr lang="de-DE" sz="2400" dirty="0"/>
              <a:t>Am besten ein fest gebundenes Din A5 Büchlein</a:t>
            </a:r>
          </a:p>
          <a:p>
            <a:r>
              <a:rPr lang="de-DE" sz="2400" dirty="0"/>
              <a:t>Lückenlose Aufzeichnung des Versuches:</a:t>
            </a:r>
          </a:p>
          <a:p>
            <a:pPr marL="0" indent="0">
              <a:buNone/>
            </a:pPr>
            <a:r>
              <a:rPr lang="de-DE" sz="2400" dirty="0"/>
              <a:t>	Ansatz</a:t>
            </a:r>
          </a:p>
          <a:p>
            <a:pPr marL="0" indent="0">
              <a:buNone/>
            </a:pPr>
            <a:r>
              <a:rPr lang="de-DE" sz="2400" dirty="0"/>
              <a:t>	Reaktionsgleichung</a:t>
            </a:r>
          </a:p>
          <a:p>
            <a:pPr marL="0" indent="0">
              <a:buNone/>
            </a:pPr>
            <a:r>
              <a:rPr lang="de-DE" sz="2400" dirty="0"/>
              <a:t>	Durchführung </a:t>
            </a:r>
          </a:p>
          <a:p>
            <a:pPr marL="0" indent="0">
              <a:buNone/>
            </a:pPr>
            <a:r>
              <a:rPr lang="de-DE" sz="2400" dirty="0"/>
              <a:t>	Aufbau</a:t>
            </a:r>
          </a:p>
          <a:p>
            <a:pPr marL="0" indent="0">
              <a:buNone/>
            </a:pPr>
            <a:r>
              <a:rPr lang="de-DE" sz="2400" dirty="0"/>
              <a:t>	Destillationsprotokoll</a:t>
            </a:r>
          </a:p>
          <a:p>
            <a:pPr marL="0" indent="0">
              <a:buNone/>
            </a:pPr>
            <a:r>
              <a:rPr lang="de-DE" sz="2400" dirty="0"/>
              <a:t>	Ausbeuteberechnung</a:t>
            </a:r>
          </a:p>
          <a:p>
            <a:r>
              <a:rPr lang="de-DE" sz="2400" dirty="0"/>
              <a:t>Ist bei der Abgabe eines Präparates vorzulegen, einige Assistenten schauen sehr genau auf die Aufzeichnungen</a:t>
            </a:r>
          </a:p>
          <a:p>
            <a:r>
              <a:rPr lang="de-DE" sz="2400" dirty="0"/>
              <a:t>Ein Muster findet ihr im Semesterapparat</a:t>
            </a:r>
          </a:p>
        </p:txBody>
      </p:sp>
    </p:spTree>
    <p:extLst>
      <p:ext uri="{BB962C8B-B14F-4D97-AF65-F5344CB8AC3E}">
        <p14:creationId xmlns:p14="http://schemas.microsoft.com/office/powerpoint/2010/main" val="3644400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792AEB-FF32-43C4-9440-014343B3B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Berichte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02B81E-8A6B-4C42-A3AE-86C5A2E34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Sprecht vor dem ersten Bericht mit eurem Assistenten über seine Anforderungen</a:t>
            </a:r>
          </a:p>
          <a:p>
            <a:r>
              <a:rPr lang="de-DE" sz="2400" dirty="0"/>
              <a:t>Musterbericht und Vorgaben im Semesterapparat</a:t>
            </a:r>
          </a:p>
          <a:p>
            <a:r>
              <a:rPr lang="de-DE" sz="2400" dirty="0"/>
              <a:t>Anhang: Betriebsanweisung und ggf. Analyseergebnis</a:t>
            </a:r>
          </a:p>
        </p:txBody>
      </p:sp>
    </p:spTree>
    <p:extLst>
      <p:ext uri="{BB962C8B-B14F-4D97-AF65-F5344CB8AC3E}">
        <p14:creationId xmlns:p14="http://schemas.microsoft.com/office/powerpoint/2010/main" val="1971275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8E9B6-ECC6-40F4-8DF6-4BA43B1D6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Struktur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CB483A-9F16-4F63-B47D-100E30474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/>
              <a:t>Wichtige Informationen und Materialien</a:t>
            </a:r>
          </a:p>
          <a:p>
            <a:r>
              <a:rPr lang="de-DE" sz="2400" dirty="0"/>
              <a:t>Betriebsanweisungen </a:t>
            </a:r>
          </a:p>
          <a:p>
            <a:r>
              <a:rPr lang="de-DE" sz="2400" dirty="0"/>
              <a:t>Chemikalienbestellschein</a:t>
            </a:r>
          </a:p>
          <a:p>
            <a:r>
              <a:rPr lang="de-DE" sz="2400" dirty="0" err="1"/>
              <a:t>Abzugbeschriftung</a:t>
            </a:r>
            <a:endParaRPr lang="de-DE" sz="2400" dirty="0"/>
          </a:p>
          <a:p>
            <a:r>
              <a:rPr lang="de-DE" sz="2400" dirty="0"/>
              <a:t>Zeitmanagement</a:t>
            </a:r>
          </a:p>
          <a:p>
            <a:r>
              <a:rPr lang="de-DE" sz="2400" dirty="0"/>
              <a:t>Wie führe ich ein Laborjournal?</a:t>
            </a:r>
          </a:p>
          <a:p>
            <a:r>
              <a:rPr lang="de-DE" sz="2400" dirty="0"/>
              <a:t>Wie schreibe ich einen Bericht?</a:t>
            </a:r>
          </a:p>
          <a:p>
            <a:r>
              <a:rPr lang="de-DE" sz="2400" dirty="0"/>
              <a:t>Fragerunde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40266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D4DD55-CF19-47F4-AA1D-C4FEDF2FD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Literatur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68B81E-CB22-4A50-90EA-896324278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Auch die Durchführung muss mit einer Quelle belegt werden -&gt; IOC</a:t>
            </a:r>
          </a:p>
          <a:p>
            <a:r>
              <a:rPr lang="de-DE" sz="2400" dirty="0"/>
              <a:t>Wikipedia ist keine Quelle!!!</a:t>
            </a:r>
          </a:p>
          <a:p>
            <a:r>
              <a:rPr lang="de-DE" sz="2400" dirty="0"/>
              <a:t>NMR/IR: </a:t>
            </a:r>
            <a:r>
              <a:rPr lang="de-DE" sz="2400" i="1" dirty="0"/>
              <a:t>Spektroskopische Daten zur Strukturaufklärung organischer Verbindungen, </a:t>
            </a:r>
            <a:r>
              <a:rPr lang="de-DE" sz="2400" dirty="0" err="1"/>
              <a:t>Pretsch</a:t>
            </a:r>
            <a:r>
              <a:rPr lang="de-DE" sz="2400" dirty="0"/>
              <a:t>/</a:t>
            </a:r>
            <a:r>
              <a:rPr lang="de-DE" sz="2400" dirty="0" err="1"/>
              <a:t>Bühlmann</a:t>
            </a:r>
            <a:endParaRPr lang="de-DE" sz="2400" dirty="0"/>
          </a:p>
          <a:p>
            <a:r>
              <a:rPr lang="de-DE" sz="2400" dirty="0"/>
              <a:t>Theorie: </a:t>
            </a:r>
          </a:p>
          <a:p>
            <a:pPr marL="457200" lvl="1" indent="0">
              <a:buNone/>
            </a:pPr>
            <a:r>
              <a:rPr lang="de-DE" i="1" dirty="0"/>
              <a:t>Basisbuch der Chemie</a:t>
            </a:r>
            <a:r>
              <a:rPr lang="de-DE" dirty="0"/>
              <a:t>, Schmuck</a:t>
            </a:r>
          </a:p>
          <a:p>
            <a:pPr marL="457200" lvl="1" indent="0">
              <a:buNone/>
            </a:pPr>
            <a:r>
              <a:rPr lang="de-DE" i="1" dirty="0" err="1"/>
              <a:t>Organikum</a:t>
            </a:r>
            <a:endParaRPr lang="de-DE" i="1" dirty="0"/>
          </a:p>
          <a:p>
            <a:pPr marL="457200" lvl="1" indent="0">
              <a:buNone/>
            </a:pPr>
            <a:r>
              <a:rPr lang="de-DE" i="1" dirty="0"/>
              <a:t>Organische Chemie, </a:t>
            </a:r>
            <a:r>
              <a:rPr lang="de-DE" dirty="0" err="1"/>
              <a:t>Clayden</a:t>
            </a:r>
            <a:r>
              <a:rPr lang="de-DE" dirty="0"/>
              <a:t>/</a:t>
            </a:r>
            <a:r>
              <a:rPr lang="de-DE" dirty="0" err="1"/>
              <a:t>Greeves</a:t>
            </a:r>
            <a:r>
              <a:rPr lang="de-DE" dirty="0"/>
              <a:t>/Warren</a:t>
            </a:r>
          </a:p>
          <a:p>
            <a:pPr marL="457200" lvl="1" indent="0">
              <a:buNone/>
            </a:pPr>
            <a:r>
              <a:rPr lang="de-DE" i="1" dirty="0"/>
              <a:t>Organische Chemie</a:t>
            </a:r>
            <a:r>
              <a:rPr lang="de-DE" dirty="0"/>
              <a:t>, Vollhardt/Peter/</a:t>
            </a:r>
            <a:r>
              <a:rPr lang="de-DE" dirty="0" err="1"/>
              <a:t>Shore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4934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3B3621-5CF6-4B68-9458-ADDFE5BE4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Wichtige Informationen und Materialien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769C1B-65F1-4CF8-B9EB-9086B985C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sz="2600" dirty="0"/>
              <a:t>Semesterapparat des OC Grundpraktikums</a:t>
            </a:r>
          </a:p>
          <a:p>
            <a:pPr marL="457200" lvl="1" indent="0">
              <a:buNone/>
            </a:pPr>
            <a:r>
              <a:rPr lang="de-DE" sz="2000" dirty="0"/>
              <a:t>Dort findet ihr alle wichtigen Dateien und Hinweise</a:t>
            </a:r>
          </a:p>
          <a:p>
            <a:pPr marL="457200" lvl="1" indent="0">
              <a:buNone/>
            </a:pPr>
            <a:r>
              <a:rPr lang="de-DE" sz="2000" dirty="0"/>
              <a:t>Online unter </a:t>
            </a:r>
            <a:r>
              <a:rPr lang="de-DE" sz="2000" dirty="0">
                <a:hlinkClick r:id="rId2"/>
              </a:rPr>
              <a:t>https://semapp.uni-due.de/collection/view/4632</a:t>
            </a:r>
            <a:r>
              <a:rPr lang="de-DE" sz="2000" dirty="0"/>
              <a:t>, den Zugangsschlüssel erhaltet ihr per Mail</a:t>
            </a:r>
          </a:p>
          <a:p>
            <a:r>
              <a:rPr lang="de-DE" sz="2600" i="1" dirty="0"/>
              <a:t>Integriertes Organisch-Chemisches Praktikum </a:t>
            </a:r>
            <a:r>
              <a:rPr lang="de-DE" sz="2600" dirty="0"/>
              <a:t>(IOC) </a:t>
            </a:r>
          </a:p>
          <a:p>
            <a:pPr marL="457200" lvl="1" indent="0">
              <a:buNone/>
            </a:pPr>
            <a:r>
              <a:rPr lang="de-DE" sz="2000" dirty="0"/>
              <a:t>Hier ruft ihr eure Versuchsvorschriften ab und erhaltet einen Überblick über die Theorie</a:t>
            </a:r>
          </a:p>
          <a:p>
            <a:pPr marL="457200" lvl="1" indent="0">
              <a:buNone/>
            </a:pPr>
            <a:r>
              <a:rPr lang="de-DE" sz="2000" dirty="0"/>
              <a:t>Als Buch in der </a:t>
            </a:r>
            <a:r>
              <a:rPr lang="de-DE" sz="2000" dirty="0" err="1"/>
              <a:t>Bib</a:t>
            </a:r>
            <a:r>
              <a:rPr lang="de-DE" sz="2000" dirty="0"/>
              <a:t> erhältlich oder online abrufbar (</a:t>
            </a:r>
            <a:r>
              <a:rPr lang="de-DE" sz="2000" dirty="0">
                <a:hlinkClick r:id="rId3"/>
              </a:rPr>
              <a:t>http://www.ioc-praktikum.de/</a:t>
            </a:r>
            <a:r>
              <a:rPr lang="de-DE" sz="2000" dirty="0"/>
              <a:t> -&gt; I.O.C. Praktikum -&gt; Das I.O.C. Praktikum starten)</a:t>
            </a:r>
          </a:p>
          <a:p>
            <a:r>
              <a:rPr lang="de-DE" sz="2600" i="1" dirty="0"/>
              <a:t>Arbeitsmethoden in der Organischen Chemie</a:t>
            </a:r>
            <a:r>
              <a:rPr lang="de-DE" sz="2600" dirty="0"/>
              <a:t> </a:t>
            </a:r>
          </a:p>
          <a:p>
            <a:pPr marL="457200" lvl="1" indent="0">
              <a:buNone/>
            </a:pPr>
            <a:r>
              <a:rPr lang="de-DE" sz="2000" dirty="0"/>
              <a:t>Aufbau von Apparaturen, Durchführung einzelner Arbeitsschritte</a:t>
            </a:r>
          </a:p>
          <a:p>
            <a:pPr marL="457200" lvl="1" indent="0">
              <a:buNone/>
            </a:pPr>
            <a:r>
              <a:rPr lang="de-DE" sz="2000" dirty="0"/>
              <a:t>Als Buch in der </a:t>
            </a:r>
            <a:r>
              <a:rPr lang="de-DE" sz="2000" dirty="0" err="1"/>
              <a:t>Bib</a:t>
            </a:r>
            <a:r>
              <a:rPr lang="de-DE" sz="2000" dirty="0"/>
              <a:t> erhältlich oder online abrufbar (</a:t>
            </a:r>
            <a:r>
              <a:rPr lang="de-DE" sz="2000" dirty="0">
                <a:hlinkClick r:id="rId4"/>
              </a:rPr>
              <a:t>http://www.ioc-praktikum.de/methoden/index.html</a:t>
            </a:r>
            <a:r>
              <a:rPr lang="de-DE" sz="2000" dirty="0"/>
              <a:t> -&gt; Skript -&gt; Arbeitsmethoden in der Organischen Chemie)</a:t>
            </a:r>
          </a:p>
          <a:p>
            <a:r>
              <a:rPr lang="de-DE" sz="2600" dirty="0"/>
              <a:t>Mails!</a:t>
            </a:r>
          </a:p>
          <a:p>
            <a:pPr marL="457200" lvl="1" indent="0">
              <a:buNone/>
            </a:pPr>
            <a:r>
              <a:rPr lang="de-DE" sz="2200" dirty="0"/>
              <a:t>Checkt unbedingt regelmäßig eure E-Mails. Frau Zeppenfeld sendet regelmäßig Hinweise und Termine per Mail.</a:t>
            </a:r>
          </a:p>
        </p:txBody>
      </p:sp>
    </p:spTree>
    <p:extLst>
      <p:ext uri="{BB962C8B-B14F-4D97-AF65-F5344CB8AC3E}">
        <p14:creationId xmlns:p14="http://schemas.microsoft.com/office/powerpoint/2010/main" val="2087773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963EDA-85D8-4C2E-BBEC-4DDBC61C0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117" y="1"/>
            <a:ext cx="10515600" cy="1097280"/>
          </a:xfrm>
        </p:spPr>
        <p:txBody>
          <a:bodyPr/>
          <a:lstStyle/>
          <a:p>
            <a:r>
              <a:rPr lang="de-DE" dirty="0"/>
              <a:t>Betriebsanweisung</a:t>
            </a:r>
          </a:p>
        </p:txBody>
      </p:sp>
      <p:pic>
        <p:nvPicPr>
          <p:cNvPr id="5" name="Inhaltsplatzhalter 4" descr="Ein Bild, das Screenshot, Text enthält.&#10;&#10;Mit hoher Zuverlässigkeit generierte Beschreibung">
            <a:extLst>
              <a:ext uri="{FF2B5EF4-FFF2-40B4-BE49-F238E27FC236}">
                <a16:creationId xmlns:a16="http://schemas.microsoft.com/office/drawing/2014/main" id="{D51441E0-304B-47EB-8519-2C9081F2F6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17" y="1019663"/>
            <a:ext cx="3915381" cy="5441563"/>
          </a:xfrm>
        </p:spPr>
      </p:pic>
      <p:pic>
        <p:nvPicPr>
          <p:cNvPr id="7" name="Grafik 6" descr="Ein Bild, das Screenshot enthält.&#10;&#10;Mit sehr hoher Zuverlässigkeit generierte Beschreibung">
            <a:extLst>
              <a:ext uri="{FF2B5EF4-FFF2-40B4-BE49-F238E27FC236}">
                <a16:creationId xmlns:a16="http://schemas.microsoft.com/office/drawing/2014/main" id="{BACBAE09-F7B2-4403-9D62-6D33FAC31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498" y="1019663"/>
            <a:ext cx="3938569" cy="5441563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C3EAA89D-A432-46E8-AA25-555D16D94543}"/>
              </a:ext>
            </a:extLst>
          </p:cNvPr>
          <p:cNvSpPr txBox="1"/>
          <p:nvPr/>
        </p:nvSpPr>
        <p:spPr>
          <a:xfrm>
            <a:off x="8706678" y="1097281"/>
            <a:ext cx="287220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Immer doppelt anfertigen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Wahlweise per Hand oder am Computer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eine Kopie wird im Assistentenzimmer hinterlegt, eine mit dem Bericht abgegeben</a:t>
            </a:r>
          </a:p>
        </p:txBody>
      </p:sp>
    </p:spTree>
    <p:extLst>
      <p:ext uri="{BB962C8B-B14F-4D97-AF65-F5344CB8AC3E}">
        <p14:creationId xmlns:p14="http://schemas.microsoft.com/office/powerpoint/2010/main" val="2422572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F55C9745-AF45-4799-8AA9-6EA70399C365}"/>
              </a:ext>
            </a:extLst>
          </p:cNvPr>
          <p:cNvSpPr txBox="1"/>
          <p:nvPr/>
        </p:nvSpPr>
        <p:spPr>
          <a:xfrm>
            <a:off x="529984" y="4236460"/>
            <a:ext cx="111320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2400" dirty="0"/>
              <a:t>Assistent(in): wird euch zu Beginn des Praktikums per Aushang zugeteilt, dort gebt ihr eure Berichte ab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de-DE" sz="2400" dirty="0"/>
              <a:t>Ansatzgröße in Mol: Im IOC findet ihr in eurer Versuchsvorschrift Mol Angaben für die Edukte. Die Ansatzgröße ist die </a:t>
            </a:r>
            <a:r>
              <a:rPr lang="de-DE" sz="2400" dirty="0" err="1"/>
              <a:t>Molzahl</a:t>
            </a:r>
            <a:r>
              <a:rPr lang="de-DE" sz="2400" dirty="0"/>
              <a:t> des limitierenden Edukts</a:t>
            </a:r>
          </a:p>
        </p:txBody>
      </p:sp>
      <p:pic>
        <p:nvPicPr>
          <p:cNvPr id="10" name="Inhaltsplatzhalter 9" descr="Ein Bild, das Screenshot enthält.&#10;&#10;Mit sehr hoher Zuverlässigkeit generierte Beschreibung">
            <a:extLst>
              <a:ext uri="{FF2B5EF4-FFF2-40B4-BE49-F238E27FC236}">
                <a16:creationId xmlns:a16="http://schemas.microsoft.com/office/drawing/2014/main" id="{5D2883AA-F43D-47C5-9D82-04C97E412F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57" y="690757"/>
            <a:ext cx="11240086" cy="3134028"/>
          </a:xfrm>
        </p:spPr>
      </p:pic>
    </p:spTree>
    <p:extLst>
      <p:ext uri="{BB962C8B-B14F-4D97-AF65-F5344CB8AC3E}">
        <p14:creationId xmlns:p14="http://schemas.microsoft.com/office/powerpoint/2010/main" val="968039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5864D1-E917-4711-A28B-0D42DE4E9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63629"/>
            <a:ext cx="10515600" cy="1325563"/>
          </a:xfrm>
        </p:spPr>
        <p:txBody>
          <a:bodyPr>
            <a:normAutofit/>
          </a:bodyPr>
          <a:lstStyle/>
          <a:p>
            <a:pPr algn="just"/>
            <a:r>
              <a:rPr lang="de-DE" sz="2400" dirty="0">
                <a:latin typeface="+mn-lt"/>
              </a:rPr>
              <a:t>Das limitierende Edukt ist das 1-Octanol, dementsprechend beträgt die Ansatzgröße 0.10 mol!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6575895E-096F-4ADD-9858-F780D652E1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938" y="430039"/>
            <a:ext cx="9806609" cy="2590828"/>
          </a:xfr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7379D1D5-D947-495E-8B22-02D76F43A8D7}"/>
              </a:ext>
            </a:extLst>
          </p:cNvPr>
          <p:cNvSpPr/>
          <p:nvPr/>
        </p:nvSpPr>
        <p:spPr>
          <a:xfrm>
            <a:off x="1789043" y="1258957"/>
            <a:ext cx="1378227" cy="424069"/>
          </a:xfrm>
          <a:prstGeom prst="rect">
            <a:avLst/>
          </a:prstGeom>
          <a:solidFill>
            <a:srgbClr val="FF00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8570A26-9B3A-4579-BDDE-69005B2758CD}"/>
              </a:ext>
            </a:extLst>
          </p:cNvPr>
          <p:cNvSpPr/>
          <p:nvPr/>
        </p:nvSpPr>
        <p:spPr>
          <a:xfrm>
            <a:off x="7295321" y="1278835"/>
            <a:ext cx="1378227" cy="424069"/>
          </a:xfrm>
          <a:prstGeom prst="rect">
            <a:avLst/>
          </a:prstGeom>
          <a:solidFill>
            <a:srgbClr val="FF00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0A7064C-3778-46DE-BF9C-57FA1CE997C7}"/>
              </a:ext>
            </a:extLst>
          </p:cNvPr>
          <p:cNvSpPr/>
          <p:nvPr/>
        </p:nvSpPr>
        <p:spPr>
          <a:xfrm>
            <a:off x="4903305" y="1725453"/>
            <a:ext cx="1285460" cy="424069"/>
          </a:xfrm>
          <a:prstGeom prst="rect">
            <a:avLst/>
          </a:prstGeom>
          <a:solidFill>
            <a:srgbClr val="FF00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B4D954D7-81A2-43FD-9DF9-504387F8FC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134" y="3356113"/>
            <a:ext cx="7629732" cy="1421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646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7DF266-EE99-4D74-99BA-BA1E1475D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 descr="Ein Bild, das Screenshot enthält.&#10;&#10;Mit sehr hoher Zuverlässigkeit generierte Beschreibung">
            <a:extLst>
              <a:ext uri="{FF2B5EF4-FFF2-40B4-BE49-F238E27FC236}">
                <a16:creationId xmlns:a16="http://schemas.microsoft.com/office/drawing/2014/main" id="{D961EB28-037C-4515-AB96-9911CABB50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02" y="266492"/>
            <a:ext cx="11404196" cy="3162508"/>
          </a:xfr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71C4CBC6-9BC2-41B9-9A6B-AA651C80D7F7}"/>
              </a:ext>
            </a:extLst>
          </p:cNvPr>
          <p:cNvSpPr txBox="1"/>
          <p:nvPr/>
        </p:nvSpPr>
        <p:spPr>
          <a:xfrm>
            <a:off x="393902" y="3776870"/>
            <a:ext cx="114041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Informationen über die H- und P-Sätze sowie die Information zu KMR-Stoffen findet Ihr im Semesterapparat unter dem Reiter Arbeitssicherheit</a:t>
            </a:r>
          </a:p>
          <a:p>
            <a:r>
              <a:rPr lang="de-DE" sz="2400" dirty="0"/>
              <a:t>Zusätzlich sind folgende Quellen für die Recherche zu empfehlen: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Gestis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Sigma Aldrich (Struktursuche)</a:t>
            </a:r>
          </a:p>
        </p:txBody>
      </p:sp>
    </p:spTree>
    <p:extLst>
      <p:ext uri="{BB962C8B-B14F-4D97-AF65-F5344CB8AC3E}">
        <p14:creationId xmlns:p14="http://schemas.microsoft.com/office/powerpoint/2010/main" val="1626221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7806CB-BCC8-4A69-AA41-5D44C8058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 descr="Ein Bild, das Screenshot enthält.&#10;&#10;Mit sehr hoher Zuverlässigkeit generierte Beschreibung">
            <a:extLst>
              <a:ext uri="{FF2B5EF4-FFF2-40B4-BE49-F238E27FC236}">
                <a16:creationId xmlns:a16="http://schemas.microsoft.com/office/drawing/2014/main" id="{46F3CAC2-018B-418B-9264-F078F80085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2" y="101039"/>
            <a:ext cx="11249898" cy="4752315"/>
          </a:xfr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6464ED67-696A-4FA9-84E4-3C4EF1C6AC01}"/>
              </a:ext>
            </a:extLst>
          </p:cNvPr>
          <p:cNvSpPr txBox="1"/>
          <p:nvPr/>
        </p:nvSpPr>
        <p:spPr>
          <a:xfrm>
            <a:off x="471051" y="5018917"/>
            <a:ext cx="112498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Ihr sollt alle H- und P-Sätze notieren, dazu am besten am PC die Zeilenzahl erhöhen oder mehrere Sätze zusammenfassen z.B.:	</a:t>
            </a:r>
          </a:p>
          <a:p>
            <a:r>
              <a:rPr lang="de-DE" sz="2400" dirty="0"/>
              <a:t>	H310/311: Lebensgefahr/Giftig bei Hautkontakt.	</a:t>
            </a:r>
          </a:p>
        </p:txBody>
      </p:sp>
    </p:spTree>
    <p:extLst>
      <p:ext uri="{BB962C8B-B14F-4D97-AF65-F5344CB8AC3E}">
        <p14:creationId xmlns:p14="http://schemas.microsoft.com/office/powerpoint/2010/main" val="3457487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Screenshot enthält.&#10;&#10;Mit sehr hoher Zuverlässigkeit generierte Beschreibung">
            <a:extLst>
              <a:ext uri="{FF2B5EF4-FFF2-40B4-BE49-F238E27FC236}">
                <a16:creationId xmlns:a16="http://schemas.microsoft.com/office/drawing/2014/main" id="{DE6D9A2F-97E4-45DB-BEA6-ADB02A03EB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86" y="295241"/>
            <a:ext cx="11217028" cy="4972254"/>
          </a:xfrm>
        </p:spPr>
      </p:pic>
    </p:spTree>
    <p:extLst>
      <p:ext uri="{BB962C8B-B14F-4D97-AF65-F5344CB8AC3E}">
        <p14:creationId xmlns:p14="http://schemas.microsoft.com/office/powerpoint/2010/main" val="4179522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598</Words>
  <Application>Microsoft Office PowerPoint</Application>
  <PresentationFormat>Breitbild</PresentationFormat>
  <Paragraphs>97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</vt:lpstr>
      <vt:lpstr>OC Grundpraktikums Crashkurs</vt:lpstr>
      <vt:lpstr>Struktur</vt:lpstr>
      <vt:lpstr>Wichtige Informationen und Materialien</vt:lpstr>
      <vt:lpstr>Betriebsanweisung</vt:lpstr>
      <vt:lpstr>PowerPoint-Präsentation</vt:lpstr>
      <vt:lpstr>Das limitierende Edukt ist das 1-Octanol, dementsprechend beträgt die Ansatzgröße 0.10 mol!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Chemikalienbestellschein</vt:lpstr>
      <vt:lpstr>Abzug Beschriftung</vt:lpstr>
      <vt:lpstr>Zeitmanagement</vt:lpstr>
      <vt:lpstr>Antestate</vt:lpstr>
      <vt:lpstr>Laborjournal</vt:lpstr>
      <vt:lpstr>PowerPoint-Präsentation</vt:lpstr>
      <vt:lpstr>Berichte</vt:lpstr>
      <vt:lpstr>Literatur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 Grundpraktikums Guide</dc:title>
  <dc:creator>Zoe Scheller</dc:creator>
  <cp:lastModifiedBy>Marco Schmiedtchen</cp:lastModifiedBy>
  <cp:revision>31</cp:revision>
  <dcterms:created xsi:type="dcterms:W3CDTF">2018-03-24T09:56:23Z</dcterms:created>
  <dcterms:modified xsi:type="dcterms:W3CDTF">2018-03-29T14:25:17Z</dcterms:modified>
</cp:coreProperties>
</file>