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7" r:id="rId2"/>
  </p:sldIdLst>
  <p:sldSz cx="10691813" cy="7559675"/>
  <p:notesSz cx="9144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sir Shamim" initials="YS" lastIdx="2" clrIdx="0">
    <p:extLst>
      <p:ext uri="{19B8F6BF-5375-455C-9EA6-DF929625EA0E}">
        <p15:presenceInfo xmlns:p15="http://schemas.microsoft.com/office/powerpoint/2012/main" userId="Yasir Shami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93"/>
    <a:srgbClr val="EFE4BF"/>
    <a:srgbClr val="DFE4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5" autoAdjust="0"/>
    <p:restoredTop sz="94660"/>
  </p:normalViewPr>
  <p:slideViewPr>
    <p:cSldViewPr snapToGrid="0">
      <p:cViewPr varScale="1">
        <p:scale>
          <a:sx n="103" d="100"/>
          <a:sy n="103" d="100"/>
        </p:scale>
        <p:origin x="165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93925307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684888"/>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yasir.shamim@uni-due.de"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7307813" y="1800001"/>
            <a:ext cx="3204000" cy="3812410"/>
          </a:xfrm>
          <a:custGeom>
            <a:avLst/>
            <a:gdLst/>
            <a:ahLst/>
            <a:cxnLst/>
            <a:rect l="l" t="t" r="r" b="b"/>
            <a:pathLst>
              <a:path w="3240404" h="2700020">
                <a:moveTo>
                  <a:pt x="0" y="2699994"/>
                </a:moveTo>
                <a:lnTo>
                  <a:pt x="3239998" y="2699994"/>
                </a:lnTo>
                <a:lnTo>
                  <a:pt x="3239998" y="0"/>
                </a:lnTo>
                <a:lnTo>
                  <a:pt x="0" y="0"/>
                </a:lnTo>
                <a:lnTo>
                  <a:pt x="0" y="2699994"/>
                </a:lnTo>
                <a:close/>
              </a:path>
            </a:pathLst>
          </a:custGeom>
          <a:solidFill>
            <a:srgbClr val="EFE4BF"/>
          </a:solidFill>
        </p:spPr>
        <p:txBody>
          <a:bodyPr wrap="square" lIns="0" tIns="0" rIns="0" bIns="0" rtlCol="0"/>
          <a:lstStyle/>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endParaRPr lang="de-DE" sz="900" b="1" dirty="0"/>
          </a:p>
          <a:p>
            <a:r>
              <a:rPr lang="de-DE" sz="900" b="1" dirty="0"/>
              <a:t>Reference:</a:t>
            </a:r>
            <a:endParaRPr lang="en-US" sz="900" dirty="0"/>
          </a:p>
          <a:p>
            <a:r>
              <a:rPr lang="en-US" sz="900" dirty="0"/>
              <a:t>J. Pang, L. Shi und Y. Ni, "A Multi-agent Based Control Framework for Coupled Transmission and Distribution System Restoration Containing Wind Power and Energy Storage," in 2019, S. 2324–2329, </a:t>
            </a:r>
            <a:r>
              <a:rPr lang="en-US" sz="900" dirty="0" err="1"/>
              <a:t>doi</a:t>
            </a:r>
            <a:r>
              <a:rPr lang="en-US" sz="900" dirty="0"/>
              <a:t>: 10.1109/iSPEC48194.2019.8975119.</a:t>
            </a:r>
          </a:p>
          <a:p>
            <a:endParaRPr lang="de-DE" sz="1400" dirty="0"/>
          </a:p>
        </p:txBody>
      </p:sp>
      <p:sp>
        <p:nvSpPr>
          <p:cNvPr id="7" name="Rechteck 6"/>
          <p:cNvSpPr/>
          <p:nvPr/>
        </p:nvSpPr>
        <p:spPr>
          <a:xfrm>
            <a:off x="7308346" y="179999"/>
            <a:ext cx="3203467" cy="1440001"/>
          </a:xfrm>
          <a:prstGeom prst="rect">
            <a:avLst/>
          </a:prstGeom>
          <a:solidFill>
            <a:srgbClr val="EFE4B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Rechteck 7"/>
          <p:cNvSpPr/>
          <p:nvPr/>
        </p:nvSpPr>
        <p:spPr>
          <a:xfrm>
            <a:off x="7307813" y="955841"/>
            <a:ext cx="3025650" cy="707886"/>
          </a:xfrm>
          <a:prstGeom prst="rect">
            <a:avLst/>
          </a:prstGeom>
        </p:spPr>
        <p:txBody>
          <a:bodyPr wrap="square">
            <a:spAutoFit/>
          </a:bodyPr>
          <a:lstStyle/>
          <a:p>
            <a:r>
              <a:rPr lang="de-DE" sz="2000" b="1" i="1" dirty="0">
                <a:solidFill>
                  <a:srgbClr val="004C93"/>
                </a:solidFill>
              </a:rPr>
              <a:t>Fachgebiet für Elektrische Energiesysteme (EES)</a:t>
            </a:r>
            <a:endParaRPr lang="de-DE" sz="1400" i="1" dirty="0"/>
          </a:p>
        </p:txBody>
      </p:sp>
      <p:sp>
        <p:nvSpPr>
          <p:cNvPr id="13" name="object 3"/>
          <p:cNvSpPr/>
          <p:nvPr/>
        </p:nvSpPr>
        <p:spPr>
          <a:xfrm>
            <a:off x="7307813" y="5792411"/>
            <a:ext cx="3204000" cy="1587263"/>
          </a:xfrm>
          <a:custGeom>
            <a:avLst/>
            <a:gdLst/>
            <a:ahLst/>
            <a:cxnLst/>
            <a:rect l="l" t="t" r="r" b="b"/>
            <a:pathLst>
              <a:path w="3240404" h="2700020">
                <a:moveTo>
                  <a:pt x="0" y="2699994"/>
                </a:moveTo>
                <a:lnTo>
                  <a:pt x="3239998" y="2699994"/>
                </a:lnTo>
                <a:lnTo>
                  <a:pt x="3239998" y="0"/>
                </a:lnTo>
                <a:lnTo>
                  <a:pt x="0" y="0"/>
                </a:lnTo>
                <a:lnTo>
                  <a:pt x="0" y="2699994"/>
                </a:lnTo>
                <a:close/>
              </a:path>
            </a:pathLst>
          </a:custGeom>
          <a:solidFill>
            <a:srgbClr val="DFE4F2"/>
          </a:solidFill>
        </p:spPr>
        <p:txBody>
          <a:bodyPr wrap="square" lIns="0" tIns="0" rIns="0" bIns="0" rtlCol="0"/>
          <a:lstStyle/>
          <a:p>
            <a:endParaRPr dirty="0"/>
          </a:p>
        </p:txBody>
      </p:sp>
      <p:pic>
        <p:nvPicPr>
          <p:cNvPr id="15" name="Grafik 14"/>
          <p:cNvPicPr>
            <a:picLocks noChangeAspect="1"/>
          </p:cNvPicPr>
          <p:nvPr/>
        </p:nvPicPr>
        <p:blipFill rotWithShape="1">
          <a:blip r:embed="rId2" cstate="print">
            <a:extLst>
              <a:ext uri="{28A0092B-C50C-407E-A947-70E740481C1C}">
                <a14:useLocalDpi xmlns:a14="http://schemas.microsoft.com/office/drawing/2010/main" val="0"/>
              </a:ext>
            </a:extLst>
          </a:blip>
          <a:srcRect l="159" t="23365" r="1111" b="48576"/>
          <a:stretch/>
        </p:blipFill>
        <p:spPr>
          <a:xfrm>
            <a:off x="180000" y="177527"/>
            <a:ext cx="6771785" cy="1443455"/>
          </a:xfrm>
          <a:prstGeom prst="rect">
            <a:avLst/>
          </a:prstGeom>
        </p:spPr>
      </p:pic>
      <p:sp>
        <p:nvSpPr>
          <p:cNvPr id="21" name="object 3"/>
          <p:cNvSpPr/>
          <p:nvPr/>
        </p:nvSpPr>
        <p:spPr>
          <a:xfrm>
            <a:off x="179997" y="1800001"/>
            <a:ext cx="6767813" cy="3812410"/>
          </a:xfrm>
          <a:custGeom>
            <a:avLst/>
            <a:gdLst/>
            <a:ahLst/>
            <a:cxnLst/>
            <a:rect l="l" t="t" r="r" b="b"/>
            <a:pathLst>
              <a:path w="3240404" h="2700020">
                <a:moveTo>
                  <a:pt x="0" y="2699994"/>
                </a:moveTo>
                <a:lnTo>
                  <a:pt x="3239998" y="2699994"/>
                </a:lnTo>
                <a:lnTo>
                  <a:pt x="3239998" y="0"/>
                </a:lnTo>
                <a:lnTo>
                  <a:pt x="0" y="0"/>
                </a:lnTo>
                <a:lnTo>
                  <a:pt x="0" y="2699994"/>
                </a:lnTo>
                <a:close/>
              </a:path>
            </a:pathLst>
          </a:custGeom>
          <a:solidFill>
            <a:srgbClr val="EFE4BF"/>
          </a:solidFill>
        </p:spPr>
        <p:txBody>
          <a:bodyPr wrap="square" lIns="0" tIns="0" rIns="0" bIns="0" rtlCol="0"/>
          <a:lstStyle/>
          <a:p>
            <a:pPr algn="just"/>
            <a:endParaRPr dirty="0"/>
          </a:p>
        </p:txBody>
      </p:sp>
      <p:sp>
        <p:nvSpPr>
          <p:cNvPr id="22" name="object 3"/>
          <p:cNvSpPr/>
          <p:nvPr/>
        </p:nvSpPr>
        <p:spPr>
          <a:xfrm>
            <a:off x="179998" y="5792411"/>
            <a:ext cx="6767813" cy="1587263"/>
          </a:xfrm>
          <a:custGeom>
            <a:avLst/>
            <a:gdLst/>
            <a:ahLst/>
            <a:cxnLst/>
            <a:rect l="l" t="t" r="r" b="b"/>
            <a:pathLst>
              <a:path w="3240404" h="2700020">
                <a:moveTo>
                  <a:pt x="0" y="2699994"/>
                </a:moveTo>
                <a:lnTo>
                  <a:pt x="3239998" y="2699994"/>
                </a:lnTo>
                <a:lnTo>
                  <a:pt x="3239998" y="0"/>
                </a:lnTo>
                <a:lnTo>
                  <a:pt x="0" y="0"/>
                </a:lnTo>
                <a:lnTo>
                  <a:pt x="0" y="2699994"/>
                </a:lnTo>
                <a:close/>
              </a:path>
            </a:pathLst>
          </a:custGeom>
          <a:solidFill>
            <a:srgbClr val="DFE4F2"/>
          </a:solidFill>
        </p:spPr>
        <p:txBody>
          <a:bodyPr wrap="square" lIns="0" tIns="0" rIns="0" bIns="0" rtlCol="0"/>
          <a:lstStyle/>
          <a:p>
            <a:endParaRPr dirty="0"/>
          </a:p>
        </p:txBody>
      </p:sp>
      <p:sp>
        <p:nvSpPr>
          <p:cNvPr id="23" name="Rechteck 22"/>
          <p:cNvSpPr/>
          <p:nvPr/>
        </p:nvSpPr>
        <p:spPr>
          <a:xfrm>
            <a:off x="279400" y="1923360"/>
            <a:ext cx="6553200" cy="3579224"/>
          </a:xfrm>
          <a:prstGeom prst="rect">
            <a:avLst/>
          </a:prstGeom>
        </p:spPr>
        <p:txBody>
          <a:bodyPr wrap="square">
            <a:noAutofit/>
          </a:bodyPr>
          <a:lstStyle/>
          <a:p>
            <a:pPr algn="just"/>
            <a:r>
              <a:rPr lang="en-US" sz="1400" b="1" dirty="0">
                <a:solidFill>
                  <a:srgbClr val="004C93"/>
                </a:solidFill>
              </a:rPr>
              <a:t>A fast restoration algorithm for medium voltage distribution networks after blackout with renewable energy integration</a:t>
            </a:r>
          </a:p>
          <a:p>
            <a:pPr algn="just"/>
            <a:endParaRPr lang="de-DE" sz="1400" b="1" dirty="0">
              <a:solidFill>
                <a:srgbClr val="004C93"/>
              </a:solidFill>
            </a:endParaRPr>
          </a:p>
          <a:p>
            <a:pPr algn="just"/>
            <a:r>
              <a:rPr lang="en-US" sz="1200" dirty="0"/>
              <a:t>Blackouts in distribution systems disrupt electricity supply and can take significant time to recover. With the increasing integration of renewable energy sources (RES), there is growing potential to leverage these assets during post-blackout restoration. However, many current restoration strategies do not effectively consider the dynamic availability of RES or apply real-time optimization for decision-making.</a:t>
            </a:r>
          </a:p>
          <a:p>
            <a:pPr algn="just"/>
            <a:endParaRPr lang="en-US" sz="1200" dirty="0"/>
          </a:p>
          <a:p>
            <a:pPr algn="just"/>
            <a:r>
              <a:rPr lang="en-US" sz="1200" dirty="0"/>
              <a:t>This thesis aims to extend an existing restoration algorithm framework tailored for post-blackout scenarios in MV distribution networks, and integrate forecast-based availability of RES into the restoration logic. The algorithm shall identify and incorporate additional operational and restoration constraints and assess the availability of RES to enhance system recovery. The preferred programming environment can be either Python or </a:t>
            </a:r>
            <a:r>
              <a:rPr lang="en-US" sz="1200" dirty="0" err="1"/>
              <a:t>DIgSILENT</a:t>
            </a:r>
            <a:r>
              <a:rPr lang="en-US" sz="1200" dirty="0"/>
              <a:t> Programming Language (DPL) whereas the modelling </a:t>
            </a:r>
            <a:r>
              <a:rPr lang="en-US" sz="1200"/>
              <a:t>and simulation </a:t>
            </a:r>
            <a:r>
              <a:rPr lang="en-US" sz="1200" dirty="0"/>
              <a:t>of the medium voltage distribution network would be carried out in </a:t>
            </a:r>
            <a:r>
              <a:rPr lang="en-US" sz="1200" dirty="0" err="1"/>
              <a:t>DIgSILENT</a:t>
            </a:r>
            <a:r>
              <a:rPr lang="en-US" sz="1200" dirty="0"/>
              <a:t> </a:t>
            </a:r>
            <a:r>
              <a:rPr lang="en-US" sz="1200" dirty="0" err="1"/>
              <a:t>PowerFactory</a:t>
            </a:r>
            <a:r>
              <a:rPr lang="en-US" sz="1200" dirty="0"/>
              <a:t>. The proposed approach would be validated in terms of feasibility and robustness through different case studies and simulation scenarios and then evaluated against existing approaches in literature.  </a:t>
            </a:r>
          </a:p>
        </p:txBody>
      </p:sp>
      <p:sp>
        <p:nvSpPr>
          <p:cNvPr id="26" name="Rechteck 25"/>
          <p:cNvSpPr/>
          <p:nvPr/>
        </p:nvSpPr>
        <p:spPr>
          <a:xfrm>
            <a:off x="279400" y="5889182"/>
            <a:ext cx="6553200" cy="1015663"/>
          </a:xfrm>
          <a:prstGeom prst="rect">
            <a:avLst/>
          </a:prstGeom>
        </p:spPr>
        <p:txBody>
          <a:bodyPr wrap="square">
            <a:spAutoFit/>
          </a:bodyPr>
          <a:lstStyle/>
          <a:p>
            <a:r>
              <a:rPr lang="de-DE" sz="1400" b="1" dirty="0">
                <a:solidFill>
                  <a:srgbClr val="004C93"/>
                </a:solidFill>
              </a:rPr>
              <a:t>Betreuer und Ansprechpartner</a:t>
            </a:r>
          </a:p>
          <a:p>
            <a:endParaRPr lang="de-DE" sz="1000" dirty="0"/>
          </a:p>
          <a:p>
            <a:pPr marL="171450" indent="-171450">
              <a:buFont typeface="Wingdings" panose="05000000000000000000" pitchFamily="2" charset="2"/>
              <a:buChar char="§"/>
            </a:pPr>
            <a:r>
              <a:rPr lang="de-DE" sz="1200" b="1" dirty="0"/>
              <a:t>Yasir Shamim</a:t>
            </a:r>
            <a:br>
              <a:rPr lang="de-DE" sz="1200" dirty="0"/>
            </a:br>
            <a:r>
              <a:rPr lang="de-DE" sz="1200" dirty="0">
                <a:hlinkClick r:id="rId3"/>
              </a:rPr>
              <a:t>yasir.shamim@uni-due.de</a:t>
            </a:r>
            <a:r>
              <a:rPr lang="de-DE" sz="1200" dirty="0"/>
              <a:t> </a:t>
            </a:r>
          </a:p>
          <a:p>
            <a:r>
              <a:rPr lang="de-DE" sz="1200" dirty="0"/>
              <a:t>     BA 060</a:t>
            </a:r>
          </a:p>
        </p:txBody>
      </p:sp>
      <p:sp>
        <p:nvSpPr>
          <p:cNvPr id="27" name="Rechteck 26"/>
          <p:cNvSpPr/>
          <p:nvPr/>
        </p:nvSpPr>
        <p:spPr>
          <a:xfrm>
            <a:off x="7398512" y="5889183"/>
            <a:ext cx="3022601" cy="677108"/>
          </a:xfrm>
          <a:prstGeom prst="rect">
            <a:avLst/>
          </a:prstGeom>
        </p:spPr>
        <p:txBody>
          <a:bodyPr wrap="square">
            <a:spAutoFit/>
          </a:bodyPr>
          <a:lstStyle/>
          <a:p>
            <a:r>
              <a:rPr lang="de-DE" sz="1400" b="1" dirty="0">
                <a:solidFill>
                  <a:srgbClr val="004C93"/>
                </a:solidFill>
              </a:rPr>
              <a:t>Bearbeiter</a:t>
            </a:r>
          </a:p>
          <a:p>
            <a:endParaRPr lang="de-DE" sz="1200" dirty="0"/>
          </a:p>
          <a:p>
            <a:pPr marL="171450" indent="-171450">
              <a:buFont typeface="Wingdings" panose="05000000000000000000" pitchFamily="2" charset="2"/>
              <a:buChar char="§"/>
            </a:pPr>
            <a:r>
              <a:rPr lang="de-DE" sz="1200" b="1" dirty="0"/>
              <a:t>Mehrdad Karimi Raoof</a:t>
            </a:r>
          </a:p>
        </p:txBody>
      </p:sp>
      <p:pic>
        <p:nvPicPr>
          <p:cNvPr id="14" name="Grafik 13">
            <a:extLst>
              <a:ext uri="{FF2B5EF4-FFF2-40B4-BE49-F238E27FC236}">
                <a16:creationId xmlns:a16="http://schemas.microsoft.com/office/drawing/2014/main" id="{E0C26F8D-67CC-4C24-95C6-2742305DA7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6170" y="242501"/>
            <a:ext cx="1843462" cy="713340"/>
          </a:xfrm>
          <a:prstGeom prst="rect">
            <a:avLst/>
          </a:prstGeom>
        </p:spPr>
      </p:pic>
      <p:sp>
        <p:nvSpPr>
          <p:cNvPr id="16" name="Rechteck 15">
            <a:extLst>
              <a:ext uri="{FF2B5EF4-FFF2-40B4-BE49-F238E27FC236}">
                <a16:creationId xmlns:a16="http://schemas.microsoft.com/office/drawing/2014/main" id="{D97AF0F5-C219-4788-AEF4-AF5766733966}"/>
              </a:ext>
            </a:extLst>
          </p:cNvPr>
          <p:cNvSpPr/>
          <p:nvPr/>
        </p:nvSpPr>
        <p:spPr>
          <a:xfrm>
            <a:off x="179997" y="138066"/>
            <a:ext cx="6767813" cy="400110"/>
          </a:xfrm>
          <a:prstGeom prst="rect">
            <a:avLst/>
          </a:prstGeom>
        </p:spPr>
        <p:txBody>
          <a:bodyPr wrap="square">
            <a:spAutoFit/>
          </a:bodyPr>
          <a:lstStyle/>
          <a:p>
            <a:r>
              <a:rPr lang="de-DE" sz="2000" b="1" i="1" dirty="0">
                <a:solidFill>
                  <a:srgbClr val="EFE4BF"/>
                </a:solidFill>
              </a:rPr>
              <a:t>Masterarbeit</a:t>
            </a:r>
            <a:endParaRPr lang="de-DE" sz="1400" i="1" dirty="0">
              <a:solidFill>
                <a:srgbClr val="EFE4BF"/>
              </a:solidFill>
            </a:endParaRPr>
          </a:p>
        </p:txBody>
      </p:sp>
      <p:pic>
        <p:nvPicPr>
          <p:cNvPr id="10" name="Picture 9">
            <a:extLst>
              <a:ext uri="{FF2B5EF4-FFF2-40B4-BE49-F238E27FC236}">
                <a16:creationId xmlns:a16="http://schemas.microsoft.com/office/drawing/2014/main" id="{175D24AD-32BD-45B6-8EFA-B886F988D8A0}"/>
              </a:ext>
            </a:extLst>
          </p:cNvPr>
          <p:cNvPicPr>
            <a:picLocks noChangeAspect="1"/>
          </p:cNvPicPr>
          <p:nvPr/>
        </p:nvPicPr>
        <p:blipFill>
          <a:blip r:embed="rId5" cstate="print">
            <a:extLst>
              <a:ext uri="{28A0092B-C50C-407E-A947-70E740481C1C}">
                <a14:useLocalDpi xmlns:a14="http://schemas.microsoft.com/office/drawing/2010/main" val="0"/>
              </a:ext>
            </a:extLst>
          </a:blip>
          <a:srcRect l="2419" r="2419"/>
          <a:stretch/>
        </p:blipFill>
        <p:spPr>
          <a:xfrm>
            <a:off x="7308346" y="2168819"/>
            <a:ext cx="3203467" cy="2475475"/>
          </a:xfrm>
          <a:prstGeom prst="rect">
            <a:avLst/>
          </a:prstGeom>
        </p:spPr>
      </p:pic>
    </p:spTree>
    <p:extLst>
      <p:ext uri="{BB962C8B-B14F-4D97-AF65-F5344CB8AC3E}">
        <p14:creationId xmlns:p14="http://schemas.microsoft.com/office/powerpoint/2010/main" val="4219581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264</Words>
  <Application>Microsoft Office PowerPoint</Application>
  <PresentationFormat>Benutzerdefiniert</PresentationFormat>
  <Paragraphs>38</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Wingdings</vt:lpstr>
      <vt:lpstr>Office Theme</vt:lpstr>
      <vt:lpstr>PowerPoint-Präsentation</vt:lpstr>
    </vt:vector>
  </TitlesOfParts>
  <Company>Universität Duisburg-Essen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Stefanie Jung</dc:creator>
  <cp:lastModifiedBy>Yasir Shamim</cp:lastModifiedBy>
  <cp:revision>89</cp:revision>
  <dcterms:created xsi:type="dcterms:W3CDTF">2017-01-16T10:51:02Z</dcterms:created>
  <dcterms:modified xsi:type="dcterms:W3CDTF">2025-05-23T09:24:43Z</dcterms:modified>
</cp:coreProperties>
</file>