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478" r:id="rId5"/>
    <p:sldId id="479" r:id="rId6"/>
    <p:sldId id="487" r:id="rId7"/>
    <p:sldId id="484" r:id="rId8"/>
    <p:sldId id="488" r:id="rId9"/>
    <p:sldId id="482" r:id="rId10"/>
    <p:sldId id="470" r:id="rId11"/>
    <p:sldId id="471" r:id="rId12"/>
    <p:sldId id="486" r:id="rId13"/>
  </p:sldIdLst>
  <p:sldSz cx="9144000" cy="5143500" type="screen16x9"/>
  <p:notesSz cx="6797675" cy="9926638"/>
  <p:embeddedFontLst>
    <p:embeddedFont>
      <p:font typeface="Meta Head IGM Cond Black" panose="02000A06040000020004" pitchFamily="2" charset="0"/>
      <p:bold r:id="rId16"/>
    </p:embeddedFont>
    <p:embeddedFont>
      <p:font typeface="Meta Head IGM Cond Light" panose="02000506030000020004" pitchFamily="2" charset="0"/>
      <p:regular r:id="rId17"/>
    </p:embeddedFont>
    <p:embeddedFont>
      <p:font typeface="Meta IGM" panose="02000503040000020004" pitchFamily="2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519"/>
    <a:srgbClr val="FA3447"/>
    <a:srgbClr val="0066FF"/>
    <a:srgbClr val="009900"/>
    <a:srgbClr val="CCCC00"/>
    <a:srgbClr val="FFCC00"/>
    <a:srgbClr val="00CC00"/>
    <a:srgbClr val="CC0099"/>
    <a:srgbClr val="EE540F"/>
    <a:srgbClr val="FE9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015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26" y="45"/>
      </p:cViewPr>
      <p:guideLst>
        <p:guide orient="horz" pos="690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68492C6-ED8A-564E-B3D1-6FC36A6D94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200"/>
            </a:lvl1pPr>
          </a:lstStyle>
          <a:p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568E1-C914-E044-B5DC-41DA91055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200"/>
            </a:lvl1pPr>
          </a:lstStyle>
          <a:p>
            <a:fld id="{D893A924-A15F-FB45-9450-A978DD7F2A70}" type="datetimeFigureOut">
              <a:rPr lang="de-DE" sz="1000" smtClean="0">
                <a:latin typeface="Meta IGM" panose="02000503040000020004" pitchFamily="2" charset="0"/>
              </a:rPr>
              <a:t>16.06.2023</a:t>
            </a:fld>
            <a:endParaRPr lang="de-DE" sz="1000" dirty="0">
              <a:latin typeface="Meta IGM" panose="02000503040000020004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51DF70-631C-BE4E-95FD-56CEFF6C4B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200"/>
            </a:lvl1pPr>
          </a:lstStyle>
          <a:p>
            <a:endParaRPr lang="de-DE" sz="1000">
              <a:latin typeface="Meta IGM" panose="02000503040000020004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B3-F0D6-5A45-9129-191C5695E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200"/>
            </a:lvl1pPr>
          </a:lstStyle>
          <a:p>
            <a:fld id="{53B84A8F-D800-3D49-A16E-28CD7380C913}" type="slidenum">
              <a:rPr lang="de-DE" sz="1000" smtClean="0">
                <a:latin typeface="Meta IGM" panose="02000503040000020004" pitchFamily="2" charset="0"/>
              </a:rPr>
              <a:t>‹Nr.›</a:t>
            </a:fld>
            <a:endParaRPr lang="de-DE" sz="100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180000" tIns="180000" rIns="180000" bIns="180000" rtlCol="0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16B77BA6-83BE-5742-8C0B-6F675812BA19}" type="datetimeFigureOut">
              <a:rPr lang="de-DE" smtClean="0"/>
              <a:pPr/>
              <a:t>16.06.2023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l">
              <a:defRPr sz="1000" b="0" i="0">
                <a:latin typeface="Meta IGM" panose="02000503040000020004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180000" tIns="180000" rIns="180000" bIns="180000" rtlCol="0" anchor="b"/>
          <a:lstStyle>
            <a:lvl1pPr algn="r">
              <a:defRPr sz="1000" b="0" i="0">
                <a:latin typeface="Meta IGM" panose="02000503040000020004" pitchFamily="2" charset="0"/>
              </a:defRPr>
            </a:lvl1pPr>
          </a:lstStyle>
          <a:p>
            <a:fld id="{AD868B3C-6C54-1D41-B938-33F4013C07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19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50000"/>
      </a:lnSpc>
      <a:defRPr sz="1400" b="0" i="0" kern="1200">
        <a:solidFill>
          <a:schemeClr val="tx1"/>
        </a:solidFill>
        <a:latin typeface="Meta IGM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72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92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09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68B3C-6C54-1D41-B938-33F4013C078E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IGM" panose="02000503040000020004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IGM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08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68B3C-6C54-1D41-B938-33F4013C078E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IGM" panose="02000503040000020004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IGM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6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68B3C-6C54-1D41-B938-33F4013C078E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IGM" panose="02000503040000020004" pitchFamily="2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IGM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5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8B3C-6C54-1D41-B938-33F4013C078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54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2849"/>
            <a:ext cx="9494825" cy="94948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1627" y="598618"/>
            <a:ext cx="6747304" cy="666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876550"/>
            <a:ext cx="4859057" cy="1541626"/>
          </a:xfrm>
        </p:spPr>
        <p:txBody>
          <a:bodyPr anchor="b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430210"/>
            <a:ext cx="2514146" cy="37925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6333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367"/>
            <a:ext cx="914400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40B9E7E-0156-544E-8B23-4556027F32C5}"/>
              </a:ext>
            </a:extLst>
          </p:cNvPr>
          <p:cNvSpPr/>
          <p:nvPr userDrawn="1"/>
        </p:nvSpPr>
        <p:spPr>
          <a:xfrm>
            <a:off x="6825727" y="4651717"/>
            <a:ext cx="2318273" cy="49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 rot="10800000">
            <a:off x="2993721" y="1415441"/>
            <a:ext cx="6169066" cy="3872108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7B3B13-3C71-104B-92CD-29B6205299BB}"/>
              </a:ext>
            </a:extLst>
          </p:cNvPr>
          <p:cNvSpPr txBox="1"/>
          <p:nvPr userDrawn="1"/>
        </p:nvSpPr>
        <p:spPr>
          <a:xfrm>
            <a:off x="5840254" y="3338969"/>
            <a:ext cx="3187699" cy="6771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de-DE" sz="1100" b="0" i="0" kern="1200" dirty="0">
                <a:solidFill>
                  <a:schemeClr val="bg1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IG METALL </a:t>
            </a:r>
            <a:br>
              <a:rPr lang="de-DE" sz="1100" b="0" i="0" kern="1200" dirty="0">
                <a:solidFill>
                  <a:schemeClr val="bg1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</a:br>
            <a:r>
              <a:rPr lang="de-DE" sz="1100" b="1" i="0" kern="1200" dirty="0" smtClean="0">
                <a:solidFill>
                  <a:schemeClr val="bg1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Vorstand FB TP</a:t>
            </a:r>
            <a:endParaRPr lang="de-DE" sz="1100" b="1" i="0" kern="1200" dirty="0">
              <a:solidFill>
                <a:schemeClr val="bg1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endParaRPr lang="de-DE" sz="1100" b="0" i="0" kern="1200" dirty="0">
              <a:solidFill>
                <a:schemeClr val="bg1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  <a:p>
            <a:pPr algn="r"/>
            <a:r>
              <a:rPr lang="de-DE" sz="1100" b="0" i="0" kern="1200" dirty="0" smtClean="0">
                <a:solidFill>
                  <a:schemeClr val="bg1"/>
                </a:solidFill>
                <a:effectLst/>
                <a:latin typeface="Meta IGM" panose="02000503040000020004" pitchFamily="2" charset="0"/>
                <a:ea typeface="+mn-ea"/>
                <a:cs typeface="+mn-cs"/>
              </a:rPr>
              <a:t>sophie.jaenicke@igmetall.de</a:t>
            </a:r>
            <a:endParaRPr lang="de-DE" sz="1100" b="0" i="0" kern="1200" dirty="0">
              <a:solidFill>
                <a:schemeClr val="bg1"/>
              </a:solidFill>
              <a:effectLst/>
              <a:latin typeface="Meta IGM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llbild anzeig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46" y="0"/>
            <a:ext cx="684085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AA2AEA-20EE-1F47-ACF4-0C99D615D4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2374211"/>
            <a:ext cx="6591039" cy="961628"/>
          </a:xfrm>
        </p:spPr>
        <p:txBody>
          <a:bodyPr anchor="ctr" anchorCtr="0"/>
          <a:lstStyle>
            <a:lvl1pPr algn="l">
              <a:defRPr sz="35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BEARBEITEN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4E9B235-21E8-9341-A119-8338AD853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352934"/>
            <a:ext cx="2514146" cy="347696"/>
          </a:xfr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2100" b="0" i="0" spc="100" baseline="0">
                <a:solidFill>
                  <a:schemeClr val="bg1"/>
                </a:solidFill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743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A6C4DE8-63EB-944F-9420-AFA164894E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43750" cy="51435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603659"/>
            <a:ext cx="4859057" cy="2524062"/>
          </a:xfrm>
        </p:spPr>
        <p:txBody>
          <a:bodyPr anchor="ctr" anchorCtr="0"/>
          <a:lstStyle>
            <a:lvl1pPr algn="l">
              <a:defRPr sz="3500" b="1" i="0" spc="200" baseline="0">
                <a:solidFill>
                  <a:schemeClr val="bg1"/>
                </a:solidFill>
                <a:latin typeface="Meta Head IGM Cond Black" panose="02000506030000020004" pitchFamily="2" charset="77"/>
              </a:defRPr>
            </a:lvl1pPr>
          </a:lstStyle>
          <a:p>
            <a:r>
              <a:rPr lang="de-DE" dirty="0"/>
              <a:t>ZWISCHENTITEL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8642349" cy="45402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299168"/>
            <a:ext cx="8642349" cy="2119409"/>
          </a:xfrm>
        </p:spPr>
        <p:txBody>
          <a:bodyPr lIns="0" tIns="0" rIns="0" bIns="0">
            <a:normAutofit/>
          </a:bodyPr>
          <a:lstStyle>
            <a:lvl1pPr marL="28080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1pPr>
            <a:lvl2pPr marL="586350" indent="-279450">
              <a:spcBef>
                <a:spcPts val="750"/>
              </a:spcBef>
              <a:buSzPct val="90000"/>
              <a:buFontTx/>
              <a:buBlip>
                <a:blip r:embed="rId2"/>
              </a:buBlip>
              <a:defRPr sz="1800" b="0" i="0">
                <a:solidFill>
                  <a:srgbClr val="3C3C3B"/>
                </a:solidFill>
                <a:latin typeface="Meta IGM" panose="02000503040000020004" pitchFamily="2" charset="0"/>
              </a:defRPr>
            </a:lvl2pPr>
            <a:lvl3pPr marL="899550" indent="-2857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3pPr>
            <a:lvl4pPr marL="1200150" indent="-279450">
              <a:spcBef>
                <a:spcPts val="750"/>
              </a:spcBef>
              <a:buFontTx/>
              <a:buBlip>
                <a:blip r:embed="rId2"/>
              </a:buBlip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4pPr>
            <a:lvl5pPr marL="1471050">
              <a:spcBef>
                <a:spcPts val="750"/>
              </a:spcBef>
              <a:defRPr b="0" i="0">
                <a:solidFill>
                  <a:srgbClr val="3C3C3B"/>
                </a:solidFill>
                <a:latin typeface="Meta IGM" panose="02000503040000020004" pitchFamily="2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BAFFCE6-5B0A-D047-AF37-74CD89925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44968"/>
            <a:ext cx="8642349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7486DF0-5739-C444-8591-8165BD759D7F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in Dreie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 b="0" i="0">
                <a:latin typeface="Meta IGM" panose="02000503040000020004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AFD7D0B-45C0-0649-BF63-2ABAFA5036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0569" y="1732138"/>
            <a:ext cx="3895208" cy="3908072"/>
          </a:xfrm>
          <a:custGeom>
            <a:avLst/>
            <a:gdLst>
              <a:gd name="connsiteX0" fmla="*/ 0 w 2844800"/>
              <a:gd name="connsiteY0" fmla="*/ 1492250 h 1492250"/>
              <a:gd name="connsiteX1" fmla="*/ 1422400 w 2844800"/>
              <a:gd name="connsiteY1" fmla="*/ 0 h 1492250"/>
              <a:gd name="connsiteX2" fmla="*/ 2844800 w 2844800"/>
              <a:gd name="connsiteY2" fmla="*/ 1492250 h 1492250"/>
              <a:gd name="connsiteX3" fmla="*/ 0 w 2844800"/>
              <a:gd name="connsiteY3" fmla="*/ 1492250 h 1492250"/>
              <a:gd name="connsiteX0" fmla="*/ 0 w 3719689"/>
              <a:gd name="connsiteY0" fmla="*/ 1492250 h 3366205"/>
              <a:gd name="connsiteX1" fmla="*/ 1422400 w 3719689"/>
              <a:gd name="connsiteY1" fmla="*/ 0 h 3366205"/>
              <a:gd name="connsiteX2" fmla="*/ 3719689 w 3719689"/>
              <a:gd name="connsiteY2" fmla="*/ 3366205 h 3366205"/>
              <a:gd name="connsiteX3" fmla="*/ 0 w 3719689"/>
              <a:gd name="connsiteY3" fmla="*/ 1492250 h 3366205"/>
              <a:gd name="connsiteX0" fmla="*/ 0 w 3905955"/>
              <a:gd name="connsiteY0" fmla="*/ 1938161 h 3812116"/>
              <a:gd name="connsiteX1" fmla="*/ 3905955 w 3905955"/>
              <a:gd name="connsiteY1" fmla="*/ 0 h 3812116"/>
              <a:gd name="connsiteX2" fmla="*/ 3719689 w 3905955"/>
              <a:gd name="connsiteY2" fmla="*/ 3812116 h 3812116"/>
              <a:gd name="connsiteX3" fmla="*/ 0 w 3905955"/>
              <a:gd name="connsiteY3" fmla="*/ 1938161 h 3812116"/>
              <a:gd name="connsiteX0" fmla="*/ 0 w 3905955"/>
              <a:gd name="connsiteY0" fmla="*/ 1938161 h 3496027"/>
              <a:gd name="connsiteX1" fmla="*/ 3905955 w 3905955"/>
              <a:gd name="connsiteY1" fmla="*/ 0 h 3496027"/>
              <a:gd name="connsiteX2" fmla="*/ 3900311 w 3905955"/>
              <a:gd name="connsiteY2" fmla="*/ 3496027 h 3496027"/>
              <a:gd name="connsiteX3" fmla="*/ 0 w 3905955"/>
              <a:gd name="connsiteY3" fmla="*/ 1938161 h 3496027"/>
              <a:gd name="connsiteX0" fmla="*/ 0 w 3900342"/>
              <a:gd name="connsiteY0" fmla="*/ 1830917 h 3388783"/>
              <a:gd name="connsiteX1" fmla="*/ 3821289 w 3900342"/>
              <a:gd name="connsiteY1" fmla="*/ 0 h 3388783"/>
              <a:gd name="connsiteX2" fmla="*/ 3900311 w 3900342"/>
              <a:gd name="connsiteY2" fmla="*/ 3388783 h 3388783"/>
              <a:gd name="connsiteX3" fmla="*/ 0 w 3900342"/>
              <a:gd name="connsiteY3" fmla="*/ 1830917 h 3388783"/>
              <a:gd name="connsiteX0" fmla="*/ 0 w 3900561"/>
              <a:gd name="connsiteY0" fmla="*/ 1932517 h 3490383"/>
              <a:gd name="connsiteX1" fmla="*/ 3894666 w 3900561"/>
              <a:gd name="connsiteY1" fmla="*/ 0 h 3490383"/>
              <a:gd name="connsiteX2" fmla="*/ 3900311 w 3900561"/>
              <a:gd name="connsiteY2" fmla="*/ 3490383 h 3490383"/>
              <a:gd name="connsiteX3" fmla="*/ 0 w 3900561"/>
              <a:gd name="connsiteY3" fmla="*/ 1932517 h 3490383"/>
              <a:gd name="connsiteX0" fmla="*/ 0 w 3895208"/>
              <a:gd name="connsiteY0" fmla="*/ 1932517 h 3908072"/>
              <a:gd name="connsiteX1" fmla="*/ 3894666 w 3895208"/>
              <a:gd name="connsiteY1" fmla="*/ 0 h 3908072"/>
              <a:gd name="connsiteX2" fmla="*/ 3894666 w 3895208"/>
              <a:gd name="connsiteY2" fmla="*/ 3908072 h 3908072"/>
              <a:gd name="connsiteX3" fmla="*/ 0 w 3895208"/>
              <a:gd name="connsiteY3" fmla="*/ 1932517 h 390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208" h="3908072">
                <a:moveTo>
                  <a:pt x="0" y="1932517"/>
                </a:moveTo>
                <a:lnTo>
                  <a:pt x="3894666" y="0"/>
                </a:lnTo>
                <a:cubicBezTo>
                  <a:pt x="3892785" y="1165342"/>
                  <a:pt x="3896547" y="2742730"/>
                  <a:pt x="3894666" y="3908072"/>
                </a:cubicBezTo>
                <a:lnTo>
                  <a:pt x="0" y="1932517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r">
              <a:spcBef>
                <a:spcPts val="5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07DC63A-7B6C-E443-8FD2-12E8BE98F0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2614" y="1023853"/>
            <a:ext cx="2114407" cy="2121623"/>
          </a:xfrm>
          <a:custGeom>
            <a:avLst/>
            <a:gdLst>
              <a:gd name="connsiteX0" fmla="*/ 0 w 1614487"/>
              <a:gd name="connsiteY0" fmla="*/ 0 h 2119313"/>
              <a:gd name="connsiteX1" fmla="*/ 1614487 w 1614487"/>
              <a:gd name="connsiteY1" fmla="*/ 0 h 2119313"/>
              <a:gd name="connsiteX2" fmla="*/ 1614487 w 1614487"/>
              <a:gd name="connsiteY2" fmla="*/ 2119313 h 2119313"/>
              <a:gd name="connsiteX3" fmla="*/ 0 w 1614487"/>
              <a:gd name="connsiteY3" fmla="*/ 2119313 h 2119313"/>
              <a:gd name="connsiteX4" fmla="*/ 0 w 1614487"/>
              <a:gd name="connsiteY4" fmla="*/ 0 h 2119313"/>
              <a:gd name="connsiteX0" fmla="*/ 0 w 1614487"/>
              <a:gd name="connsiteY0" fmla="*/ 0 h 2119313"/>
              <a:gd name="connsiteX1" fmla="*/ 1614487 w 1614487"/>
              <a:gd name="connsiteY1" fmla="*/ 2119313 h 2119313"/>
              <a:gd name="connsiteX2" fmla="*/ 0 w 1614487"/>
              <a:gd name="connsiteY2" fmla="*/ 2119313 h 2119313"/>
              <a:gd name="connsiteX3" fmla="*/ 0 w 1614487"/>
              <a:gd name="connsiteY3" fmla="*/ 0 h 2119313"/>
              <a:gd name="connsiteX0" fmla="*/ 90054 w 1614487"/>
              <a:gd name="connsiteY0" fmla="*/ 0 h 2244004"/>
              <a:gd name="connsiteX1" fmla="*/ 1614487 w 1614487"/>
              <a:gd name="connsiteY1" fmla="*/ 2244004 h 2244004"/>
              <a:gd name="connsiteX2" fmla="*/ 0 w 1614487"/>
              <a:gd name="connsiteY2" fmla="*/ 2244004 h 2244004"/>
              <a:gd name="connsiteX3" fmla="*/ 90054 w 1614487"/>
              <a:gd name="connsiteY3" fmla="*/ 0 h 2244004"/>
              <a:gd name="connsiteX0" fmla="*/ 0 w 1524433"/>
              <a:gd name="connsiteY0" fmla="*/ 0 h 2244004"/>
              <a:gd name="connsiteX1" fmla="*/ 1524433 w 1524433"/>
              <a:gd name="connsiteY1" fmla="*/ 2244004 h 2244004"/>
              <a:gd name="connsiteX2" fmla="*/ 6927 w 1524433"/>
              <a:gd name="connsiteY2" fmla="*/ 2160877 h 2244004"/>
              <a:gd name="connsiteX3" fmla="*/ 0 w 1524433"/>
              <a:gd name="connsiteY3" fmla="*/ 0 h 2244004"/>
              <a:gd name="connsiteX0" fmla="*/ 0 w 2120179"/>
              <a:gd name="connsiteY0" fmla="*/ 0 h 2160877"/>
              <a:gd name="connsiteX1" fmla="*/ 2120179 w 2120179"/>
              <a:gd name="connsiteY1" fmla="*/ 1080223 h 2160877"/>
              <a:gd name="connsiteX2" fmla="*/ 6927 w 2120179"/>
              <a:gd name="connsiteY2" fmla="*/ 2160877 h 2160877"/>
              <a:gd name="connsiteX3" fmla="*/ 0 w 2120179"/>
              <a:gd name="connsiteY3" fmla="*/ 0 h 2160877"/>
              <a:gd name="connsiteX0" fmla="*/ 0 w 2120179"/>
              <a:gd name="connsiteY0" fmla="*/ 0 h 2147023"/>
              <a:gd name="connsiteX1" fmla="*/ 2120179 w 2120179"/>
              <a:gd name="connsiteY1" fmla="*/ 1080223 h 2147023"/>
              <a:gd name="connsiteX2" fmla="*/ 6927 w 2120179"/>
              <a:gd name="connsiteY2" fmla="*/ 2147023 h 2147023"/>
              <a:gd name="connsiteX3" fmla="*/ 0 w 2120179"/>
              <a:gd name="connsiteY3" fmla="*/ 0 h 2147023"/>
              <a:gd name="connsiteX0" fmla="*/ 6928 w 2127107"/>
              <a:gd name="connsiteY0" fmla="*/ 0 h 2147023"/>
              <a:gd name="connsiteX1" fmla="*/ 2127107 w 2127107"/>
              <a:gd name="connsiteY1" fmla="*/ 1080223 h 2147023"/>
              <a:gd name="connsiteX2" fmla="*/ 0 w 2127107"/>
              <a:gd name="connsiteY2" fmla="*/ 2147023 h 2147023"/>
              <a:gd name="connsiteX3" fmla="*/ 6928 w 2127107"/>
              <a:gd name="connsiteY3" fmla="*/ 0 h 2147023"/>
              <a:gd name="connsiteX0" fmla="*/ 338 w 2120517"/>
              <a:gd name="connsiteY0" fmla="*/ 0 h 2147023"/>
              <a:gd name="connsiteX1" fmla="*/ 2120517 w 2120517"/>
              <a:gd name="connsiteY1" fmla="*/ 1080223 h 2147023"/>
              <a:gd name="connsiteX2" fmla="*/ 6110 w 2120517"/>
              <a:gd name="connsiteY2" fmla="*/ 2147023 h 2147023"/>
              <a:gd name="connsiteX3" fmla="*/ 338 w 2120517"/>
              <a:gd name="connsiteY3" fmla="*/ 0 h 2147023"/>
              <a:gd name="connsiteX0" fmla="*/ 35503 w 2114407"/>
              <a:gd name="connsiteY0" fmla="*/ 0 h 2004148"/>
              <a:gd name="connsiteX1" fmla="*/ 2114407 w 2114407"/>
              <a:gd name="connsiteY1" fmla="*/ 937348 h 2004148"/>
              <a:gd name="connsiteX2" fmla="*/ 0 w 2114407"/>
              <a:gd name="connsiteY2" fmla="*/ 2004148 h 2004148"/>
              <a:gd name="connsiteX3" fmla="*/ 35503 w 2114407"/>
              <a:gd name="connsiteY3" fmla="*/ 0 h 2004148"/>
              <a:gd name="connsiteX0" fmla="*/ 6928 w 2114407"/>
              <a:gd name="connsiteY0" fmla="*/ 0 h 2121623"/>
              <a:gd name="connsiteX1" fmla="*/ 2114407 w 2114407"/>
              <a:gd name="connsiteY1" fmla="*/ 1054823 h 2121623"/>
              <a:gd name="connsiteX2" fmla="*/ 0 w 2114407"/>
              <a:gd name="connsiteY2" fmla="*/ 2121623 h 2121623"/>
              <a:gd name="connsiteX3" fmla="*/ 6928 w 2114407"/>
              <a:gd name="connsiteY3" fmla="*/ 0 h 212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407" h="2121623">
                <a:moveTo>
                  <a:pt x="6928" y="0"/>
                </a:moveTo>
                <a:lnTo>
                  <a:pt x="2114407" y="1054823"/>
                </a:lnTo>
                <a:lnTo>
                  <a:pt x="0" y="2121623"/>
                </a:lnTo>
                <a:cubicBezTo>
                  <a:pt x="2309" y="1405949"/>
                  <a:pt x="4619" y="715674"/>
                  <a:pt x="692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 userDrawn="1"/>
        </p:nvSpPr>
        <p:spPr>
          <a:xfrm>
            <a:off x="4246904" y="1732138"/>
            <a:ext cx="3791420" cy="3543684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2213003"/>
            <a:ext cx="4228968" cy="2228368"/>
          </a:xfrm>
        </p:spPr>
        <p:txBody>
          <a:bodyPr lIns="0" tIns="0" rIns="0" bIns="0">
            <a:noAutofit/>
          </a:bodyPr>
          <a:lstStyle>
            <a:lvl1pPr marL="24345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01916FA-D5D3-3649-805F-88EF80C0F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579389"/>
            <a:ext cx="4228967" cy="4953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0" i="0" spc="100" baseline="0">
                <a:latin typeface="Meta Head IGM Cond Light" panose="02000506030000020004" pitchFamily="2" charset="77"/>
              </a:defRPr>
            </a:lvl1pPr>
          </a:lstStyle>
          <a:p>
            <a:r>
              <a:rPr lang="de-DE" dirty="0"/>
              <a:t>Unterzeile einfügen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736" y="1080001"/>
            <a:ext cx="4147439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38FCB7D0-646F-AF48-A2B8-12A09927B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032" y="1080001"/>
            <a:ext cx="8643144" cy="3361632"/>
          </a:xfr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6248DF6-2726-DD4A-A7E5-C91F48E3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080000"/>
            <a:ext cx="4228967" cy="472175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13" name="SmartArt-Platzhalter 3">
            <a:extLst>
              <a:ext uri="{FF2B5EF4-FFF2-40B4-BE49-F238E27FC236}">
                <a16:creationId xmlns:a16="http://schemas.microsoft.com/office/drawing/2014/main" id="{55665241-B298-6C48-8846-F34E0522A230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250825" y="1739900"/>
            <a:ext cx="8642350" cy="2701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Klicken Sie auf das Symbol, um die SmartArt-Grafik hinzuzufügen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2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40241A6-D7C2-2D40-8F92-2599EC120160}"/>
              </a:ext>
            </a:extLst>
          </p:cNvPr>
          <p:cNvSpPr txBox="1">
            <a:spLocks/>
          </p:cNvSpPr>
          <p:nvPr userDrawn="1"/>
        </p:nvSpPr>
        <p:spPr>
          <a:xfrm>
            <a:off x="4135077" y="4678176"/>
            <a:ext cx="884237" cy="27196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90000"/>
              <a:buFontTx/>
              <a:buNone/>
              <a:defRPr sz="1000" b="0" i="0" kern="1200">
                <a:solidFill>
                  <a:srgbClr val="3C3C3B"/>
                </a:solidFill>
                <a:latin typeface="Meta OT" panose="020B0504030101020104" pitchFamily="34" charset="77"/>
                <a:ea typeface="+mn-ea"/>
                <a:cs typeface="+mn-cs"/>
              </a:defRPr>
            </a:lvl1pPr>
            <a:lvl2pPr marL="5143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2pPr>
            <a:lvl3pPr marL="7852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3pPr>
            <a:lvl4pPr marL="10561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4pPr>
            <a:lvl5pPr marL="1327050" indent="-243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Meta OT" panose="020B05040301010201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565D1A-C7ED-2741-8521-CA3C0FECAFC6}" type="slidenum">
              <a:rPr lang="de-DE" b="0" i="0" smtClean="0">
                <a:latin typeface="Meta IGM" panose="02000503040000020004" pitchFamily="2" charset="0"/>
              </a:rPr>
              <a:pPr algn="ctr"/>
              <a:t>‹Nr.›</a:t>
            </a:fld>
            <a:endParaRPr lang="de-DE" b="0" i="0" dirty="0"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1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365774"/>
            <a:ext cx="7722401" cy="454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979525"/>
            <a:ext cx="8642349" cy="265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113CA0-0DD7-9548-B4A8-43615A11C38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6E83AFE-0D76-C240-A33D-8D8C0966DBEB}"/>
              </a:ext>
            </a:extLst>
          </p:cNvPr>
          <p:cNvSpPr txBox="1"/>
          <p:nvPr userDrawn="1"/>
        </p:nvSpPr>
        <p:spPr>
          <a:xfrm>
            <a:off x="250824" y="4786476"/>
            <a:ext cx="4177175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i="0" dirty="0" smtClean="0">
                <a:solidFill>
                  <a:srgbClr val="3C3C3B"/>
                </a:solidFill>
                <a:latin typeface="Meta IGM" panose="02000503040000020004" pitchFamily="2" charset="0"/>
              </a:rPr>
              <a:t>FB Tarifpolitik</a:t>
            </a:r>
            <a:endParaRPr lang="de-DE" sz="1000" b="0" i="0" dirty="0">
              <a:solidFill>
                <a:srgbClr val="3C3C3B"/>
              </a:solidFill>
              <a:latin typeface="Meta IGM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7" r:id="rId5"/>
    <p:sldLayoutId id="2147483675" r:id="rId6"/>
    <p:sldLayoutId id="2147483678" r:id="rId7"/>
    <p:sldLayoutId id="2147483676" r:id="rId8"/>
    <p:sldLayoutId id="2147483679" r:id="rId9"/>
    <p:sldLayoutId id="21474836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200" baseline="0">
          <a:solidFill>
            <a:srgbClr val="E3051B"/>
          </a:solidFill>
          <a:latin typeface="Meta Head IGM Cond Black" panose="02000506030000020004" pitchFamily="2" charset="77"/>
          <a:ea typeface="+mj-ea"/>
          <a:cs typeface="+mj-cs"/>
        </a:defRPr>
      </a:lvl1pPr>
    </p:titleStyle>
    <p:bodyStyle>
      <a:lvl1pPr marL="171450" indent="-243450" algn="l" defTabSz="685800" rtl="0" eaLnBrk="1" latinLnBrk="0" hangingPunct="1">
        <a:lnSpc>
          <a:spcPct val="90000"/>
        </a:lnSpc>
        <a:spcBef>
          <a:spcPts val="750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1pPr>
      <a:lvl2pPr marL="5143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2pPr>
      <a:lvl3pPr marL="7852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3pPr>
      <a:lvl4pPr marL="1056150" indent="-243450" algn="l" defTabSz="685800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4pPr>
      <a:lvl5pPr marL="1327050" indent="-243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Meta IGM" panose="02000503040000020004" pitchFamily="2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3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492AB0-7B02-C047-9A95-FAF70C8D8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5402" y="670515"/>
            <a:ext cx="6747304" cy="666146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15020" y="3608287"/>
            <a:ext cx="5306786" cy="903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chemeClr val="bg1"/>
                </a:solidFill>
                <a:latin typeface="Meta Head IGM Cond Black" panose="02000A06040000020004" pitchFamily="2" charset="0"/>
              </a:rPr>
              <a:t>Weniger ist mehr!</a:t>
            </a:r>
          </a:p>
          <a:p>
            <a:endParaRPr lang="de-DE" sz="3600" dirty="0" smtClean="0">
              <a:solidFill>
                <a:schemeClr val="bg1"/>
              </a:solidFill>
              <a:latin typeface="Meta Head IGM Cond Black" panose="02000A06040000020004" pitchFamily="2" charset="0"/>
            </a:endParaRPr>
          </a:p>
          <a:p>
            <a:endParaRPr lang="de-DE" sz="3600" dirty="0" smtClean="0">
              <a:solidFill>
                <a:schemeClr val="bg1"/>
              </a:solidFill>
              <a:latin typeface="Meta Head IGM Cond Black" panose="02000A06040000020004" pitchFamily="2" charset="0"/>
            </a:endParaRPr>
          </a:p>
          <a:p>
            <a:endParaRPr lang="de-DE" sz="3600" dirty="0" smtClean="0">
              <a:solidFill>
                <a:schemeClr val="bg1"/>
              </a:solidFill>
              <a:latin typeface="Meta Head IGM Cond Black" panose="02000A06040000020004" pitchFamily="2" charset="0"/>
            </a:endParaRPr>
          </a:p>
          <a:p>
            <a:endParaRPr lang="de-DE" sz="3600" dirty="0" smtClean="0">
              <a:solidFill>
                <a:schemeClr val="bg1"/>
              </a:solidFill>
              <a:latin typeface="Meta Head IGM Cond Black" panose="02000A06040000020004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E45744-6AD6-4F43-A343-971D23259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175" y="238618"/>
            <a:ext cx="720000" cy="720000"/>
          </a:xfrm>
          <a:prstGeom prst="rect">
            <a:avLst/>
          </a:prstGeom>
        </p:spPr>
      </p:pic>
      <p:sp>
        <p:nvSpPr>
          <p:cNvPr id="6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02532" y="4140735"/>
            <a:ext cx="3336018" cy="379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IAQ debattiert, 19.6.2023</a:t>
            </a:r>
          </a:p>
          <a:p>
            <a:pPr marL="0" indent="0"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Sophie C. Jänicke, IG Metall</a:t>
            </a:r>
          </a:p>
        </p:txBody>
      </p:sp>
    </p:spTree>
    <p:extLst>
      <p:ext uri="{BB962C8B-B14F-4D97-AF65-F5344CB8AC3E}">
        <p14:creationId xmlns:p14="http://schemas.microsoft.com/office/powerpoint/2010/main" val="1383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6" y="1791424"/>
            <a:ext cx="140371" cy="140371"/>
          </a:xfrm>
          <a:prstGeom prst="rect">
            <a:avLst/>
          </a:prstGeom>
          <a:noFill/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0971" y="1892353"/>
            <a:ext cx="134566" cy="134566"/>
          </a:xfrm>
          <a:prstGeom prst="rect">
            <a:avLst/>
          </a:prstGeom>
          <a:noFill/>
        </p:spPr>
      </p:pic>
      <p:sp>
        <p:nvSpPr>
          <p:cNvPr id="42" name="Gleichschenkliges Dreieck 41"/>
          <p:cNvSpPr/>
          <p:nvPr/>
        </p:nvSpPr>
        <p:spPr>
          <a:xfrm rot="8114831">
            <a:off x="6481697" y="3129547"/>
            <a:ext cx="3448565" cy="16909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682843" y="-696803"/>
            <a:ext cx="7788485" cy="6132111"/>
            <a:chOff x="682843" y="-571614"/>
            <a:chExt cx="7788485" cy="6132111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73937" flipV="1">
              <a:off x="-47336" y="2371352"/>
              <a:ext cx="6132111" cy="246180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682843" y="4132503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2015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2879816" y="1719777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2020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344732" y="1291476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2021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3726745" y="811225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2022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408" y="4123301"/>
              <a:ext cx="265110" cy="268644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1961405" y="4157298"/>
              <a:ext cx="37016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Gewerkschaftstag 2015: Beschluss Arbeitszeitkampagne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091292" y="3671630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2016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540199" y="3186551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2017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931009" y="2719993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2018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406701" y="2252735"/>
              <a:ext cx="671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6">
                      <a:lumMod val="10000"/>
                    </a:schemeClr>
                  </a:solidFill>
                </a:rPr>
                <a:t>2019</a:t>
              </a:r>
              <a:endParaRPr lang="de-DE" sz="14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76" y="3664058"/>
              <a:ext cx="434978" cy="380606"/>
            </a:xfrm>
            <a:prstGeom prst="rect">
              <a:avLst/>
            </a:prstGeom>
          </p:spPr>
        </p:pic>
        <p:pic>
          <p:nvPicPr>
            <p:cNvPr id="24" name="Grafik 6" descr="image0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826" y="3189035"/>
              <a:ext cx="1029511" cy="38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847" y="2840422"/>
              <a:ext cx="1141169" cy="204209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47390" y="1345964"/>
              <a:ext cx="418789" cy="398687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515" y="1861668"/>
              <a:ext cx="165886" cy="165886"/>
            </a:xfrm>
            <a:prstGeom prst="rect">
              <a:avLst/>
            </a:prstGeom>
            <a:noFill/>
          </p:spPr>
        </p:pic>
        <p:sp>
          <p:nvSpPr>
            <p:cNvPr id="32" name="Textfeld 31"/>
            <p:cNvSpPr txBox="1"/>
            <p:nvPr/>
          </p:nvSpPr>
          <p:spPr>
            <a:xfrm>
              <a:off x="4702421" y="1356669"/>
              <a:ext cx="37689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Option Vier-Tage-Woche mit Teilentgeltausgleich </a:t>
              </a:r>
              <a:b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</a:br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zur Beschäftigungssicherung; 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746" y="2312299"/>
              <a:ext cx="343194" cy="347769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feld 33"/>
            <p:cNvSpPr txBox="1"/>
            <p:nvPr/>
          </p:nvSpPr>
          <p:spPr>
            <a:xfrm>
              <a:off x="3714941" y="2328988"/>
              <a:ext cx="37388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Gewerkschaftstag 2019: Fortführung Arbeitszeitkampagne</a:t>
              </a:r>
            </a:p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Stahl Tausch-Option Geld-Zeit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607926" y="3716989"/>
              <a:ext cx="16740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Arbeitszeitkampagne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522521" y="3276266"/>
              <a:ext cx="16139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Arbeitszeit-Befragung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156756" y="2800562"/>
              <a:ext cx="33340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T-ZUG Wahloption, verkürzte Vollzeit (Vereinbarkeit und Schicht); TV </a:t>
              </a:r>
              <a:r>
                <a:rPr lang="de-DE" sz="1100" dirty="0" err="1" smtClean="0">
                  <a:solidFill>
                    <a:schemeClr val="accent6">
                      <a:lumMod val="10000"/>
                    </a:schemeClr>
                  </a:solidFill>
                </a:rPr>
                <a:t>MobA</a:t>
              </a:r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, </a:t>
              </a:r>
              <a:r>
                <a:rPr lang="de-DE" sz="1100" dirty="0" err="1" smtClean="0">
                  <a:solidFill>
                    <a:schemeClr val="accent6">
                      <a:lumMod val="10000"/>
                    </a:schemeClr>
                  </a:solidFill>
                </a:rPr>
                <a:t>Quoten&amp;Volumenmodell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7250" y="811225"/>
              <a:ext cx="365903" cy="425468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5020691" y="904021"/>
              <a:ext cx="2721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Rahmen Angleichung </a:t>
              </a:r>
              <a:r>
                <a:rPr lang="de-DE" sz="1100" dirty="0">
                  <a:solidFill>
                    <a:schemeClr val="accent6">
                      <a:lumMod val="10000"/>
                    </a:schemeClr>
                  </a:solidFill>
                </a:rPr>
                <a:t>Arbeitszeit </a:t>
              </a:r>
              <a:r>
                <a:rPr lang="de-DE" sz="1100" dirty="0" err="1" smtClean="0">
                  <a:solidFill>
                    <a:schemeClr val="accent6">
                      <a:lumMod val="10000"/>
                    </a:schemeClr>
                  </a:solidFill>
                </a:rPr>
                <a:t>MuE</a:t>
              </a:r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 Ost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4159579" y="1821848"/>
              <a:ext cx="42593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Ausweitung T-ZUG (Kinderbetreuung, Beschäftigungssicherung), Angleichung Arbeitszeit Textil Ost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58572" y="4509669"/>
              <a:ext cx="603804" cy="228692"/>
            </a:xfrm>
            <a:prstGeom prst="rect">
              <a:avLst/>
            </a:prstGeom>
          </p:spPr>
        </p:pic>
        <p:sp>
          <p:nvSpPr>
            <p:cNvPr id="41" name="Textfeld 40"/>
            <p:cNvSpPr txBox="1"/>
            <p:nvPr/>
          </p:nvSpPr>
          <p:spPr>
            <a:xfrm>
              <a:off x="1975167" y="4498821"/>
              <a:ext cx="37016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accent6">
                      <a:lumMod val="10000"/>
                    </a:schemeClr>
                  </a:solidFill>
                </a:rPr>
                <a:t>Bildungsteilzeit</a:t>
              </a:r>
              <a:endParaRPr lang="de-DE" sz="11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136443" y="501330"/>
              <a:ext cx="2155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>
                  <a:solidFill>
                    <a:schemeClr val="accent6">
                      <a:lumMod val="10000"/>
                    </a:schemeClr>
                  </a:solidFill>
                </a:rPr>
                <a:t>?? 4-Tage-Woche Stahl ??</a:t>
              </a:r>
              <a:endParaRPr lang="de-DE" sz="1100" b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sp>
        <p:nvSpPr>
          <p:cNvPr id="39" name="Gleichschenkliges Dreieck 38"/>
          <p:cNvSpPr/>
          <p:nvPr/>
        </p:nvSpPr>
        <p:spPr>
          <a:xfrm rot="18874404">
            <a:off x="-544950" y="223553"/>
            <a:ext cx="3448565" cy="169097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39261" y="591095"/>
            <a:ext cx="122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Die IG Metall hat…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411345" y="3667829"/>
            <a:ext cx="1484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…viel 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erreicht!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4075629" y="294926"/>
            <a:ext cx="67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10000"/>
                  </a:schemeClr>
                </a:solidFill>
              </a:rPr>
              <a:t>2023</a:t>
            </a:r>
            <a:endParaRPr lang="de-DE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 31"/>
          <p:cNvSpPr/>
          <p:nvPr/>
        </p:nvSpPr>
        <p:spPr>
          <a:xfrm>
            <a:off x="2831654" y="1488717"/>
            <a:ext cx="5040861" cy="1761348"/>
          </a:xfrm>
          <a:prstGeom prst="ellips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3715673" y="2365753"/>
            <a:ext cx="4503840" cy="2028882"/>
          </a:xfrm>
          <a:prstGeom prst="ellips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60794" y="2371156"/>
            <a:ext cx="5040861" cy="1981861"/>
          </a:xfrm>
          <a:prstGeom prst="ellips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27533" y="1068625"/>
            <a:ext cx="21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4">
                    <a:lumMod val="75000"/>
                  </a:schemeClr>
                </a:solidFill>
              </a:rPr>
              <a:t>Arbeitszeitkonten</a:t>
            </a:r>
            <a:endParaRPr lang="de-DE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2757" y="2064780"/>
            <a:ext cx="500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9900"/>
                </a:solidFill>
              </a:rPr>
              <a:t>Lebensphasenorientiertes Arbeiten</a:t>
            </a:r>
            <a:endParaRPr lang="de-DE" sz="2000" b="1" dirty="0">
              <a:solidFill>
                <a:srgbClr val="0099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57167" y="1135419"/>
            <a:ext cx="202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8080"/>
                </a:solidFill>
              </a:rPr>
              <a:t>Erfassung</a:t>
            </a:r>
            <a:r>
              <a:rPr lang="de-DE" b="1" dirty="0" smtClean="0">
                <a:solidFill>
                  <a:srgbClr val="008080"/>
                </a:solidFill>
              </a:rPr>
              <a:t> Arbeitszeit</a:t>
            </a:r>
            <a:endParaRPr lang="de-DE" b="1" dirty="0">
              <a:solidFill>
                <a:srgbClr val="00808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-130927" y="1736935"/>
            <a:ext cx="177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066FF"/>
                </a:solidFill>
              </a:rPr>
              <a:t>Arbeitszeitgesetz</a:t>
            </a:r>
            <a:endParaRPr lang="de-DE" sz="1600" b="1" dirty="0">
              <a:solidFill>
                <a:srgbClr val="0066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972210" y="1720586"/>
            <a:ext cx="166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0070C0"/>
                </a:solidFill>
              </a:rPr>
              <a:t>Experimentier-(t)räume</a:t>
            </a:r>
            <a:endParaRPr lang="de-DE" sz="1800" b="1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2803" y="4394634"/>
            <a:ext cx="376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/>
                </a:solidFill>
              </a:rPr>
              <a:t>35 als </a:t>
            </a:r>
            <a:r>
              <a:rPr lang="de-DE" sz="1600" b="1" dirty="0">
                <a:solidFill>
                  <a:schemeClr val="accent2"/>
                </a:solidFill>
              </a:rPr>
              <a:t>R</a:t>
            </a:r>
            <a:r>
              <a:rPr lang="de-DE" sz="1600" b="1" dirty="0" smtClean="0">
                <a:solidFill>
                  <a:schemeClr val="accent2"/>
                </a:solidFill>
              </a:rPr>
              <a:t>eferenz für andere Branchen</a:t>
            </a:r>
            <a:endParaRPr lang="de-DE" sz="1600" b="1" dirty="0">
              <a:solidFill>
                <a:schemeClr val="accent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8411" y="2918143"/>
            <a:ext cx="371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Weiterentwicklung T-ZUG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48218" y="2933610"/>
            <a:ext cx="235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75000"/>
                  </a:schemeClr>
                </a:solidFill>
              </a:rPr>
              <a:t>4-Tage-Woche</a:t>
            </a:r>
            <a:endParaRPr lang="de-DE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57480" y="3381832"/>
            <a:ext cx="360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Beschäftigungssicherung</a:t>
            </a:r>
            <a:endParaRPr lang="de-DE" sz="2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7204675" y="1268680"/>
            <a:ext cx="12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</a:t>
            </a:r>
            <a:r>
              <a:rPr lang="de-DE" sz="1600" b="1" dirty="0" smtClean="0">
                <a:solidFill>
                  <a:srgbClr val="FF0000"/>
                </a:solidFill>
              </a:rPr>
              <a:t>ntlastung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25307" y="2624995"/>
            <a:ext cx="178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50000"/>
                  </a:schemeClr>
                </a:solidFill>
              </a:rPr>
              <a:t>V</a:t>
            </a:r>
            <a:r>
              <a:rPr lang="de-DE" sz="2000" b="1" dirty="0" smtClean="0">
                <a:solidFill>
                  <a:schemeClr val="tx1">
                    <a:lumMod val="50000"/>
                  </a:schemeClr>
                </a:solidFill>
              </a:rPr>
              <a:t>ereinbarkeit</a:t>
            </a:r>
            <a:endParaRPr lang="de-DE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63240" y="1678062"/>
            <a:ext cx="1594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92D050"/>
                </a:solidFill>
              </a:rPr>
              <a:t>Flexibilisierung</a:t>
            </a:r>
            <a:endParaRPr lang="de-DE" sz="1600" b="1" dirty="0">
              <a:solidFill>
                <a:srgbClr val="92D05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9324" y="3972126"/>
            <a:ext cx="154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7030A0"/>
                </a:solidFill>
              </a:rPr>
              <a:t>Homeoffice </a:t>
            </a:r>
            <a:endParaRPr lang="de-DE" sz="1600" b="1" dirty="0">
              <a:solidFill>
                <a:srgbClr val="7030A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815519" y="3910570"/>
            <a:ext cx="154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S</a:t>
            </a:r>
            <a:r>
              <a:rPr lang="de-DE" sz="2000" b="1" dirty="0" smtClean="0"/>
              <a:t>chicht </a:t>
            </a:r>
            <a:endParaRPr lang="de-DE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542240" y="358045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32h-Woche</a:t>
            </a:r>
            <a:endParaRPr lang="de-DE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185494" y="3990373"/>
            <a:ext cx="1669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EE540F"/>
                </a:solidFill>
              </a:rPr>
              <a:t>40h-Verträge</a:t>
            </a:r>
            <a:endParaRPr lang="de-DE" sz="1600" b="1" dirty="0">
              <a:solidFill>
                <a:srgbClr val="EE540F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252283" y="3386823"/>
            <a:ext cx="191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B8C05"/>
                </a:solidFill>
              </a:rPr>
              <a:t>Individuelle </a:t>
            </a:r>
            <a:br>
              <a:rPr lang="de-DE" sz="1600" b="1" dirty="0" smtClean="0">
                <a:solidFill>
                  <a:srgbClr val="FB8C05"/>
                </a:solidFill>
              </a:rPr>
            </a:br>
            <a:r>
              <a:rPr lang="de-DE" sz="1600" b="1" dirty="0" smtClean="0">
                <a:solidFill>
                  <a:srgbClr val="FB8C05"/>
                </a:solidFill>
              </a:rPr>
              <a:t>Wahlmöglichkeiten</a:t>
            </a:r>
            <a:endParaRPr lang="de-DE" sz="1600" b="1" dirty="0">
              <a:solidFill>
                <a:srgbClr val="FB8C05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5400000">
            <a:off x="6412784" y="3259998"/>
            <a:ext cx="341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Angleichung Ost verwirklichen</a:t>
            </a:r>
            <a:endParaRPr lang="de-DE" sz="1600" b="1" dirty="0"/>
          </a:p>
        </p:txBody>
      </p:sp>
      <p:sp>
        <p:nvSpPr>
          <p:cNvPr id="26" name="Textfeld 25"/>
          <p:cNvSpPr txBox="1"/>
          <p:nvPr/>
        </p:nvSpPr>
        <p:spPr>
          <a:xfrm rot="5400000">
            <a:off x="7549896" y="3142550"/>
            <a:ext cx="198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50000"/>
                  </a:schemeClr>
                </a:solidFill>
              </a:rPr>
              <a:t>Arbeitsverdichtung</a:t>
            </a:r>
            <a:endParaRPr lang="de-DE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1852879" y="1812617"/>
            <a:ext cx="1661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Bildungszeit</a:t>
            </a:r>
            <a:endParaRPr lang="de-DE"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293648" y="2540990"/>
            <a:ext cx="249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Arbeitszeitverkürzung</a:t>
            </a:r>
            <a:endParaRPr lang="de-DE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214558" y="4432569"/>
            <a:ext cx="198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</a:rPr>
              <a:t>Fachkräftemangel</a:t>
            </a:r>
            <a:endParaRPr lang="de-D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4103972" y="1087332"/>
            <a:ext cx="122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4">
                    <a:lumMod val="50000"/>
                  </a:schemeClr>
                </a:solidFill>
              </a:rPr>
              <a:t>Mehrarbeit</a:t>
            </a:r>
            <a:endParaRPr lang="de-D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295276" y="259662"/>
            <a:ext cx="3699782" cy="59132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offene Themen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 animBg="1"/>
      <p:bldP spid="2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6" grpId="0"/>
      <p:bldP spid="27" grpId="0"/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4"/>
          <p:cNvSpPr/>
          <p:nvPr/>
        </p:nvSpPr>
        <p:spPr>
          <a:xfrm>
            <a:off x="326341" y="1686585"/>
            <a:ext cx="1691751" cy="8709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Erfolgsmodell ausbauen</a:t>
            </a:r>
            <a:endParaRPr lang="de-DE" sz="1200" dirty="0"/>
          </a:p>
        </p:txBody>
      </p:sp>
      <p:sp>
        <p:nvSpPr>
          <p:cNvPr id="6" name="Pfeil nach rechts 5"/>
          <p:cNvSpPr/>
          <p:nvPr/>
        </p:nvSpPr>
        <p:spPr>
          <a:xfrm>
            <a:off x="1579189" y="3255726"/>
            <a:ext cx="1733929" cy="9420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/>
              <a:t>Arbeit der Zukunft gestalten</a:t>
            </a:r>
            <a:endParaRPr lang="de-DE" sz="1200" b="1" i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463968" y="3098241"/>
            <a:ext cx="5334616" cy="1258897"/>
            <a:chOff x="2878755" y="3286296"/>
            <a:chExt cx="5334616" cy="1258897"/>
          </a:xfrm>
        </p:grpSpPr>
        <p:sp>
          <p:nvSpPr>
            <p:cNvPr id="9" name="Abgerundetes Rechteck 8"/>
            <p:cNvSpPr/>
            <p:nvPr/>
          </p:nvSpPr>
          <p:spPr>
            <a:xfrm>
              <a:off x="2878755" y="3286296"/>
              <a:ext cx="5235862" cy="12588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/>
                <a:t>e </a:t>
              </a:r>
              <a:r>
                <a:rPr lang="de-DE" sz="1400" dirty="0"/>
                <a:t>Argumente dafür (Beschäftigungssicherung, Vereinbarkeit, Klima</a:t>
              </a:r>
              <a:r>
                <a:rPr lang="de-DE" sz="1400" dirty="0" smtClean="0"/>
                <a:t>,…)</a:t>
              </a:r>
              <a:r>
                <a:rPr lang="de-DE" sz="1400" dirty="0"/>
                <a:t> Gute Argumente dafür (Beschäftigungssicherung, Vereinbarkeit, Klima,…) …</a:t>
              </a:r>
            </a:p>
            <a:p>
              <a:r>
                <a:rPr lang="de-DE" sz="1400" dirty="0" smtClean="0"/>
                <a:t> </a:t>
              </a:r>
              <a:r>
                <a:rPr lang="de-DE" sz="1400" dirty="0"/>
                <a:t>…</a:t>
              </a:r>
            </a:p>
          </p:txBody>
        </p:sp>
        <p:sp>
          <p:nvSpPr>
            <p:cNvPr id="12" name="Pfeil nach rechts 11"/>
            <p:cNvSpPr/>
            <p:nvPr/>
          </p:nvSpPr>
          <p:spPr>
            <a:xfrm>
              <a:off x="3116949" y="3874541"/>
              <a:ext cx="265240" cy="11157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2400" b="1" dirty="0"/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3114516" y="4233773"/>
              <a:ext cx="265240" cy="11157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2400" b="1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458343" y="3708155"/>
              <a:ext cx="4755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6">
                      <a:lumMod val="10000"/>
                    </a:schemeClr>
                  </a:solidFill>
                </a:rPr>
                <a:t>Gute </a:t>
              </a:r>
              <a:r>
                <a:rPr lang="de-DE" sz="1400" dirty="0" smtClean="0">
                  <a:solidFill>
                    <a:schemeClr val="accent6">
                      <a:lumMod val="10000"/>
                    </a:schemeClr>
                  </a:solidFill>
                </a:rPr>
                <a:t>Argumente (Beschäftigungssicherung</a:t>
              </a:r>
              <a:r>
                <a:rPr lang="de-DE" sz="1400" dirty="0">
                  <a:solidFill>
                    <a:schemeClr val="accent6">
                      <a:lumMod val="10000"/>
                    </a:schemeClr>
                  </a:solidFill>
                </a:rPr>
                <a:t>, Vereinbarkeit, Klima,…) …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001858" y="3402860"/>
              <a:ext cx="4164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chemeClr val="tx2">
                      <a:lumMod val="50000"/>
                    </a:schemeClr>
                  </a:solidFill>
                </a:rPr>
                <a:t>Vier-Tage-Woche als konkrete Utopie</a:t>
              </a:r>
              <a:endParaRPr lang="de-DE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458343" y="4148530"/>
              <a:ext cx="4755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>
                      <a:lumMod val="10000"/>
                    </a:schemeClr>
                  </a:solidFill>
                </a:rPr>
                <a:t>… mit einigen Fragen verbunden</a:t>
              </a:r>
              <a:endParaRPr lang="de-DE" sz="14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2205934" y="1508142"/>
            <a:ext cx="5285693" cy="1205722"/>
            <a:chOff x="2489800" y="1720287"/>
            <a:chExt cx="5285693" cy="1205722"/>
          </a:xfrm>
        </p:grpSpPr>
        <p:sp>
          <p:nvSpPr>
            <p:cNvPr id="8" name="Abgerundetes Rechteck 7"/>
            <p:cNvSpPr/>
            <p:nvPr/>
          </p:nvSpPr>
          <p:spPr>
            <a:xfrm>
              <a:off x="2489800" y="1720287"/>
              <a:ext cx="5235862" cy="12057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rechts 14"/>
            <p:cNvSpPr/>
            <p:nvPr/>
          </p:nvSpPr>
          <p:spPr>
            <a:xfrm>
              <a:off x="2706301" y="2270244"/>
              <a:ext cx="265240" cy="11157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2400" b="1" dirty="0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2703868" y="2629476"/>
              <a:ext cx="265240" cy="11157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2400" b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601239" y="1820706"/>
              <a:ext cx="4164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chemeClr val="tx2">
                      <a:lumMod val="50000"/>
                    </a:schemeClr>
                  </a:solidFill>
                </a:rPr>
                <a:t>T-ZUG weiterentwickeln</a:t>
              </a:r>
              <a:endParaRPr lang="de-DE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020465" y="2162097"/>
              <a:ext cx="4755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>
                      <a:lumMod val="10000"/>
                    </a:schemeClr>
                  </a:solidFill>
                </a:rPr>
                <a:t>Ausweitung auf mehr/alle Beschäftigten</a:t>
              </a:r>
              <a:endParaRPr lang="de-DE" sz="14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019248" y="2508303"/>
              <a:ext cx="3746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accent6">
                      <a:lumMod val="10000"/>
                    </a:schemeClr>
                  </a:solidFill>
                </a:rPr>
                <a:t>Ansprüche verbessern (öfter, mehr Tage,…)</a:t>
              </a:r>
              <a:endParaRPr lang="de-DE" sz="1400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sp>
        <p:nvSpPr>
          <p:cNvPr id="24" name="Titel 1"/>
          <p:cNvSpPr txBox="1">
            <a:spLocks noGrp="1"/>
          </p:cNvSpPr>
          <p:nvPr>
            <p:ph type="title"/>
          </p:nvPr>
        </p:nvSpPr>
        <p:spPr>
          <a:xfrm>
            <a:off x="295275" y="259662"/>
            <a:ext cx="7662182" cy="59132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wie weiter mit der Arbeitszeit?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 noGrp="1"/>
          </p:cNvSpPr>
          <p:nvPr>
            <p:ph type="title"/>
          </p:nvPr>
        </p:nvSpPr>
        <p:spPr>
          <a:xfrm>
            <a:off x="295275" y="259662"/>
            <a:ext cx="7662182" cy="59132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T-Zug-tage weiterentwickeln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98" y="1605082"/>
            <a:ext cx="5074720" cy="2578685"/>
          </a:xfrm>
          <a:prstGeom prst="rect">
            <a:avLst/>
          </a:prstGeom>
        </p:spPr>
      </p:pic>
      <p:sp>
        <p:nvSpPr>
          <p:cNvPr id="36" name="Inhaltsplatzhalter 1"/>
          <p:cNvSpPr>
            <a:spLocks noGrp="1"/>
          </p:cNvSpPr>
          <p:nvPr>
            <p:ph sz="half" idx="1"/>
          </p:nvPr>
        </p:nvSpPr>
        <p:spPr>
          <a:xfrm>
            <a:off x="259314" y="1460739"/>
            <a:ext cx="3487913" cy="3099759"/>
          </a:xfrm>
        </p:spPr>
        <p:txBody>
          <a:bodyPr>
            <a:normAutofit fontScale="92500" lnSpcReduction="10000"/>
          </a:bodyPr>
          <a:lstStyle/>
          <a:p>
            <a:r>
              <a:rPr lang="de-DE" sz="1700" dirty="0" smtClean="0"/>
              <a:t>Die T-ZUG-Tage sind ein </a:t>
            </a:r>
            <a:r>
              <a:rPr lang="de-DE" sz="1700" dirty="0"/>
              <a:t>Erfolgsmodell. Sie </a:t>
            </a:r>
            <a:r>
              <a:rPr lang="de-DE" sz="1700" dirty="0" smtClean="0"/>
              <a:t>kommen </a:t>
            </a:r>
            <a:r>
              <a:rPr lang="de-DE" sz="1700" dirty="0"/>
              <a:t>derzeit ca. 20% der </a:t>
            </a:r>
            <a:r>
              <a:rPr lang="de-DE" sz="1700" dirty="0" smtClean="0"/>
              <a:t>(tarifgebundenen) Beschäftigten </a:t>
            </a:r>
            <a:r>
              <a:rPr lang="de-DE" sz="1700" dirty="0"/>
              <a:t>in der M+E-Industrie zugute</a:t>
            </a:r>
            <a:r>
              <a:rPr lang="de-DE" sz="1700" dirty="0" smtClean="0"/>
              <a:t>.</a:t>
            </a:r>
          </a:p>
          <a:p>
            <a:r>
              <a:rPr lang="de-DE" sz="1700" dirty="0" smtClean="0"/>
              <a:t>Kontinuierliche </a:t>
            </a:r>
            <a:r>
              <a:rPr lang="de-DE" sz="1700" dirty="0"/>
              <a:t>Zunahme der Gesamtzahlen, v.a. durch kollektive Regelungen und im Schichtbereich</a:t>
            </a:r>
          </a:p>
          <a:p>
            <a:r>
              <a:rPr lang="de-DE" sz="1700" dirty="0" smtClean="0"/>
              <a:t>Kontinuierlicher </a:t>
            </a:r>
            <a:r>
              <a:rPr lang="de-DE" sz="1700" dirty="0"/>
              <a:t>Anstieg der Inanspruchnahme auf Grund von </a:t>
            </a:r>
            <a:r>
              <a:rPr lang="de-DE" sz="1700" dirty="0" smtClean="0"/>
              <a:t>Pflegeaufgaben</a:t>
            </a:r>
          </a:p>
          <a:p>
            <a:r>
              <a:rPr lang="de-DE" sz="1700" dirty="0" smtClean="0"/>
              <a:t>Die Debatte über eine Ausweitung der Regelungen wird in der IG Metall rege geführt.</a:t>
            </a:r>
            <a:endParaRPr lang="de-DE" sz="1700" dirty="0"/>
          </a:p>
          <a:p>
            <a:endParaRPr lang="de-DE" sz="1700" dirty="0"/>
          </a:p>
          <a:p>
            <a:pPr marL="0" indent="0">
              <a:buNone/>
            </a:pPr>
            <a:endParaRPr lang="de-DE" sz="1700" dirty="0" smtClean="0"/>
          </a:p>
          <a:p>
            <a:pPr marL="0" indent="0">
              <a:buNone/>
            </a:pPr>
            <a:endParaRPr lang="de-DE" sz="17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7614249" y="4183767"/>
            <a:ext cx="13802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>
                <a:solidFill>
                  <a:schemeClr val="accent5">
                    <a:lumMod val="75000"/>
                  </a:schemeClr>
                </a:solidFill>
              </a:rPr>
              <a:t>Quelle: IG Metall</a:t>
            </a:r>
            <a:endParaRPr lang="de-DE" sz="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0825" y="374159"/>
            <a:ext cx="7619546" cy="63437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4-tage-Woche – </a:t>
            </a:r>
            <a:r>
              <a:rPr lang="de-DE" sz="3600" dirty="0" err="1" smtClean="0">
                <a:solidFill>
                  <a:schemeClr val="bg1"/>
                </a:solidFill>
              </a:rPr>
              <a:t>essentials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7" name="Inhaltsplatzhalter 1"/>
          <p:cNvSpPr>
            <a:spLocks noGrp="1"/>
          </p:cNvSpPr>
          <p:nvPr>
            <p:ph sz="half" idx="1"/>
          </p:nvPr>
        </p:nvSpPr>
        <p:spPr>
          <a:xfrm>
            <a:off x="319837" y="1472242"/>
            <a:ext cx="4361603" cy="2858220"/>
          </a:xfrm>
        </p:spPr>
        <p:txBody>
          <a:bodyPr>
            <a:normAutofit/>
          </a:bodyPr>
          <a:lstStyle/>
          <a:p>
            <a:r>
              <a:rPr lang="de-DE" sz="1700" dirty="0" smtClean="0"/>
              <a:t>Die Vier-Tage-Woche muss mit einer </a:t>
            </a:r>
            <a:r>
              <a:rPr lang="de-DE" sz="1700" b="1" dirty="0" smtClean="0"/>
              <a:t>Verkürzung der Arbeitszeit </a:t>
            </a:r>
            <a:r>
              <a:rPr lang="de-DE" sz="1700" dirty="0" smtClean="0"/>
              <a:t>von 35 auf 32  Stunden/Woche verbunden sein </a:t>
            </a:r>
            <a:br>
              <a:rPr lang="de-DE" sz="1700" dirty="0" smtClean="0"/>
            </a:br>
            <a:r>
              <a:rPr lang="de-DE" sz="1700" dirty="0" smtClean="0"/>
              <a:t>(-&gt; Acht-Stunden-Tag).</a:t>
            </a:r>
          </a:p>
          <a:p>
            <a:r>
              <a:rPr lang="de-DE" sz="1700" dirty="0" smtClean="0"/>
              <a:t>Die Vier-Tage-Woche muss mit </a:t>
            </a:r>
            <a:r>
              <a:rPr lang="de-DE" sz="1700" b="1" dirty="0" smtClean="0"/>
              <a:t>Entgeltausgleich</a:t>
            </a:r>
            <a:r>
              <a:rPr lang="de-DE" sz="1700" dirty="0" smtClean="0"/>
              <a:t> verbunden sein </a:t>
            </a:r>
            <a:br>
              <a:rPr lang="de-DE" sz="1700" dirty="0" smtClean="0"/>
            </a:br>
            <a:r>
              <a:rPr lang="de-DE" sz="1700" dirty="0" smtClean="0"/>
              <a:t>(-&gt; Verteilungswirkung).</a:t>
            </a:r>
          </a:p>
          <a:p>
            <a:r>
              <a:rPr lang="de-DE" sz="1700" dirty="0" smtClean="0"/>
              <a:t>Die Vier-Tage-Woche soll zu einer </a:t>
            </a:r>
            <a:r>
              <a:rPr lang="de-DE" sz="1700" b="1" dirty="0" smtClean="0"/>
              <a:t>Entlastung</a:t>
            </a:r>
            <a:r>
              <a:rPr lang="de-DE" sz="1700" dirty="0" smtClean="0"/>
              <a:t> der Beschäftigten führen. Daher sind flexible Modelle zu ihrer Umsetzung nötig. </a:t>
            </a:r>
          </a:p>
          <a:p>
            <a:endParaRPr lang="de-DE" sz="1600" dirty="0" smtClean="0"/>
          </a:p>
          <a:p>
            <a:endParaRPr lang="de-DE" sz="1700" dirty="0"/>
          </a:p>
          <a:p>
            <a:pPr marL="0" indent="0">
              <a:buNone/>
            </a:pPr>
            <a:endParaRPr lang="de-DE" sz="1700" dirty="0" smtClean="0"/>
          </a:p>
          <a:p>
            <a:pPr marL="0" indent="0">
              <a:buNone/>
            </a:pPr>
            <a:endParaRPr lang="de-DE" sz="1700" dirty="0" smtClean="0"/>
          </a:p>
        </p:txBody>
      </p:sp>
      <p:pic>
        <p:nvPicPr>
          <p:cNvPr id="1026" name="Picture 2" descr="Vier-Tage-Woche: Höhere Produktivität bei ausgelassener Stimmung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1"/>
          <a:stretch/>
        </p:blipFill>
        <p:spPr bwMode="auto">
          <a:xfrm>
            <a:off x="4999322" y="2197113"/>
            <a:ext cx="3891636" cy="11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9314" y="1347285"/>
            <a:ext cx="8790089" cy="2980828"/>
          </a:xfrm>
        </p:spPr>
        <p:txBody>
          <a:bodyPr/>
          <a:lstStyle/>
          <a:p>
            <a:r>
              <a:rPr lang="de-DE" sz="1700" b="1" dirty="0"/>
              <a:t>Beschäftigungswirksamkeit</a:t>
            </a:r>
            <a:r>
              <a:rPr lang="de-DE" sz="1700" dirty="0"/>
              <a:t> von Arbeitszeitverkürzungen ist unbestritten und belegbar. Sowohl makroökonomisch als auch anhand betrieblicher </a:t>
            </a:r>
            <a:r>
              <a:rPr lang="de-DE" sz="1700" dirty="0" smtClean="0"/>
              <a:t>Beispiele.</a:t>
            </a:r>
            <a:endParaRPr lang="de-DE" sz="1700" dirty="0"/>
          </a:p>
          <a:p>
            <a:r>
              <a:rPr lang="de-DE" sz="1700" b="1" dirty="0"/>
              <a:t>Arbeitszeitwünsche verwirklichen - Vereinbarkeit verbessern. </a:t>
            </a:r>
            <a:r>
              <a:rPr lang="de-DE" sz="1700" dirty="0"/>
              <a:t/>
            </a:r>
            <a:br>
              <a:rPr lang="de-DE" sz="1700" dirty="0"/>
            </a:br>
            <a:r>
              <a:rPr lang="de-DE" sz="1700" dirty="0"/>
              <a:t>Beschäftigte in Vollzeit wollen kürzer arbeiten, damit sie Erwerbsarbeit besser mit anderen Lebensbereichen (Familie, Pflege, Qualifizierung, Freizeit) verbinden können.</a:t>
            </a:r>
          </a:p>
          <a:p>
            <a:r>
              <a:rPr lang="de-DE" sz="1700" b="1" dirty="0"/>
              <a:t>Fachkräftemangel bekämpfen. </a:t>
            </a:r>
            <a:r>
              <a:rPr lang="de-DE" sz="1700" dirty="0"/>
              <a:t>Attraktive Arbeitsplätze in </a:t>
            </a:r>
            <a:r>
              <a:rPr lang="de-DE" sz="1700" dirty="0" smtClean="0"/>
              <a:t>der Industrie mit weniger Gesundheitsverschleiß, </a:t>
            </a:r>
            <a:r>
              <a:rPr lang="de-DE" sz="1700" dirty="0"/>
              <a:t>um mehr Menschen dafür zu </a:t>
            </a:r>
            <a:r>
              <a:rPr lang="de-DE" sz="1700" dirty="0" smtClean="0"/>
              <a:t>gewinnen; unfreiwillige Teilzeit aufstocken (-&gt; kurze Vollzeit)</a:t>
            </a:r>
            <a:endParaRPr lang="de-DE" sz="1700" dirty="0"/>
          </a:p>
          <a:p>
            <a:r>
              <a:rPr lang="de-DE" sz="1700" b="1" dirty="0"/>
              <a:t>Weniger pendeln – mehr Klimaschutz. </a:t>
            </a:r>
            <a:r>
              <a:rPr lang="de-DE" sz="1700" dirty="0"/>
              <a:t>Dazu kommt: weniger Stress im Verkehr, weniger Pendelkosten. </a:t>
            </a:r>
          </a:p>
          <a:p>
            <a:r>
              <a:rPr lang="de-DE" sz="1700" b="1" dirty="0" smtClean="0"/>
              <a:t>Antwort auf den Strukturwandel </a:t>
            </a:r>
            <a:r>
              <a:rPr lang="de-DE" sz="1700" dirty="0" smtClean="0"/>
              <a:t>in der Industrie. </a:t>
            </a:r>
            <a:br>
              <a:rPr lang="de-DE" sz="1700" dirty="0" smtClean="0"/>
            </a:br>
            <a:r>
              <a:rPr lang="de-DE" sz="1700" dirty="0" smtClean="0"/>
              <a:t>Transformation darf nicht zur Entlassungen, sondern muss zu guter Arbeit und mehr Lebensqualität für alle führen.</a:t>
            </a:r>
          </a:p>
          <a:p>
            <a:pPr marL="0" indent="0">
              <a:buNone/>
            </a:pPr>
            <a:endParaRPr lang="de-DE" sz="1700" dirty="0" smtClean="0"/>
          </a:p>
          <a:p>
            <a:pPr marL="0" indent="0">
              <a:buNone/>
            </a:pPr>
            <a:endParaRPr lang="de-DE" sz="17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50825" y="374159"/>
            <a:ext cx="7248536" cy="63437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4-tage-Woche – gute Argumente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0825" y="1449932"/>
            <a:ext cx="5977448" cy="3064559"/>
          </a:xfrm>
        </p:spPr>
        <p:txBody>
          <a:bodyPr/>
          <a:lstStyle/>
          <a:p>
            <a:pPr marL="0" indent="0">
              <a:buNone/>
            </a:pPr>
            <a:endParaRPr lang="de-DE" sz="1700" dirty="0" smtClean="0"/>
          </a:p>
          <a:p>
            <a:r>
              <a:rPr lang="de-DE" sz="1700" b="1" dirty="0"/>
              <a:t>Weniger </a:t>
            </a:r>
            <a:r>
              <a:rPr lang="de-DE" sz="1700" b="1" dirty="0" smtClean="0"/>
              <a:t>Arbeitszeit </a:t>
            </a:r>
            <a:r>
              <a:rPr lang="de-DE" sz="1700" b="1" dirty="0"/>
              <a:t>– weniger Geld? </a:t>
            </a:r>
            <a:r>
              <a:rPr lang="de-DE" sz="1700" dirty="0" smtClean="0"/>
              <a:t>Eine</a:t>
            </a:r>
            <a:r>
              <a:rPr lang="de-DE" sz="1700" b="1" dirty="0" smtClean="0"/>
              <a:t> </a:t>
            </a:r>
            <a:r>
              <a:rPr lang="de-DE" sz="1700" dirty="0" smtClean="0"/>
              <a:t>Vier-Tage-Woche braucht Entgeltausgleich.</a:t>
            </a:r>
            <a:endParaRPr lang="de-DE" sz="1700" b="1" dirty="0"/>
          </a:p>
          <a:p>
            <a:r>
              <a:rPr lang="de-DE" sz="1700" b="1" dirty="0" smtClean="0"/>
              <a:t>Weniger Arbeitszeit – mehr Stress? </a:t>
            </a:r>
            <a:r>
              <a:rPr lang="de-DE" sz="1700" dirty="0" smtClean="0"/>
              <a:t>Wie kann Leistungs-verdichtung verhindert werden, wenn Arbeitszeiten reduziert werden?</a:t>
            </a:r>
          </a:p>
          <a:p>
            <a:r>
              <a:rPr lang="de-DE" sz="1700" b="1" dirty="0" smtClean="0"/>
              <a:t>Vom </a:t>
            </a:r>
            <a:r>
              <a:rPr lang="de-DE" sz="1700" b="1" dirty="0"/>
              <a:t>40h-Vertrag </a:t>
            </a:r>
            <a:r>
              <a:rPr lang="de-DE" sz="1700" b="1" dirty="0" smtClean="0"/>
              <a:t>in die Vier-Tage-Woche? </a:t>
            </a:r>
            <a:r>
              <a:rPr lang="de-DE" sz="1700" dirty="0" smtClean="0"/>
              <a:t>Unterschiedliche </a:t>
            </a:r>
            <a:r>
              <a:rPr lang="de-DE" sz="1700" dirty="0"/>
              <a:t>Arbeitszeiten von </a:t>
            </a:r>
            <a:r>
              <a:rPr lang="de-DE" sz="1700" dirty="0" smtClean="0"/>
              <a:t>Beschäftigten im gleichen Betrieb. </a:t>
            </a:r>
          </a:p>
          <a:p>
            <a:r>
              <a:rPr lang="de-DE" sz="1700" b="1" dirty="0" smtClean="0"/>
              <a:t>Erst für Stahl - dann für alle? </a:t>
            </a:r>
            <a:r>
              <a:rPr lang="de-DE" sz="1700" dirty="0" smtClean="0"/>
              <a:t>Ost-/West-, Branchen- Unterschiede. Die 35-Stunden-Woche gibt es nicht überall </a:t>
            </a:r>
            <a:br>
              <a:rPr lang="de-DE" sz="1700" dirty="0" smtClean="0"/>
            </a:br>
            <a:r>
              <a:rPr lang="de-DE" sz="1700" dirty="0" smtClean="0"/>
              <a:t>-&gt; Welche Durchsetzungsperspektive haben wir?</a:t>
            </a:r>
          </a:p>
          <a:p>
            <a:pPr marL="0" indent="0">
              <a:buNone/>
            </a:pPr>
            <a:endParaRPr lang="de-DE" sz="1700" dirty="0" smtClean="0"/>
          </a:p>
          <a:p>
            <a:endParaRPr lang="de-DE" sz="17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0825" y="374159"/>
            <a:ext cx="7756138" cy="63437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spc="200" baseline="0">
                <a:solidFill>
                  <a:srgbClr val="E3051B"/>
                </a:solidFill>
                <a:latin typeface="Meta Head IGM Cond Black" panose="02000506030000020004" pitchFamily="2" charset="77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solidFill>
                  <a:schemeClr val="bg1"/>
                </a:solidFill>
              </a:rPr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4-tage-Woche – Fragestellungen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20" y="870449"/>
            <a:ext cx="2458124" cy="31740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0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20" y="69349"/>
            <a:ext cx="9426720" cy="58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16">
            <a:extLst>
              <a:ext uri="{FF2B5EF4-FFF2-40B4-BE49-F238E27FC236}">
                <a16:creationId xmlns:a16="http://schemas.microsoft.com/office/drawing/2014/main" id="{328332BA-1E60-C547-87CF-B32F3589022F}"/>
              </a:ext>
            </a:extLst>
          </p:cNvPr>
          <p:cNvSpPr/>
          <p:nvPr/>
        </p:nvSpPr>
        <p:spPr>
          <a:xfrm rot="10800000" flipH="1">
            <a:off x="-25053" y="1390389"/>
            <a:ext cx="6169066" cy="3872108"/>
          </a:xfrm>
          <a:custGeom>
            <a:avLst/>
            <a:gdLst>
              <a:gd name="connsiteX0" fmla="*/ 0 w 1533886"/>
              <a:gd name="connsiteY0" fmla="*/ 0 h 2268362"/>
              <a:gd name="connsiteX1" fmla="*/ 1533886 w 1533886"/>
              <a:gd name="connsiteY1" fmla="*/ 0 h 2268362"/>
              <a:gd name="connsiteX2" fmla="*/ 1533886 w 1533886"/>
              <a:gd name="connsiteY2" fmla="*/ 2268362 h 2268362"/>
              <a:gd name="connsiteX3" fmla="*/ 0 w 1533886"/>
              <a:gd name="connsiteY3" fmla="*/ 2268362 h 2268362"/>
              <a:gd name="connsiteX4" fmla="*/ 0 w 1533886"/>
              <a:gd name="connsiteY4" fmla="*/ 0 h 2268362"/>
              <a:gd name="connsiteX0" fmla="*/ 0 w 1533886"/>
              <a:gd name="connsiteY0" fmla="*/ 0 h 2268362"/>
              <a:gd name="connsiteX1" fmla="*/ 1533886 w 1533886"/>
              <a:gd name="connsiteY1" fmla="*/ 2268362 h 2268362"/>
              <a:gd name="connsiteX2" fmla="*/ 0 w 1533886"/>
              <a:gd name="connsiteY2" fmla="*/ 2268362 h 2268362"/>
              <a:gd name="connsiteX3" fmla="*/ 0 w 1533886"/>
              <a:gd name="connsiteY3" fmla="*/ 0 h 2268362"/>
              <a:gd name="connsiteX0" fmla="*/ 0 w 3896086"/>
              <a:gd name="connsiteY0" fmla="*/ 0 h 2268362"/>
              <a:gd name="connsiteX1" fmla="*/ 3896086 w 3896086"/>
              <a:gd name="connsiteY1" fmla="*/ 1938162 h 2268362"/>
              <a:gd name="connsiteX2" fmla="*/ 0 w 3896086"/>
              <a:gd name="connsiteY2" fmla="*/ 2268362 h 2268362"/>
              <a:gd name="connsiteX3" fmla="*/ 0 w 3896086"/>
              <a:gd name="connsiteY3" fmla="*/ 0 h 2268362"/>
              <a:gd name="connsiteX0" fmla="*/ 0 w 4607286"/>
              <a:gd name="connsiteY0" fmla="*/ 0 h 2306462"/>
              <a:gd name="connsiteX1" fmla="*/ 4607286 w 4607286"/>
              <a:gd name="connsiteY1" fmla="*/ 2306462 h 2306462"/>
              <a:gd name="connsiteX2" fmla="*/ 0 w 4607286"/>
              <a:gd name="connsiteY2" fmla="*/ 2268362 h 2306462"/>
              <a:gd name="connsiteX3" fmla="*/ 0 w 4607286"/>
              <a:gd name="connsiteY3" fmla="*/ 0 h 2306462"/>
              <a:gd name="connsiteX0" fmla="*/ 12700 w 4619986"/>
              <a:gd name="connsiteY0" fmla="*/ 0 h 4262262"/>
              <a:gd name="connsiteX1" fmla="*/ 4619986 w 4619986"/>
              <a:gd name="connsiteY1" fmla="*/ 2306462 h 4262262"/>
              <a:gd name="connsiteX2" fmla="*/ 0 w 4619986"/>
              <a:gd name="connsiteY2" fmla="*/ 4262262 h 4262262"/>
              <a:gd name="connsiteX3" fmla="*/ 12700 w 4619986"/>
              <a:gd name="connsiteY3" fmla="*/ 0 h 42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986" h="4262262">
                <a:moveTo>
                  <a:pt x="12700" y="0"/>
                </a:moveTo>
                <a:lnTo>
                  <a:pt x="4619986" y="2306462"/>
                </a:lnTo>
                <a:lnTo>
                  <a:pt x="0" y="4262262"/>
                </a:lnTo>
                <a:cubicBezTo>
                  <a:pt x="4233" y="2841508"/>
                  <a:pt x="8467" y="1420754"/>
                  <a:pt x="127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2000">
                <a:schemeClr val="tx1"/>
              </a:gs>
              <a:gs pos="98000">
                <a:schemeClr val="accent1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Meta IGM" panose="02000503040000020004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2174" y="2729239"/>
            <a:ext cx="233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Danke!</a:t>
            </a:r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99683" y="3586187"/>
            <a:ext cx="267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Sophie C. Jänicke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IG Metall Vorstand, FB Tarifpolitik</a:t>
            </a:r>
          </a:p>
          <a:p>
            <a:r>
              <a:rPr lang="de-DE" sz="1200" dirty="0">
                <a:solidFill>
                  <a:schemeClr val="bg1"/>
                </a:solidFill>
              </a:rPr>
              <a:t>s</a:t>
            </a:r>
            <a:r>
              <a:rPr lang="de-DE" sz="1200" dirty="0" smtClean="0">
                <a:solidFill>
                  <a:schemeClr val="bg1"/>
                </a:solidFill>
              </a:rPr>
              <a:t>ophie.jaenicke@igmetall.de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IG Metall Farben">
      <a:dk1>
        <a:srgbClr val="E2051A"/>
      </a:dk1>
      <a:lt1>
        <a:srgbClr val="FFFFFF"/>
      </a:lt1>
      <a:dk2>
        <a:srgbClr val="646363"/>
      </a:dk2>
      <a:lt2>
        <a:srgbClr val="FFFFFF"/>
      </a:lt2>
      <a:accent1>
        <a:srgbClr val="8F2C33"/>
      </a:accent1>
      <a:accent2>
        <a:srgbClr val="EAB500"/>
      </a:accent2>
      <a:accent3>
        <a:srgbClr val="2F80AB"/>
      </a:accent3>
      <a:accent4>
        <a:srgbClr val="5B9945"/>
      </a:accent4>
      <a:accent5>
        <a:srgbClr val="646363"/>
      </a:accent5>
      <a:accent6>
        <a:srgbClr val="DADADA"/>
      </a:accent6>
      <a:hlink>
        <a:srgbClr val="E3051B"/>
      </a:hlink>
      <a:folHlink>
        <a:srgbClr val="3C3C3B"/>
      </a:folHlink>
    </a:clrScheme>
    <a:fontScheme name="IG Metall Schriften">
      <a:majorFont>
        <a:latin typeface="Meta Head IGM Cond Black"/>
        <a:ea typeface=""/>
        <a:cs typeface=""/>
      </a:majorFont>
      <a:minorFont>
        <a:latin typeface="Meta IG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2" id="{3E6DA150-33F4-9041-86E3-32223AC9E950}" vid="{F4968D8E-2ED4-024D-851A-578515E88C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CE59D2D734324092105FDBB0E10D1D" ma:contentTypeVersion="13" ma:contentTypeDescription="Ein neues Dokument erstellen." ma:contentTypeScope="" ma:versionID="6e9b96c64ff1630916ac50bf6a58c3b9">
  <xsd:schema xmlns:xsd="http://www.w3.org/2001/XMLSchema" xmlns:xs="http://www.w3.org/2001/XMLSchema" xmlns:p="http://schemas.microsoft.com/office/2006/metadata/properties" xmlns:ns3="5d092366-409a-4bfc-a1cc-9fc4471b539c" xmlns:ns4="089c7d77-2562-4751-9572-e873bc332efb" targetNamespace="http://schemas.microsoft.com/office/2006/metadata/properties" ma:root="true" ma:fieldsID="198e2fd71f60388d1cce5f1c513d3a5f" ns3:_="" ns4:_="">
    <xsd:import namespace="5d092366-409a-4bfc-a1cc-9fc4471b539c"/>
    <xsd:import namespace="089c7d77-2562-4751-9572-e873bc332e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92366-409a-4bfc-a1cc-9fc4471b53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c7d77-2562-4751-9572-e873bc332e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092366-409a-4bfc-a1cc-9fc4471b539c" xsi:nil="true"/>
  </documentManagement>
</p:properties>
</file>

<file path=customXml/itemProps1.xml><?xml version="1.0" encoding="utf-8"?>
<ds:datastoreItem xmlns:ds="http://schemas.openxmlformats.org/officeDocument/2006/customXml" ds:itemID="{CCC10DFC-CBCF-442E-9AEE-A59199099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92366-409a-4bfc-a1cc-9fc4471b539c"/>
    <ds:schemaRef ds:uri="089c7d77-2562-4751-9572-e873bc332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67D390-DDA0-4730-85FA-AE6ECC2A5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31E43-1129-4107-BC6E-CA0F48C9BBFF}">
  <ds:schemaRefs>
    <ds:schemaRef ds:uri="http://purl.org/dc/terms/"/>
    <ds:schemaRef ds:uri="http://purl.org/dc/dcmitype/"/>
    <ds:schemaRef ds:uri="http://schemas.openxmlformats.org/package/2006/metadata/core-properties"/>
    <ds:schemaRef ds:uri="089c7d77-2562-4751-9572-e873bc332ef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d092366-409a-4bfc-a1cc-9fc4471b53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IGM-Powerpoint-Vorlage-16zu9</Template>
  <TotalTime>0</TotalTime>
  <Words>538</Words>
  <Application>Microsoft Office PowerPoint</Application>
  <PresentationFormat>Bildschirmpräsentation (16:9)</PresentationFormat>
  <Paragraphs>98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Meta Head IGM Cond Black</vt:lpstr>
      <vt:lpstr>Meta Head IGM Cond Light</vt:lpstr>
      <vt:lpstr>Meta IGM</vt:lpstr>
      <vt:lpstr>Arial</vt:lpstr>
      <vt:lpstr>Office</vt:lpstr>
      <vt:lpstr>PowerPoint-Präsentation</vt:lpstr>
      <vt:lpstr>PowerPoint-Präsentation</vt:lpstr>
      <vt:lpstr>PowerPoint-Präsentation</vt:lpstr>
      <vt:lpstr> wie weiter mit der Arbeitszeit?</vt:lpstr>
      <vt:lpstr> T-Zug-tage weiterentwickeln</vt:lpstr>
      <vt:lpstr>PowerPoint-Präsentation</vt:lpstr>
      <vt:lpstr>PowerPoint-Präsentation</vt:lpstr>
      <vt:lpstr>PowerPoint-Präsentation</vt:lpstr>
      <vt:lpstr>PowerPoint-Präsentation</vt:lpstr>
    </vt:vector>
  </TitlesOfParts>
  <Company>IG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Kurz-Anleitung PowerPoint</dc:title>
  <dc:creator>Haug, Myriam</dc:creator>
  <cp:lastModifiedBy>Jänicke, Sophie</cp:lastModifiedBy>
  <cp:revision>768</cp:revision>
  <cp:lastPrinted>2023-05-23T06:14:02Z</cp:lastPrinted>
  <dcterms:created xsi:type="dcterms:W3CDTF">2019-07-26T08:49:29Z</dcterms:created>
  <dcterms:modified xsi:type="dcterms:W3CDTF">2023-06-16T13:36:01Z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0x010100F5CE59D2D734324092105FDBB0E10D1D</vt:lpwstr>
  </property>
</Properties>
</file>