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8" r:id="rId3"/>
    <p:sldId id="260" r:id="rId4"/>
    <p:sldId id="261" r:id="rId5"/>
    <p:sldId id="262" r:id="rId6"/>
    <p:sldId id="263" r:id="rId7"/>
    <p:sldId id="264" r:id="rId8"/>
    <p:sldId id="265" r:id="rId9"/>
    <p:sldId id="267"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2366"/>
    <a:srgbClr val="513467"/>
    <a:srgbClr val="46167C"/>
    <a:srgbClr val="714B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2"/>
    <p:restoredTop sz="95872"/>
  </p:normalViewPr>
  <p:slideViewPr>
    <p:cSldViewPr snapToGrid="0" snapToObjects="1">
      <p:cViewPr>
        <p:scale>
          <a:sx n="91" d="100"/>
          <a:sy n="91" d="100"/>
        </p:scale>
        <p:origin x="1040"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0977EE-4E6A-4B48-842D-08F0F6E0979A}" type="datetimeFigureOut">
              <a:rPr lang="en-US" smtClean="0"/>
              <a:t>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1652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0977EE-4E6A-4B48-842D-08F0F6E0979A}" type="datetimeFigureOut">
              <a:rPr lang="en-US" smtClean="0"/>
              <a:t>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846221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0977EE-4E6A-4B48-842D-08F0F6E0979A}" type="datetimeFigureOut">
              <a:rPr lang="en-US" smtClean="0"/>
              <a:t>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180629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0977EE-4E6A-4B48-842D-08F0F6E0979A}" type="datetimeFigureOut">
              <a:rPr lang="en-US" smtClean="0"/>
              <a:t>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722961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0977EE-4E6A-4B48-842D-08F0F6E0979A}" type="datetimeFigureOut">
              <a:rPr lang="en-US" smtClean="0"/>
              <a:t>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349237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0977EE-4E6A-4B48-842D-08F0F6E0979A}" type="datetimeFigureOut">
              <a:rPr lang="en-US" smtClean="0"/>
              <a:t>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557653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0977EE-4E6A-4B48-842D-08F0F6E0979A}" type="datetimeFigureOut">
              <a:rPr lang="en-US" smtClean="0"/>
              <a:t>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86372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0977EE-4E6A-4B48-842D-08F0F6E0979A}" type="datetimeFigureOut">
              <a:rPr lang="en-US" smtClean="0"/>
              <a:t>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1736793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0977EE-4E6A-4B48-842D-08F0F6E0979A}" type="datetimeFigureOut">
              <a:rPr lang="en-US" smtClean="0"/>
              <a:t>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1685952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0977EE-4E6A-4B48-842D-08F0F6E0979A}" type="datetimeFigureOut">
              <a:rPr lang="en-US" smtClean="0"/>
              <a:t>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1898210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0977EE-4E6A-4B48-842D-08F0F6E0979A}" type="datetimeFigureOut">
              <a:rPr lang="en-US" smtClean="0"/>
              <a:t>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D60AE-852A-984D-9966-A3B67B8549BA}" type="slidenum">
              <a:rPr lang="en-US" smtClean="0"/>
              <a:t>‹#›</a:t>
            </a:fld>
            <a:endParaRPr lang="en-US"/>
          </a:p>
        </p:txBody>
      </p:sp>
    </p:spTree>
    <p:extLst>
      <p:ext uri="{BB962C8B-B14F-4D97-AF65-F5344CB8AC3E}">
        <p14:creationId xmlns:p14="http://schemas.microsoft.com/office/powerpoint/2010/main" val="2049985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977EE-4E6A-4B48-842D-08F0F6E0979A}" type="datetimeFigureOut">
              <a:rPr lang="en-US" smtClean="0"/>
              <a:t>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3D60AE-852A-984D-9966-A3B67B8549BA}" type="slidenum">
              <a:rPr lang="en-US" smtClean="0"/>
              <a:t>‹#›</a:t>
            </a:fld>
            <a:endParaRPr lang="en-US"/>
          </a:p>
        </p:txBody>
      </p:sp>
    </p:spTree>
    <p:extLst>
      <p:ext uri="{BB962C8B-B14F-4D97-AF65-F5344CB8AC3E}">
        <p14:creationId xmlns:p14="http://schemas.microsoft.com/office/powerpoint/2010/main" val="1397297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2" name="Oval 1"/>
          <p:cNvSpPr/>
          <p:nvPr/>
        </p:nvSpPr>
        <p:spPr>
          <a:xfrm>
            <a:off x="-901148" y="-576775"/>
            <a:ext cx="3697357" cy="79979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6541476" y="4389121"/>
            <a:ext cx="6611815" cy="28838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72366"/>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0583" y="59738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p:cNvSpPr/>
          <p:nvPr/>
        </p:nvSpPr>
        <p:spPr>
          <a:xfrm>
            <a:off x="3034743" y="205492"/>
            <a:ext cx="8746439"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747222" y="4895200"/>
            <a:ext cx="4276578" cy="1661993"/>
          </a:xfrm>
          <a:prstGeom prst="rect">
            <a:avLst/>
          </a:prstGeom>
          <a:noFill/>
        </p:spPr>
        <p:txBody>
          <a:bodyPr wrap="square" rtlCol="0">
            <a:spAutoFit/>
          </a:bodyPr>
          <a:lstStyle/>
          <a:p>
            <a:r>
              <a:rPr lang="en-US" sz="2000" b="1" dirty="0" err="1" smtClean="0">
                <a:solidFill>
                  <a:srgbClr val="672366"/>
                </a:solidFill>
              </a:rPr>
              <a:t>Zhaoying</a:t>
            </a:r>
            <a:r>
              <a:rPr lang="en-US" sz="2000" b="1" dirty="0" smtClean="0">
                <a:solidFill>
                  <a:srgbClr val="672366"/>
                </a:solidFill>
              </a:rPr>
              <a:t> Han </a:t>
            </a:r>
          </a:p>
          <a:p>
            <a:r>
              <a:rPr lang="en-US" sz="1400" b="1" dirty="0" smtClean="0">
                <a:solidFill>
                  <a:srgbClr val="672366"/>
                </a:solidFill>
              </a:rPr>
              <a:t>Zhou </a:t>
            </a:r>
            <a:r>
              <a:rPr lang="en-US" sz="1400" b="1" dirty="0" err="1" smtClean="0">
                <a:solidFill>
                  <a:srgbClr val="672366"/>
                </a:solidFill>
              </a:rPr>
              <a:t>Enlai</a:t>
            </a:r>
            <a:r>
              <a:rPr lang="en-US" sz="1400" b="1" dirty="0" smtClean="0">
                <a:solidFill>
                  <a:srgbClr val="672366"/>
                </a:solidFill>
              </a:rPr>
              <a:t> School of Government, </a:t>
            </a:r>
            <a:r>
              <a:rPr lang="en-US" sz="1400" b="1" dirty="0" err="1" smtClean="0">
                <a:solidFill>
                  <a:srgbClr val="672366"/>
                </a:solidFill>
              </a:rPr>
              <a:t>Nankai</a:t>
            </a:r>
            <a:r>
              <a:rPr lang="en-US" sz="1400" b="1" dirty="0" smtClean="0">
                <a:solidFill>
                  <a:srgbClr val="672366"/>
                </a:solidFill>
              </a:rPr>
              <a:t> University</a:t>
            </a:r>
            <a:endParaRPr lang="en-US" sz="2000" b="1" dirty="0" smtClean="0">
              <a:solidFill>
                <a:srgbClr val="672366"/>
              </a:solidFill>
            </a:endParaRPr>
          </a:p>
          <a:p>
            <a:r>
              <a:rPr lang="en-US" sz="2000" b="1" dirty="0" smtClean="0">
                <a:solidFill>
                  <a:srgbClr val="672366"/>
                </a:solidFill>
              </a:rPr>
              <a:t>Richard J. Cook</a:t>
            </a:r>
          </a:p>
          <a:p>
            <a:r>
              <a:rPr lang="en-US" sz="1400" b="1" dirty="0">
                <a:solidFill>
                  <a:srgbClr val="672366"/>
                </a:solidFill>
              </a:rPr>
              <a:t>Zhou </a:t>
            </a:r>
            <a:r>
              <a:rPr lang="en-US" sz="1400" b="1" dirty="0" err="1">
                <a:solidFill>
                  <a:srgbClr val="672366"/>
                </a:solidFill>
              </a:rPr>
              <a:t>Enlai</a:t>
            </a:r>
            <a:r>
              <a:rPr lang="en-US" sz="1400" b="1" dirty="0">
                <a:solidFill>
                  <a:srgbClr val="672366"/>
                </a:solidFill>
              </a:rPr>
              <a:t> School of Government, </a:t>
            </a:r>
            <a:r>
              <a:rPr lang="en-US" sz="1400" b="1" dirty="0" err="1">
                <a:solidFill>
                  <a:srgbClr val="672366"/>
                </a:solidFill>
              </a:rPr>
              <a:t>Nankai</a:t>
            </a:r>
            <a:r>
              <a:rPr lang="en-US" sz="1400" b="1" dirty="0">
                <a:solidFill>
                  <a:srgbClr val="672366"/>
                </a:solidFill>
              </a:rPr>
              <a:t> </a:t>
            </a:r>
            <a:r>
              <a:rPr lang="en-US" sz="1400" b="1" dirty="0" smtClean="0">
                <a:solidFill>
                  <a:srgbClr val="672366"/>
                </a:solidFill>
              </a:rPr>
              <a:t>University</a:t>
            </a:r>
            <a:endParaRPr lang="en-US" sz="2000" b="1" dirty="0">
              <a:solidFill>
                <a:srgbClr val="672366"/>
              </a:solidFill>
            </a:endParaRPr>
          </a:p>
          <a:p>
            <a:r>
              <a:rPr lang="en-US" sz="2000" b="1" dirty="0" smtClean="0">
                <a:solidFill>
                  <a:srgbClr val="672366"/>
                </a:solidFill>
              </a:rPr>
              <a:t>Maximilian </a:t>
            </a:r>
            <a:r>
              <a:rPr lang="en-US" sz="2000" b="1" dirty="0" err="1" smtClean="0">
                <a:solidFill>
                  <a:srgbClr val="672366"/>
                </a:solidFill>
              </a:rPr>
              <a:t>Ohle</a:t>
            </a:r>
            <a:endParaRPr lang="en-US" sz="2000" b="1" dirty="0" smtClean="0">
              <a:solidFill>
                <a:srgbClr val="672366"/>
              </a:solidFill>
            </a:endParaRPr>
          </a:p>
          <a:p>
            <a:r>
              <a:rPr lang="en-US" sz="1400" b="1" dirty="0" smtClean="0">
                <a:solidFill>
                  <a:srgbClr val="672366"/>
                </a:solidFill>
              </a:rPr>
              <a:t>Department of Political Science, University of </a:t>
            </a:r>
            <a:r>
              <a:rPr lang="en-US" sz="1400" b="1" dirty="0" err="1" smtClean="0">
                <a:solidFill>
                  <a:srgbClr val="672366"/>
                </a:solidFill>
              </a:rPr>
              <a:t>Tübingen</a:t>
            </a:r>
            <a:endParaRPr lang="en-US" sz="1400" b="1" dirty="0">
              <a:solidFill>
                <a:srgbClr val="672366"/>
              </a:solidFill>
            </a:endParaRPr>
          </a:p>
        </p:txBody>
      </p:sp>
      <p:sp>
        <p:nvSpPr>
          <p:cNvPr id="11" name="TextBox 10"/>
          <p:cNvSpPr txBox="1"/>
          <p:nvPr/>
        </p:nvSpPr>
        <p:spPr>
          <a:xfrm>
            <a:off x="4134678" y="742122"/>
            <a:ext cx="6599583" cy="1384995"/>
          </a:xfrm>
          <a:prstGeom prst="rect">
            <a:avLst/>
          </a:prstGeom>
          <a:noFill/>
        </p:spPr>
        <p:txBody>
          <a:bodyPr wrap="square" rtlCol="0">
            <a:spAutoFit/>
          </a:bodyPr>
          <a:lstStyle/>
          <a:p>
            <a:pPr algn="ctr"/>
            <a:r>
              <a:rPr lang="en-US" altLang="zh-CN" sz="2800" b="1" dirty="0" smtClean="0">
                <a:solidFill>
                  <a:srgbClr val="672366"/>
                </a:solidFill>
              </a:rPr>
              <a:t>The Illusion of the China-US-Europe Strategic Triangle: Reactions from the UK and Germany</a:t>
            </a:r>
            <a:endParaRPr lang="en-US" sz="2800" b="1" dirty="0">
              <a:solidFill>
                <a:srgbClr val="672366"/>
              </a:solidFill>
            </a:endParaRPr>
          </a:p>
        </p:txBody>
      </p:sp>
      <p:pic>
        <p:nvPicPr>
          <p:cNvPr id="12"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6813" y="4603320"/>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9125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2" name="Oval 1"/>
          <p:cNvSpPr/>
          <p:nvPr/>
        </p:nvSpPr>
        <p:spPr>
          <a:xfrm>
            <a:off x="-901148" y="-576775"/>
            <a:ext cx="3697357" cy="799799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6541476" y="4389121"/>
            <a:ext cx="6611815" cy="28838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72366"/>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0583" y="59738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p:cNvSpPr/>
          <p:nvPr/>
        </p:nvSpPr>
        <p:spPr>
          <a:xfrm>
            <a:off x="3034743" y="205492"/>
            <a:ext cx="8746439"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747222" y="4895200"/>
            <a:ext cx="4276578" cy="1661993"/>
          </a:xfrm>
          <a:prstGeom prst="rect">
            <a:avLst/>
          </a:prstGeom>
          <a:noFill/>
        </p:spPr>
        <p:txBody>
          <a:bodyPr wrap="square" rtlCol="0">
            <a:spAutoFit/>
          </a:bodyPr>
          <a:lstStyle/>
          <a:p>
            <a:r>
              <a:rPr lang="en-US" sz="2000" b="1" dirty="0" err="1" smtClean="0">
                <a:solidFill>
                  <a:srgbClr val="672366"/>
                </a:solidFill>
              </a:rPr>
              <a:t>Zhaoying</a:t>
            </a:r>
            <a:r>
              <a:rPr lang="en-US" sz="2000" b="1" dirty="0" smtClean="0">
                <a:solidFill>
                  <a:srgbClr val="672366"/>
                </a:solidFill>
              </a:rPr>
              <a:t> Han </a:t>
            </a:r>
          </a:p>
          <a:p>
            <a:r>
              <a:rPr lang="en-US" sz="1400" b="1" dirty="0" smtClean="0">
                <a:solidFill>
                  <a:srgbClr val="672366"/>
                </a:solidFill>
              </a:rPr>
              <a:t>Zhou </a:t>
            </a:r>
            <a:r>
              <a:rPr lang="en-US" sz="1400" b="1" dirty="0" err="1" smtClean="0">
                <a:solidFill>
                  <a:srgbClr val="672366"/>
                </a:solidFill>
              </a:rPr>
              <a:t>Enlai</a:t>
            </a:r>
            <a:r>
              <a:rPr lang="en-US" sz="1400" b="1" dirty="0" smtClean="0">
                <a:solidFill>
                  <a:srgbClr val="672366"/>
                </a:solidFill>
              </a:rPr>
              <a:t> School of Government, </a:t>
            </a:r>
            <a:r>
              <a:rPr lang="en-US" sz="1400" b="1" dirty="0" err="1" smtClean="0">
                <a:solidFill>
                  <a:srgbClr val="672366"/>
                </a:solidFill>
              </a:rPr>
              <a:t>Nankai</a:t>
            </a:r>
            <a:r>
              <a:rPr lang="en-US" sz="1400" b="1" dirty="0" smtClean="0">
                <a:solidFill>
                  <a:srgbClr val="672366"/>
                </a:solidFill>
              </a:rPr>
              <a:t> University</a:t>
            </a:r>
            <a:endParaRPr lang="en-US" sz="2000" b="1" dirty="0" smtClean="0">
              <a:solidFill>
                <a:srgbClr val="672366"/>
              </a:solidFill>
            </a:endParaRPr>
          </a:p>
          <a:p>
            <a:r>
              <a:rPr lang="en-US" sz="2000" b="1" dirty="0" smtClean="0">
                <a:solidFill>
                  <a:srgbClr val="672366"/>
                </a:solidFill>
              </a:rPr>
              <a:t>Richard J. Cook</a:t>
            </a:r>
          </a:p>
          <a:p>
            <a:r>
              <a:rPr lang="en-US" sz="1400" b="1" dirty="0">
                <a:solidFill>
                  <a:srgbClr val="672366"/>
                </a:solidFill>
              </a:rPr>
              <a:t>Zhou </a:t>
            </a:r>
            <a:r>
              <a:rPr lang="en-US" sz="1400" b="1" dirty="0" err="1">
                <a:solidFill>
                  <a:srgbClr val="672366"/>
                </a:solidFill>
              </a:rPr>
              <a:t>Enlai</a:t>
            </a:r>
            <a:r>
              <a:rPr lang="en-US" sz="1400" b="1" dirty="0">
                <a:solidFill>
                  <a:srgbClr val="672366"/>
                </a:solidFill>
              </a:rPr>
              <a:t> School of Government, </a:t>
            </a:r>
            <a:r>
              <a:rPr lang="en-US" sz="1400" b="1" dirty="0" err="1">
                <a:solidFill>
                  <a:srgbClr val="672366"/>
                </a:solidFill>
              </a:rPr>
              <a:t>Nankai</a:t>
            </a:r>
            <a:r>
              <a:rPr lang="en-US" sz="1400" b="1" dirty="0">
                <a:solidFill>
                  <a:srgbClr val="672366"/>
                </a:solidFill>
              </a:rPr>
              <a:t> </a:t>
            </a:r>
            <a:r>
              <a:rPr lang="en-US" sz="1400" b="1" dirty="0" smtClean="0">
                <a:solidFill>
                  <a:srgbClr val="672366"/>
                </a:solidFill>
              </a:rPr>
              <a:t>University</a:t>
            </a:r>
            <a:endParaRPr lang="en-US" sz="2000" b="1" dirty="0">
              <a:solidFill>
                <a:srgbClr val="672366"/>
              </a:solidFill>
            </a:endParaRPr>
          </a:p>
          <a:p>
            <a:r>
              <a:rPr lang="en-US" sz="2000" b="1" dirty="0" smtClean="0">
                <a:solidFill>
                  <a:srgbClr val="672366"/>
                </a:solidFill>
              </a:rPr>
              <a:t>Maximilian </a:t>
            </a:r>
            <a:r>
              <a:rPr lang="en-US" sz="2000" b="1" dirty="0" err="1" smtClean="0">
                <a:solidFill>
                  <a:srgbClr val="672366"/>
                </a:solidFill>
              </a:rPr>
              <a:t>Ohle</a:t>
            </a:r>
            <a:endParaRPr lang="en-US" sz="2000" b="1" dirty="0" smtClean="0">
              <a:solidFill>
                <a:srgbClr val="672366"/>
              </a:solidFill>
            </a:endParaRPr>
          </a:p>
          <a:p>
            <a:r>
              <a:rPr lang="en-US" sz="1400" b="1" dirty="0" smtClean="0">
                <a:solidFill>
                  <a:srgbClr val="672366"/>
                </a:solidFill>
              </a:rPr>
              <a:t>Department of Political Science, University of </a:t>
            </a:r>
            <a:r>
              <a:rPr lang="en-US" sz="1400" b="1" dirty="0" err="1" smtClean="0">
                <a:solidFill>
                  <a:srgbClr val="672366"/>
                </a:solidFill>
              </a:rPr>
              <a:t>Tübingen</a:t>
            </a:r>
            <a:endParaRPr lang="en-US" sz="1400" b="1" dirty="0">
              <a:solidFill>
                <a:srgbClr val="672366"/>
              </a:solidFill>
            </a:endParaRPr>
          </a:p>
        </p:txBody>
      </p:sp>
      <p:sp>
        <p:nvSpPr>
          <p:cNvPr id="11" name="TextBox 10"/>
          <p:cNvSpPr txBox="1"/>
          <p:nvPr/>
        </p:nvSpPr>
        <p:spPr>
          <a:xfrm>
            <a:off x="4134678" y="742122"/>
            <a:ext cx="6599583" cy="1754326"/>
          </a:xfrm>
          <a:prstGeom prst="rect">
            <a:avLst/>
          </a:prstGeom>
          <a:noFill/>
        </p:spPr>
        <p:txBody>
          <a:bodyPr wrap="square" rtlCol="0">
            <a:spAutoFit/>
          </a:bodyPr>
          <a:lstStyle/>
          <a:p>
            <a:pPr algn="ctr"/>
            <a:r>
              <a:rPr lang="en-US" sz="3600" b="1" dirty="0" smtClean="0">
                <a:solidFill>
                  <a:srgbClr val="672366"/>
                </a:solidFill>
              </a:rPr>
              <a:t>Thank You!</a:t>
            </a:r>
          </a:p>
          <a:p>
            <a:pPr algn="ctr"/>
            <a:endParaRPr lang="en-US" sz="3600" b="1" dirty="0">
              <a:solidFill>
                <a:srgbClr val="672366"/>
              </a:solidFill>
            </a:endParaRPr>
          </a:p>
          <a:p>
            <a:pPr algn="ctr"/>
            <a:r>
              <a:rPr lang="zh-CN" altLang="en-US" sz="3600" b="1" dirty="0" smtClean="0">
                <a:solidFill>
                  <a:srgbClr val="672366"/>
                </a:solidFill>
              </a:rPr>
              <a:t>谢谢！</a:t>
            </a:r>
            <a:endParaRPr lang="en-US" sz="3600" b="1" dirty="0">
              <a:solidFill>
                <a:srgbClr val="672366"/>
              </a:solidFill>
            </a:endParaRPr>
          </a:p>
        </p:txBody>
      </p:sp>
      <p:pic>
        <p:nvPicPr>
          <p:cNvPr id="12"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6813" y="4603320"/>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6419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02833" y="490330"/>
            <a:ext cx="6599583" cy="646331"/>
          </a:xfrm>
          <a:prstGeom prst="rect">
            <a:avLst/>
          </a:prstGeom>
          <a:noFill/>
        </p:spPr>
        <p:txBody>
          <a:bodyPr wrap="square" rtlCol="0">
            <a:spAutoFit/>
          </a:bodyPr>
          <a:lstStyle/>
          <a:p>
            <a:pPr algn="ctr"/>
            <a:r>
              <a:rPr lang="en-US" sz="3600" b="1" dirty="0" smtClean="0">
                <a:solidFill>
                  <a:srgbClr val="672366"/>
                </a:solidFill>
              </a:rPr>
              <a:t>Objectives	</a:t>
            </a:r>
            <a:r>
              <a:rPr lang="zh-CN" altLang="en-US" sz="3600" b="1" dirty="0" smtClean="0">
                <a:solidFill>
                  <a:srgbClr val="672366"/>
                </a:solidFill>
              </a:rPr>
              <a:t>大纲</a:t>
            </a:r>
            <a:endParaRPr lang="en-US" sz="3600" b="1" dirty="0">
              <a:solidFill>
                <a:srgbClr val="672366"/>
              </a:solidFill>
            </a:endParaRPr>
          </a:p>
        </p:txBody>
      </p:sp>
      <p:sp>
        <p:nvSpPr>
          <p:cNvPr id="8" name="TextBox 7"/>
          <p:cNvSpPr txBox="1"/>
          <p:nvPr/>
        </p:nvSpPr>
        <p:spPr>
          <a:xfrm>
            <a:off x="371061" y="2001078"/>
            <a:ext cx="4637037" cy="3970318"/>
          </a:xfrm>
          <a:prstGeom prst="rect">
            <a:avLst/>
          </a:prstGeom>
          <a:noFill/>
        </p:spPr>
        <p:txBody>
          <a:bodyPr wrap="square" rtlCol="0">
            <a:spAutoFit/>
          </a:bodyPr>
          <a:lstStyle/>
          <a:p>
            <a:pPr marL="342900" indent="-342900">
              <a:buAutoNum type="arabicPeriod"/>
            </a:pPr>
            <a:r>
              <a:rPr lang="en-US" sz="2800" dirty="0" smtClean="0">
                <a:solidFill>
                  <a:schemeClr val="bg1"/>
                </a:solidFill>
              </a:rPr>
              <a:t>Research Question</a:t>
            </a:r>
          </a:p>
          <a:p>
            <a:pPr marL="342900" indent="-342900">
              <a:buAutoNum type="arabicPeriod"/>
            </a:pPr>
            <a:endParaRPr lang="en-US" sz="2800" dirty="0" smtClean="0">
              <a:solidFill>
                <a:schemeClr val="bg1"/>
              </a:solidFill>
            </a:endParaRPr>
          </a:p>
          <a:p>
            <a:pPr marL="342900" indent="-342900">
              <a:buAutoNum type="arabicPeriod"/>
            </a:pPr>
            <a:r>
              <a:rPr lang="en-US" sz="2800" dirty="0" smtClean="0">
                <a:solidFill>
                  <a:schemeClr val="bg1"/>
                </a:solidFill>
              </a:rPr>
              <a:t>Literature Review</a:t>
            </a:r>
          </a:p>
          <a:p>
            <a:pPr marL="342900" indent="-342900">
              <a:buAutoNum type="arabicPeriod"/>
            </a:pPr>
            <a:endParaRPr lang="en-US" sz="2800" dirty="0" smtClean="0">
              <a:solidFill>
                <a:schemeClr val="bg1"/>
              </a:solidFill>
            </a:endParaRPr>
          </a:p>
          <a:p>
            <a:pPr marL="342900" indent="-342900">
              <a:buAutoNum type="arabicPeriod"/>
            </a:pPr>
            <a:r>
              <a:rPr lang="en-US" sz="2800" dirty="0" smtClean="0">
                <a:solidFill>
                  <a:schemeClr val="bg1"/>
                </a:solidFill>
              </a:rPr>
              <a:t>Theoretical Framework</a:t>
            </a:r>
          </a:p>
          <a:p>
            <a:pPr marL="342900" indent="-342900">
              <a:buAutoNum type="arabicPeriod"/>
            </a:pPr>
            <a:endParaRPr lang="en-US" sz="2800" dirty="0" smtClean="0">
              <a:solidFill>
                <a:schemeClr val="bg1"/>
              </a:solidFill>
            </a:endParaRPr>
          </a:p>
          <a:p>
            <a:pPr marL="342900" indent="-342900">
              <a:buAutoNum type="arabicPeriod"/>
            </a:pPr>
            <a:r>
              <a:rPr lang="en-US" sz="2800" dirty="0" smtClean="0">
                <a:solidFill>
                  <a:schemeClr val="bg1"/>
                </a:solidFill>
              </a:rPr>
              <a:t>Case Studies &amp; Analysis</a:t>
            </a:r>
          </a:p>
          <a:p>
            <a:pPr marL="342900" indent="-342900">
              <a:buAutoNum type="arabicPeriod"/>
            </a:pPr>
            <a:endParaRPr lang="en-US" sz="2800" dirty="0" smtClean="0">
              <a:solidFill>
                <a:schemeClr val="bg1"/>
              </a:solidFill>
            </a:endParaRPr>
          </a:p>
          <a:p>
            <a:pPr marL="342900" indent="-342900">
              <a:buAutoNum type="arabicPeriod"/>
            </a:pPr>
            <a:r>
              <a:rPr lang="en-US" sz="2800" dirty="0" smtClean="0">
                <a:solidFill>
                  <a:schemeClr val="bg1"/>
                </a:solidFill>
              </a:rPr>
              <a:t>Conclusion</a:t>
            </a:r>
            <a:endParaRPr lang="en-US" sz="2800" dirty="0">
              <a:solidFill>
                <a:schemeClr val="bg1"/>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5008098" y="1984181"/>
            <a:ext cx="4637037" cy="3970318"/>
          </a:xfrm>
          <a:prstGeom prst="rect">
            <a:avLst/>
          </a:prstGeom>
          <a:noFill/>
        </p:spPr>
        <p:txBody>
          <a:bodyPr wrap="square" rtlCol="0">
            <a:spAutoFit/>
          </a:bodyPr>
          <a:lstStyle/>
          <a:p>
            <a:pPr marL="514350" indent="-514350">
              <a:buFont typeface="+mj-lt"/>
              <a:buAutoNum type="arabicPeriod"/>
            </a:pPr>
            <a:r>
              <a:rPr lang="zh-CN" altLang="en-US" sz="2800" dirty="0">
                <a:solidFill>
                  <a:schemeClr val="bg1"/>
                </a:solidFill>
                <a:ea typeface="Chalkboard" charset="0"/>
                <a:cs typeface="Chalkboard" charset="0"/>
              </a:rPr>
              <a:t>问题概述／</a:t>
            </a:r>
            <a:r>
              <a:rPr lang="zh-CN" altLang="en-US" sz="2800" dirty="0" smtClean="0">
                <a:solidFill>
                  <a:schemeClr val="bg1"/>
                </a:solidFill>
                <a:ea typeface="Chalkboard" charset="0"/>
                <a:cs typeface="Chalkboard" charset="0"/>
              </a:rPr>
              <a:t>难题</a:t>
            </a:r>
            <a:endParaRPr lang="en-US" altLang="zh-CN" sz="2800" dirty="0" smtClean="0">
              <a:solidFill>
                <a:schemeClr val="bg1"/>
              </a:solidFill>
              <a:ea typeface="Chalkboard" charset="0"/>
              <a:cs typeface="Chalkboard" charset="0"/>
            </a:endParaRPr>
          </a:p>
          <a:p>
            <a:pPr marL="514350" indent="-514350">
              <a:buFont typeface="+mj-lt"/>
              <a:buAutoNum type="arabicPeriod"/>
            </a:pPr>
            <a:endParaRPr lang="en-GB" altLang="zh-CN" sz="2800" dirty="0">
              <a:solidFill>
                <a:schemeClr val="bg1"/>
              </a:solidFill>
              <a:ea typeface="Chalkboard" charset="0"/>
              <a:cs typeface="Chalkboard" charset="0"/>
            </a:endParaRPr>
          </a:p>
          <a:p>
            <a:pPr marL="514350" indent="-514350">
              <a:buFont typeface="+mj-lt"/>
              <a:buAutoNum type="arabicPeriod"/>
            </a:pPr>
            <a:r>
              <a:rPr lang="zh-CN" altLang="en-US" sz="2800" dirty="0">
                <a:solidFill>
                  <a:schemeClr val="bg1"/>
                </a:solidFill>
                <a:ea typeface="Chalkboard" charset="0"/>
                <a:cs typeface="Chalkboard" charset="0"/>
              </a:rPr>
              <a:t>文献</a:t>
            </a:r>
            <a:r>
              <a:rPr lang="zh-CN" altLang="en-US" sz="2800" dirty="0" smtClean="0">
                <a:solidFill>
                  <a:schemeClr val="bg1"/>
                </a:solidFill>
                <a:ea typeface="Chalkboard" charset="0"/>
                <a:cs typeface="Chalkboard" charset="0"/>
              </a:rPr>
              <a:t>综述</a:t>
            </a:r>
            <a:endParaRPr lang="en-US" altLang="zh-CN" sz="2800" dirty="0" smtClean="0">
              <a:solidFill>
                <a:schemeClr val="bg1"/>
              </a:solidFill>
              <a:ea typeface="Chalkboard" charset="0"/>
              <a:cs typeface="Chalkboard" charset="0"/>
            </a:endParaRPr>
          </a:p>
          <a:p>
            <a:pPr marL="514350" indent="-514350">
              <a:buFont typeface="+mj-lt"/>
              <a:buAutoNum type="arabicPeriod"/>
            </a:pPr>
            <a:endParaRPr lang="en-GB" altLang="zh-CN" sz="2800" dirty="0">
              <a:solidFill>
                <a:schemeClr val="bg1"/>
              </a:solidFill>
              <a:ea typeface="Chalkboard" charset="0"/>
              <a:cs typeface="Chalkboard" charset="0"/>
            </a:endParaRPr>
          </a:p>
          <a:p>
            <a:pPr marL="514350" indent="-514350">
              <a:buFont typeface="+mj-lt"/>
              <a:buAutoNum type="arabicPeriod"/>
            </a:pPr>
            <a:r>
              <a:rPr lang="zh-CN" altLang="en-US" sz="2800" dirty="0">
                <a:solidFill>
                  <a:schemeClr val="bg1"/>
                </a:solidFill>
                <a:ea typeface="Chalkboard" charset="0"/>
                <a:cs typeface="Chalkboard" charset="0"/>
              </a:rPr>
              <a:t>理论</a:t>
            </a:r>
            <a:r>
              <a:rPr lang="zh-CN" altLang="en-US" sz="2800" dirty="0" smtClean="0">
                <a:solidFill>
                  <a:schemeClr val="bg1"/>
                </a:solidFill>
                <a:ea typeface="Chalkboard" charset="0"/>
                <a:cs typeface="Chalkboard" charset="0"/>
              </a:rPr>
              <a:t>方法</a:t>
            </a:r>
            <a:endParaRPr lang="en-US" altLang="zh-CN" sz="2800" dirty="0" smtClean="0">
              <a:solidFill>
                <a:schemeClr val="bg1"/>
              </a:solidFill>
              <a:ea typeface="Chalkboard" charset="0"/>
              <a:cs typeface="Chalkboard" charset="0"/>
            </a:endParaRPr>
          </a:p>
          <a:p>
            <a:pPr marL="514350" indent="-514350">
              <a:buFont typeface="+mj-lt"/>
              <a:buAutoNum type="arabicPeriod"/>
            </a:pPr>
            <a:endParaRPr lang="zh-CN" altLang="en-US" sz="2800" dirty="0">
              <a:solidFill>
                <a:schemeClr val="bg1"/>
              </a:solidFill>
              <a:ea typeface="Chalkboard" charset="0"/>
              <a:cs typeface="Chalkboard" charset="0"/>
            </a:endParaRPr>
          </a:p>
          <a:p>
            <a:pPr marL="514350" indent="-514350">
              <a:buFont typeface="+mj-lt"/>
              <a:buAutoNum type="arabicPeriod"/>
            </a:pPr>
            <a:r>
              <a:rPr lang="zh-CN" altLang="en-US" sz="2800" dirty="0">
                <a:solidFill>
                  <a:schemeClr val="bg1"/>
                </a:solidFill>
                <a:ea typeface="Chalkboard" charset="0"/>
                <a:cs typeface="Chalkboard" charset="0"/>
              </a:rPr>
              <a:t>案例研究与</a:t>
            </a:r>
            <a:r>
              <a:rPr lang="zh-CN" altLang="en-US" sz="2800" dirty="0" smtClean="0">
                <a:solidFill>
                  <a:schemeClr val="bg1"/>
                </a:solidFill>
                <a:ea typeface="Chalkboard" charset="0"/>
                <a:cs typeface="Chalkboard" charset="0"/>
              </a:rPr>
              <a:t>分析</a:t>
            </a:r>
            <a:endParaRPr lang="en-US" altLang="zh-CN" sz="2800" dirty="0" smtClean="0">
              <a:solidFill>
                <a:schemeClr val="bg1"/>
              </a:solidFill>
              <a:ea typeface="Chalkboard" charset="0"/>
              <a:cs typeface="Chalkboard" charset="0"/>
            </a:endParaRPr>
          </a:p>
          <a:p>
            <a:pPr marL="514350" indent="-514350">
              <a:buFont typeface="+mj-lt"/>
              <a:buAutoNum type="arabicPeriod"/>
            </a:pPr>
            <a:endParaRPr lang="zh-CN" altLang="en-US" sz="2800" dirty="0">
              <a:solidFill>
                <a:schemeClr val="bg1"/>
              </a:solidFill>
              <a:ea typeface="Chalkboard" charset="0"/>
              <a:cs typeface="Chalkboard" charset="0"/>
            </a:endParaRPr>
          </a:p>
          <a:p>
            <a:pPr marL="514350" indent="-514350">
              <a:buFont typeface="+mj-lt"/>
              <a:buAutoNum type="arabicPeriod"/>
            </a:pPr>
            <a:r>
              <a:rPr lang="zh-CN" altLang="en-US" sz="2800" dirty="0">
                <a:solidFill>
                  <a:schemeClr val="bg1"/>
                </a:solidFill>
                <a:ea typeface="Chalkboard" charset="0"/>
                <a:cs typeface="Chalkboard" charset="0"/>
              </a:rPr>
              <a:t>结论</a:t>
            </a:r>
            <a:endParaRPr lang="en-US" altLang="en-US" sz="2800" dirty="0">
              <a:solidFill>
                <a:schemeClr val="bg1"/>
              </a:solidFill>
              <a:ea typeface="Chalkboard" charset="0"/>
              <a:cs typeface="Chalkboard" charset="0"/>
            </a:endParaRPr>
          </a:p>
        </p:txBody>
      </p:sp>
    </p:spTree>
    <p:extLst>
      <p:ext uri="{BB962C8B-B14F-4D97-AF65-F5344CB8AC3E}">
        <p14:creationId xmlns:p14="http://schemas.microsoft.com/office/powerpoint/2010/main" val="14870630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02833" y="490330"/>
            <a:ext cx="6599583" cy="646331"/>
          </a:xfrm>
          <a:prstGeom prst="rect">
            <a:avLst/>
          </a:prstGeom>
          <a:noFill/>
        </p:spPr>
        <p:txBody>
          <a:bodyPr wrap="square" rtlCol="0">
            <a:spAutoFit/>
          </a:bodyPr>
          <a:lstStyle/>
          <a:p>
            <a:pPr algn="ctr"/>
            <a:r>
              <a:rPr lang="en-US" altLang="zh-CN" sz="3600" b="1" dirty="0" smtClean="0">
                <a:solidFill>
                  <a:srgbClr val="672366"/>
                </a:solidFill>
              </a:rPr>
              <a:t>1.</a:t>
            </a:r>
            <a:r>
              <a:rPr lang="zh-CN" altLang="en-US" sz="3600" b="1" dirty="0" smtClean="0">
                <a:solidFill>
                  <a:srgbClr val="672366"/>
                </a:solidFill>
              </a:rPr>
              <a:t> </a:t>
            </a:r>
            <a:r>
              <a:rPr lang="en-US" sz="3600" b="1" dirty="0" smtClean="0">
                <a:solidFill>
                  <a:srgbClr val="672366"/>
                </a:solidFill>
              </a:rPr>
              <a:t>Research Question</a:t>
            </a:r>
            <a:endParaRPr lang="en-US" sz="3600" b="1" dirty="0">
              <a:solidFill>
                <a:srgbClr val="672366"/>
              </a:solidFill>
            </a:endParaRPr>
          </a:p>
        </p:txBody>
      </p:sp>
      <p:sp>
        <p:nvSpPr>
          <p:cNvPr id="8" name="TextBox 7"/>
          <p:cNvSpPr txBox="1"/>
          <p:nvPr/>
        </p:nvSpPr>
        <p:spPr>
          <a:xfrm>
            <a:off x="371061" y="2001078"/>
            <a:ext cx="8942887" cy="4693593"/>
          </a:xfrm>
          <a:prstGeom prst="rect">
            <a:avLst/>
          </a:prstGeom>
          <a:noFill/>
        </p:spPr>
        <p:txBody>
          <a:bodyPr wrap="square" rtlCol="0">
            <a:spAutoFit/>
          </a:bodyPr>
          <a:lstStyle/>
          <a:p>
            <a:pPr marL="457200" indent="-457200">
              <a:buFont typeface="Wingdings" charset="2"/>
              <a:buChar char="§"/>
            </a:pPr>
            <a:r>
              <a:rPr lang="en-US" altLang="en-US" sz="2300" dirty="0">
                <a:solidFill>
                  <a:schemeClr val="bg1"/>
                </a:solidFill>
                <a:ea typeface="MS PGothic" charset="-128"/>
              </a:rPr>
              <a:t>Whilst the great power competition between the USA and China is unfolding, there is an on-going debate as to whether Europe can retain a strategically independent position as consequence of avoiding entrapment</a:t>
            </a:r>
            <a:r>
              <a:rPr lang="en-US" altLang="en-US" sz="2300" dirty="0" smtClean="0">
                <a:solidFill>
                  <a:schemeClr val="bg1"/>
                </a:solidFill>
                <a:ea typeface="MS PGothic" charset="-128"/>
              </a:rPr>
              <a:t>.</a:t>
            </a:r>
          </a:p>
          <a:p>
            <a:pPr marL="457200" indent="-457200">
              <a:buFont typeface="Wingdings" charset="2"/>
              <a:buChar char="§"/>
            </a:pPr>
            <a:r>
              <a:rPr lang="en-US" altLang="en-US" sz="2300" dirty="0">
                <a:solidFill>
                  <a:schemeClr val="bg1"/>
                </a:solidFill>
                <a:ea typeface="MS PGothic" charset="-128"/>
              </a:rPr>
              <a:t>Despite the contemporary </a:t>
            </a:r>
            <a:r>
              <a:rPr lang="en-US" altLang="en-US" sz="2300" dirty="0" smtClean="0">
                <a:solidFill>
                  <a:schemeClr val="bg1"/>
                </a:solidFill>
                <a:ea typeface="MS PGothic" charset="-128"/>
              </a:rPr>
              <a:t>frictions </a:t>
            </a:r>
            <a:r>
              <a:rPr lang="en-US" altLang="en-US" sz="2300" dirty="0">
                <a:solidFill>
                  <a:schemeClr val="bg1"/>
                </a:solidFill>
                <a:ea typeface="MS PGothic" charset="-128"/>
              </a:rPr>
              <a:t>and dissatisfaction with the Trump administration’s aggressive foreign policy signaling, most European states do preserve the traditional normative value canon as the basis for engagement within the </a:t>
            </a:r>
            <a:r>
              <a:rPr lang="en-US" altLang="en-US" sz="2300" dirty="0" smtClean="0">
                <a:solidFill>
                  <a:schemeClr val="bg1"/>
                </a:solidFill>
                <a:ea typeface="MS PGothic" charset="-128"/>
              </a:rPr>
              <a:t>Rules Based International Order (RIO).</a:t>
            </a:r>
          </a:p>
          <a:p>
            <a:endParaRPr lang="en-US" altLang="en-US" sz="2300" dirty="0" smtClean="0">
              <a:solidFill>
                <a:schemeClr val="bg1"/>
              </a:solidFill>
              <a:ea typeface="MS PGothic" charset="-128"/>
            </a:endParaRPr>
          </a:p>
          <a:p>
            <a:pPr marL="457200" indent="-457200">
              <a:buFont typeface="+mj-lt"/>
              <a:buAutoNum type="arabicPeriod"/>
            </a:pPr>
            <a:r>
              <a:rPr lang="en-GB" sz="2300" dirty="0">
                <a:solidFill>
                  <a:schemeClr val="bg1"/>
                </a:solidFill>
              </a:rPr>
              <a:t>T</a:t>
            </a:r>
            <a:r>
              <a:rPr lang="en-GB" sz="2300" dirty="0" smtClean="0">
                <a:solidFill>
                  <a:schemeClr val="bg1"/>
                </a:solidFill>
              </a:rPr>
              <a:t>o </a:t>
            </a:r>
            <a:r>
              <a:rPr lang="en-GB" sz="2300" dirty="0">
                <a:solidFill>
                  <a:schemeClr val="bg1"/>
                </a:solidFill>
              </a:rPr>
              <a:t>what extent does the national foreign policy of London and Berlin towards China’s order-building projects condition reactions to US (</a:t>
            </a:r>
            <a:r>
              <a:rPr lang="en-GB" sz="2300" dirty="0" err="1">
                <a:solidFill>
                  <a:schemeClr val="bg1"/>
                </a:solidFill>
              </a:rPr>
              <a:t>mis</a:t>
            </a:r>
            <a:r>
              <a:rPr lang="en-GB" sz="2300" dirty="0">
                <a:solidFill>
                  <a:schemeClr val="bg1"/>
                </a:solidFill>
              </a:rPr>
              <a:t>-)management of the RIO under the Trump administration?</a:t>
            </a:r>
            <a:r>
              <a:rPr lang="en-US" sz="2300" dirty="0">
                <a:solidFill>
                  <a:schemeClr val="bg1"/>
                </a:solidFill>
              </a:rPr>
              <a:t> </a:t>
            </a:r>
            <a:endParaRPr lang="en-US" altLang="en-US" sz="2300" dirty="0">
              <a:solidFill>
                <a:schemeClr val="bg1"/>
              </a:solidFill>
              <a:ea typeface="MS PGothic" charset="-128"/>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6955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02833" y="490330"/>
            <a:ext cx="6599583" cy="646331"/>
          </a:xfrm>
          <a:prstGeom prst="rect">
            <a:avLst/>
          </a:prstGeom>
          <a:noFill/>
        </p:spPr>
        <p:txBody>
          <a:bodyPr wrap="square" rtlCol="0">
            <a:spAutoFit/>
          </a:bodyPr>
          <a:lstStyle/>
          <a:p>
            <a:pPr algn="ctr"/>
            <a:r>
              <a:rPr lang="en-US" altLang="zh-CN" sz="3600" b="1" dirty="0" smtClean="0">
                <a:solidFill>
                  <a:srgbClr val="672366"/>
                </a:solidFill>
              </a:rPr>
              <a:t>2.</a:t>
            </a:r>
            <a:r>
              <a:rPr lang="zh-CN" altLang="en-US" sz="3600" b="1" dirty="0" smtClean="0">
                <a:solidFill>
                  <a:srgbClr val="672366"/>
                </a:solidFill>
              </a:rPr>
              <a:t> </a:t>
            </a:r>
            <a:r>
              <a:rPr lang="en-US" sz="3600" b="1" dirty="0" smtClean="0">
                <a:solidFill>
                  <a:srgbClr val="672366"/>
                </a:solidFill>
              </a:rPr>
              <a:t>Literature Review</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71061" y="1996363"/>
            <a:ext cx="8942887" cy="4801314"/>
          </a:xfrm>
          <a:prstGeom prst="rect">
            <a:avLst/>
          </a:prstGeom>
          <a:noFill/>
        </p:spPr>
        <p:txBody>
          <a:bodyPr wrap="square" rtlCol="0">
            <a:spAutoFit/>
          </a:bodyPr>
          <a:lstStyle/>
          <a:p>
            <a:pPr marL="285750" indent="-285750">
              <a:buFont typeface="Wingdings" charset="2"/>
              <a:buChar char="§"/>
            </a:pPr>
            <a:r>
              <a:rPr lang="en-GB" altLang="en-US" dirty="0">
                <a:solidFill>
                  <a:schemeClr val="bg1"/>
                </a:solidFill>
                <a:ea typeface="MS PGothic" charset="-128"/>
              </a:rPr>
              <a:t>Europe, </a:t>
            </a:r>
            <a:r>
              <a:rPr lang="en-GB" altLang="en-US" dirty="0" smtClean="0">
                <a:solidFill>
                  <a:schemeClr val="bg1"/>
                </a:solidFill>
                <a:ea typeface="MS PGothic" charset="-128"/>
              </a:rPr>
              <a:t>(EU+UK), </a:t>
            </a:r>
            <a:r>
              <a:rPr lang="en-GB" altLang="en-US" dirty="0">
                <a:solidFill>
                  <a:schemeClr val="bg1"/>
                </a:solidFill>
                <a:ea typeface="MS PGothic" charset="-128"/>
              </a:rPr>
              <a:t>as an appendage of the US-led liberal hegemonic order based on market economic and democratic principles, shared values and the legal state doctrine (</a:t>
            </a:r>
            <a:r>
              <a:rPr lang="en-GB" altLang="en-US" dirty="0" err="1">
                <a:solidFill>
                  <a:schemeClr val="bg1"/>
                </a:solidFill>
                <a:ea typeface="MS PGothic" charset="-128"/>
              </a:rPr>
              <a:t>Ikenberry</a:t>
            </a:r>
            <a:r>
              <a:rPr lang="en-GB" altLang="en-US" dirty="0">
                <a:solidFill>
                  <a:schemeClr val="bg1"/>
                </a:solidFill>
                <a:ea typeface="MS PGothic" charset="-128"/>
              </a:rPr>
              <a:t>, 2008, 2009; </a:t>
            </a:r>
            <a:r>
              <a:rPr lang="en-GB" altLang="en-US" dirty="0" err="1">
                <a:solidFill>
                  <a:schemeClr val="bg1"/>
                </a:solidFill>
                <a:ea typeface="MS PGothic" charset="-128"/>
              </a:rPr>
              <a:t>Lundestad</a:t>
            </a:r>
            <a:r>
              <a:rPr lang="en-GB" altLang="en-US" dirty="0">
                <a:solidFill>
                  <a:schemeClr val="bg1"/>
                </a:solidFill>
                <a:ea typeface="MS PGothic" charset="-128"/>
              </a:rPr>
              <a:t>, 2012; </a:t>
            </a:r>
            <a:r>
              <a:rPr lang="en-GB" altLang="en-US" dirty="0" err="1">
                <a:solidFill>
                  <a:schemeClr val="bg1"/>
                </a:solidFill>
                <a:ea typeface="MS PGothic" charset="-128"/>
              </a:rPr>
              <a:t>Nexon</a:t>
            </a:r>
            <a:r>
              <a:rPr lang="en-GB" altLang="en-US" dirty="0">
                <a:solidFill>
                  <a:schemeClr val="bg1"/>
                </a:solidFill>
                <a:ea typeface="MS PGothic" charset="-128"/>
              </a:rPr>
              <a:t> and Wright, 2007). This is commonly contrasted to China’s </a:t>
            </a:r>
            <a:r>
              <a:rPr lang="en-GB" altLang="en-US" dirty="0" smtClean="0">
                <a:solidFill>
                  <a:schemeClr val="bg1"/>
                </a:solidFill>
                <a:ea typeface="MS PGothic" charset="-128"/>
              </a:rPr>
              <a:t>developing economically-based </a:t>
            </a:r>
            <a:r>
              <a:rPr lang="en-GB" altLang="en-US" dirty="0">
                <a:solidFill>
                  <a:schemeClr val="bg1"/>
                </a:solidFill>
                <a:ea typeface="MS PGothic" charset="-128"/>
              </a:rPr>
              <a:t>international order as an attempt to underpin its ambitions as an order constructor reinforced by idealistic proclamations to induce alignment (</a:t>
            </a:r>
            <a:r>
              <a:rPr lang="en-GB" altLang="en-US" dirty="0" err="1">
                <a:solidFill>
                  <a:schemeClr val="bg1"/>
                </a:solidFill>
                <a:ea typeface="MS PGothic" charset="-128"/>
              </a:rPr>
              <a:t>Ohle</a:t>
            </a:r>
            <a:r>
              <a:rPr lang="en-GB" altLang="en-US" dirty="0">
                <a:solidFill>
                  <a:schemeClr val="bg1"/>
                </a:solidFill>
                <a:ea typeface="MS PGothic" charset="-128"/>
              </a:rPr>
              <a:t> et al., 2020; Yan, 2014; Zhang, 2015).</a:t>
            </a:r>
          </a:p>
          <a:p>
            <a:pPr marL="285750" indent="-285750">
              <a:buFont typeface="Wingdings" charset="2"/>
              <a:buChar char="§"/>
            </a:pPr>
            <a:r>
              <a:rPr lang="en-GB" altLang="en-US" dirty="0">
                <a:solidFill>
                  <a:schemeClr val="bg1"/>
                </a:solidFill>
                <a:ea typeface="MS PGothic" charset="-128"/>
              </a:rPr>
              <a:t>Great power competition, portending an ill-fated zero-sum conflict, framed as the “Thucydides Trap” (</a:t>
            </a:r>
            <a:r>
              <a:rPr lang="en-GB" altLang="en-US" dirty="0" err="1">
                <a:solidFill>
                  <a:schemeClr val="bg1"/>
                </a:solidFill>
                <a:ea typeface="MS PGothic" charset="-128"/>
              </a:rPr>
              <a:t>Mearsheimer</a:t>
            </a:r>
            <a:r>
              <a:rPr lang="en-GB" altLang="en-US" dirty="0">
                <a:solidFill>
                  <a:schemeClr val="bg1"/>
                </a:solidFill>
                <a:ea typeface="MS PGothic" charset="-128"/>
              </a:rPr>
              <a:t>, 2001; Allison, 2016</a:t>
            </a:r>
            <a:r>
              <a:rPr lang="en-GB" altLang="en-US" dirty="0" smtClean="0">
                <a:solidFill>
                  <a:schemeClr val="bg1"/>
                </a:solidFill>
                <a:ea typeface="MS PGothic" charset="-128"/>
              </a:rPr>
              <a:t>).</a:t>
            </a:r>
            <a:endParaRPr lang="en-GB" altLang="en-US" dirty="0">
              <a:solidFill>
                <a:schemeClr val="bg1"/>
              </a:solidFill>
              <a:ea typeface="MS PGothic" charset="-128"/>
            </a:endParaRPr>
          </a:p>
          <a:p>
            <a:pPr marL="285750" indent="-285750">
              <a:buFont typeface="Wingdings" charset="2"/>
              <a:buChar char="§"/>
            </a:pPr>
            <a:r>
              <a:rPr lang="en-GB" altLang="en-US" dirty="0">
                <a:solidFill>
                  <a:schemeClr val="bg1"/>
                </a:solidFill>
                <a:ea typeface="MS PGothic" charset="-128"/>
              </a:rPr>
              <a:t>Balancing and </a:t>
            </a:r>
            <a:r>
              <a:rPr lang="en-GB" altLang="en-US" dirty="0" err="1">
                <a:solidFill>
                  <a:schemeClr val="bg1"/>
                </a:solidFill>
                <a:ea typeface="MS PGothic" charset="-128"/>
              </a:rPr>
              <a:t>bandwagoning</a:t>
            </a:r>
            <a:r>
              <a:rPr lang="en-GB" altLang="en-US" dirty="0">
                <a:solidFill>
                  <a:schemeClr val="bg1"/>
                </a:solidFill>
                <a:ea typeface="MS PGothic" charset="-128"/>
              </a:rPr>
              <a:t> as traditional conceptual parameters to assess the foreign policy </a:t>
            </a:r>
            <a:r>
              <a:rPr lang="en-GB" altLang="en-US" dirty="0" err="1">
                <a:solidFill>
                  <a:schemeClr val="bg1"/>
                </a:solidFill>
                <a:ea typeface="MS PGothic" charset="-128"/>
              </a:rPr>
              <a:t>behavior</a:t>
            </a:r>
            <a:r>
              <a:rPr lang="en-GB" altLang="en-US" dirty="0">
                <a:solidFill>
                  <a:schemeClr val="bg1"/>
                </a:solidFill>
                <a:ea typeface="MS PGothic" charset="-128"/>
              </a:rPr>
              <a:t> of second-tier and small states (Waltz, 1979; Walt, 1987; </a:t>
            </a:r>
            <a:r>
              <a:rPr lang="en-GB" altLang="en-US" dirty="0" err="1">
                <a:solidFill>
                  <a:schemeClr val="bg1"/>
                </a:solidFill>
                <a:ea typeface="MS PGothic" charset="-128"/>
              </a:rPr>
              <a:t>Schweller</a:t>
            </a:r>
            <a:r>
              <a:rPr lang="en-GB" altLang="en-US" dirty="0">
                <a:solidFill>
                  <a:schemeClr val="bg1"/>
                </a:solidFill>
                <a:ea typeface="MS PGothic" charset="-128"/>
              </a:rPr>
              <a:t>, 1994); hedging as a third category that refers to those caught in the middle and simultaneously seek to minimize the risks and maximize the benefits (Goh, 2009; Liu, 2016).</a:t>
            </a:r>
          </a:p>
          <a:p>
            <a:pPr marL="285750" indent="-285750">
              <a:buFont typeface="Wingdings" charset="2"/>
              <a:buChar char="§"/>
            </a:pPr>
            <a:r>
              <a:rPr lang="en-GB" altLang="en-US" dirty="0">
                <a:solidFill>
                  <a:schemeClr val="bg1"/>
                </a:solidFill>
                <a:ea typeface="MS PGothic" charset="-128"/>
              </a:rPr>
              <a:t>Attempts to contextualize Europe’s quest of strategic independence (Leonard and Shapiro, 2019; </a:t>
            </a:r>
            <a:r>
              <a:rPr lang="en-GB" altLang="en-US" dirty="0" err="1">
                <a:solidFill>
                  <a:schemeClr val="bg1"/>
                </a:solidFill>
                <a:ea typeface="MS PGothic" charset="-128"/>
              </a:rPr>
              <a:t>Lippert</a:t>
            </a:r>
            <a:r>
              <a:rPr lang="en-GB" altLang="en-US" dirty="0">
                <a:solidFill>
                  <a:schemeClr val="bg1"/>
                </a:solidFill>
                <a:ea typeface="MS PGothic" charset="-128"/>
              </a:rPr>
              <a:t> et al., 2019; </a:t>
            </a:r>
            <a:r>
              <a:rPr lang="en-GB" altLang="en-US" dirty="0" err="1">
                <a:solidFill>
                  <a:schemeClr val="bg1"/>
                </a:solidFill>
                <a:ea typeface="MS PGothic" charset="-128"/>
              </a:rPr>
              <a:t>Kempin</a:t>
            </a:r>
            <a:r>
              <a:rPr lang="en-GB" altLang="en-US" dirty="0">
                <a:solidFill>
                  <a:schemeClr val="bg1"/>
                </a:solidFill>
                <a:ea typeface="MS PGothic" charset="-128"/>
              </a:rPr>
              <a:t> and Kunz, 2017</a:t>
            </a:r>
            <a:r>
              <a:rPr lang="en-GB" altLang="en-US" dirty="0" smtClean="0">
                <a:solidFill>
                  <a:schemeClr val="bg1"/>
                </a:solidFill>
                <a:ea typeface="MS PGothic" charset="-128"/>
              </a:rPr>
              <a:t>).</a:t>
            </a:r>
            <a:endParaRPr lang="en-GB" altLang="en-US" dirty="0">
              <a:solidFill>
                <a:schemeClr val="bg1"/>
              </a:solidFill>
              <a:ea typeface="MS PGothic" charset="-128"/>
            </a:endParaRPr>
          </a:p>
          <a:p>
            <a:pPr marL="285750" indent="-285750">
              <a:spcBef>
                <a:spcPct val="0"/>
              </a:spcBef>
              <a:buFont typeface="Wingdings" charset="2"/>
              <a:buChar char="§"/>
            </a:pPr>
            <a:r>
              <a:rPr lang="en-GB" altLang="en-US" dirty="0">
                <a:solidFill>
                  <a:schemeClr val="bg1"/>
                </a:solidFill>
                <a:ea typeface="MS PGothic" charset="-128"/>
                <a:sym typeface="Wingdings" charset="2"/>
              </a:rPr>
              <a:t>      However, any attempt of achieving strategic independence would signal </a:t>
            </a:r>
            <a:r>
              <a:rPr lang="en-GB" altLang="en-US" dirty="0" smtClean="0">
                <a:solidFill>
                  <a:schemeClr val="bg1"/>
                </a:solidFill>
                <a:ea typeface="MS PGothic" charset="-128"/>
                <a:sym typeface="Wingdings" charset="2"/>
              </a:rPr>
              <a:t>the factual </a:t>
            </a:r>
            <a:r>
              <a:rPr lang="en-GB" altLang="en-US" dirty="0">
                <a:solidFill>
                  <a:schemeClr val="bg1"/>
                </a:solidFill>
                <a:ea typeface="MS PGothic" charset="-128"/>
                <a:sym typeface="Wingdings" charset="2"/>
              </a:rPr>
              <a:t>relinquishment of the value-based canon that Europe does not seek </a:t>
            </a:r>
            <a:r>
              <a:rPr lang="en-GB" altLang="en-US" dirty="0" smtClean="0">
                <a:solidFill>
                  <a:schemeClr val="bg1"/>
                </a:solidFill>
                <a:ea typeface="MS PGothic" charset="-128"/>
                <a:sym typeface="Wingdings" charset="2"/>
              </a:rPr>
              <a:t>to abandon</a:t>
            </a:r>
            <a:r>
              <a:rPr lang="en-GB" altLang="en-US" dirty="0">
                <a:solidFill>
                  <a:schemeClr val="bg1"/>
                </a:solidFill>
                <a:ea typeface="MS PGothic" charset="-128"/>
                <a:sym typeface="Wingdings" charset="2"/>
              </a:rPr>
              <a:t>. As such, strategic independence is a conceptual </a:t>
            </a:r>
            <a:r>
              <a:rPr lang="en-GB" altLang="en-US" i="1" dirty="0">
                <a:solidFill>
                  <a:schemeClr val="bg1"/>
                </a:solidFill>
                <a:ea typeface="MS PGothic" charset="-128"/>
                <a:sym typeface="Wingdings" charset="2"/>
              </a:rPr>
              <a:t>oxymoron</a:t>
            </a:r>
            <a:r>
              <a:rPr lang="en-GB" altLang="en-US" dirty="0">
                <a:solidFill>
                  <a:schemeClr val="bg1"/>
                </a:solidFill>
                <a:ea typeface="MS PGothic" charset="-128"/>
                <a:sym typeface="Wingdings" charset="2"/>
              </a:rPr>
              <a:t>.</a:t>
            </a:r>
            <a:endParaRPr lang="en-GB" altLang="en-US" dirty="0">
              <a:solidFill>
                <a:schemeClr val="bg1"/>
              </a:solidFill>
              <a:ea typeface="MS PGothic" charset="-128"/>
            </a:endParaRPr>
          </a:p>
        </p:txBody>
      </p:sp>
    </p:spTree>
    <p:extLst>
      <p:ext uri="{BB962C8B-B14F-4D97-AF65-F5344CB8AC3E}">
        <p14:creationId xmlns:p14="http://schemas.microsoft.com/office/powerpoint/2010/main" val="483710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617785" y="490330"/>
            <a:ext cx="8932984" cy="646331"/>
          </a:xfrm>
          <a:prstGeom prst="rect">
            <a:avLst/>
          </a:prstGeom>
          <a:noFill/>
        </p:spPr>
        <p:txBody>
          <a:bodyPr wrap="square" rtlCol="0">
            <a:spAutoFit/>
          </a:bodyPr>
          <a:lstStyle/>
          <a:p>
            <a:pPr algn="ctr"/>
            <a:r>
              <a:rPr lang="en-US" altLang="zh-CN" sz="3600" b="1" dirty="0" smtClean="0">
                <a:solidFill>
                  <a:srgbClr val="672366"/>
                </a:solidFill>
              </a:rPr>
              <a:t>3.</a:t>
            </a:r>
            <a:r>
              <a:rPr lang="zh-CN" altLang="en-US" sz="3600" b="1" dirty="0" smtClean="0">
                <a:solidFill>
                  <a:srgbClr val="672366"/>
                </a:solidFill>
              </a:rPr>
              <a:t> </a:t>
            </a:r>
            <a:r>
              <a:rPr lang="en-US" sz="3600" b="1" dirty="0" smtClean="0">
                <a:solidFill>
                  <a:srgbClr val="672366"/>
                </a:solidFill>
              </a:rPr>
              <a:t>Theoretical Framework</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71061" y="2001078"/>
            <a:ext cx="8942887" cy="4832092"/>
          </a:xfrm>
          <a:prstGeom prst="rect">
            <a:avLst/>
          </a:prstGeom>
          <a:noFill/>
        </p:spPr>
        <p:txBody>
          <a:bodyPr wrap="square" rtlCol="0">
            <a:spAutoFit/>
          </a:bodyPr>
          <a:lstStyle/>
          <a:p>
            <a:pPr marL="342900" indent="-342900" algn="just">
              <a:buFont typeface="Wingdings" charset="2"/>
              <a:buChar char="§"/>
            </a:pPr>
            <a:r>
              <a:rPr lang="en-GB" altLang="en-US" sz="2200" dirty="0">
                <a:solidFill>
                  <a:schemeClr val="bg1"/>
                </a:solidFill>
                <a:ea typeface="MS PGothic" charset="-128"/>
              </a:rPr>
              <a:t>Hedging as a concept to explain the foreign policy </a:t>
            </a:r>
            <a:r>
              <a:rPr lang="en-GB" altLang="en-US" sz="2200" dirty="0" smtClean="0">
                <a:solidFill>
                  <a:schemeClr val="bg1"/>
                </a:solidFill>
                <a:ea typeface="MS PGothic" charset="-128"/>
              </a:rPr>
              <a:t>behaviour </a:t>
            </a:r>
            <a:r>
              <a:rPr lang="en-GB" altLang="en-US" sz="2200" dirty="0">
                <a:solidFill>
                  <a:schemeClr val="bg1"/>
                </a:solidFill>
                <a:ea typeface="MS PGothic" charset="-128"/>
              </a:rPr>
              <a:t>of European states, in particular the UK and </a:t>
            </a:r>
            <a:r>
              <a:rPr lang="en-GB" altLang="en-US" sz="2200" dirty="0" smtClean="0">
                <a:solidFill>
                  <a:schemeClr val="bg1"/>
                </a:solidFill>
                <a:ea typeface="MS PGothic" charset="-128"/>
              </a:rPr>
              <a:t>Germany.</a:t>
            </a:r>
            <a:endParaRPr lang="en-GB" altLang="en-US" sz="2200" dirty="0">
              <a:solidFill>
                <a:schemeClr val="bg1"/>
              </a:solidFill>
              <a:ea typeface="MS PGothic" charset="-128"/>
            </a:endParaRPr>
          </a:p>
          <a:p>
            <a:pPr marL="342900" indent="-342900" algn="just">
              <a:buFont typeface="Wingdings" charset="2"/>
              <a:buChar char="§"/>
            </a:pPr>
            <a:r>
              <a:rPr lang="en-GB" altLang="en-US" sz="2200" dirty="0">
                <a:solidFill>
                  <a:schemeClr val="bg1"/>
                </a:solidFill>
                <a:ea typeface="MS PGothic" charset="-128"/>
              </a:rPr>
              <a:t>Balancing: allying with a more powerful state against a common threat (Walt, 1987</a:t>
            </a:r>
            <a:r>
              <a:rPr lang="en-GB" altLang="en-US" sz="2200" dirty="0" smtClean="0">
                <a:solidFill>
                  <a:schemeClr val="bg1"/>
                </a:solidFill>
                <a:ea typeface="MS PGothic" charset="-128"/>
              </a:rPr>
              <a:t>).</a:t>
            </a:r>
            <a:endParaRPr lang="en-GB" altLang="en-US" sz="2200" dirty="0">
              <a:solidFill>
                <a:schemeClr val="bg1"/>
              </a:solidFill>
              <a:ea typeface="MS PGothic" charset="-128"/>
            </a:endParaRPr>
          </a:p>
          <a:p>
            <a:pPr marL="342900" indent="-342900" algn="just">
              <a:buFont typeface="Wingdings" charset="2"/>
              <a:buChar char="§"/>
            </a:pPr>
            <a:r>
              <a:rPr lang="en-GB" altLang="en-US" sz="2200" dirty="0" err="1">
                <a:solidFill>
                  <a:schemeClr val="bg1"/>
                </a:solidFill>
                <a:ea typeface="MS PGothic" charset="-128"/>
              </a:rPr>
              <a:t>Bandwagoning</a:t>
            </a:r>
            <a:r>
              <a:rPr lang="en-GB" altLang="en-US" sz="2200" dirty="0">
                <a:solidFill>
                  <a:schemeClr val="bg1"/>
                </a:solidFill>
                <a:ea typeface="MS PGothic" charset="-128"/>
              </a:rPr>
              <a:t>: alignment with the source of danger (Walt, 1987</a:t>
            </a:r>
            <a:r>
              <a:rPr lang="en-GB" altLang="en-US" sz="2200" dirty="0" smtClean="0">
                <a:solidFill>
                  <a:schemeClr val="bg1"/>
                </a:solidFill>
                <a:ea typeface="MS PGothic" charset="-128"/>
              </a:rPr>
              <a:t>).</a:t>
            </a:r>
            <a:endParaRPr lang="en-GB" altLang="en-US" sz="2200" dirty="0">
              <a:solidFill>
                <a:schemeClr val="bg1"/>
              </a:solidFill>
              <a:ea typeface="MS PGothic" charset="-128"/>
            </a:endParaRPr>
          </a:p>
          <a:p>
            <a:pPr marL="342900" indent="-342900" algn="just">
              <a:buFont typeface="Wingdings" charset="2"/>
              <a:buChar char="§"/>
            </a:pPr>
            <a:r>
              <a:rPr lang="en-GB" altLang="en-US" sz="2200" dirty="0">
                <a:solidFill>
                  <a:schemeClr val="bg1"/>
                </a:solidFill>
                <a:ea typeface="MS PGothic" charset="-128"/>
              </a:rPr>
              <a:t>Hedging as a category to further expand the conceptual scope: set of strategies which “cultivate a middle position that forestalls or avoids having to choose one side at the obvious expense of the other” (Goh, 2005</a:t>
            </a:r>
            <a:r>
              <a:rPr lang="en-GB" altLang="en-US" sz="2200" dirty="0" smtClean="0">
                <a:solidFill>
                  <a:schemeClr val="bg1"/>
                </a:solidFill>
                <a:ea typeface="MS PGothic" charset="-128"/>
              </a:rPr>
              <a:t>).</a:t>
            </a:r>
            <a:endParaRPr lang="en-GB" altLang="en-US" sz="2200" dirty="0">
              <a:solidFill>
                <a:schemeClr val="bg1"/>
              </a:solidFill>
              <a:ea typeface="MS PGothic" charset="-128"/>
            </a:endParaRPr>
          </a:p>
          <a:p>
            <a:pPr marL="342900" indent="-342900" algn="just">
              <a:buFont typeface="Wingdings" charset="2"/>
              <a:buChar char="§"/>
            </a:pPr>
            <a:r>
              <a:rPr lang="en-GB" altLang="en-US" sz="2200" dirty="0">
                <a:solidFill>
                  <a:schemeClr val="bg1"/>
                </a:solidFill>
                <a:ea typeface="MS PGothic" charset="-128"/>
              </a:rPr>
              <a:t>Hedging has been mostly applied to Asia-Pacific, whilst research on Europe as a whole or European countries in particular remains largely </a:t>
            </a:r>
            <a:r>
              <a:rPr lang="en-GB" altLang="en-US" sz="2200" dirty="0" smtClean="0">
                <a:solidFill>
                  <a:schemeClr val="bg1"/>
                </a:solidFill>
                <a:ea typeface="MS PGothic" charset="-128"/>
              </a:rPr>
              <a:t>neglected.</a:t>
            </a:r>
            <a:endParaRPr lang="en-GB" altLang="en-US" sz="2200" dirty="0">
              <a:solidFill>
                <a:schemeClr val="bg1"/>
              </a:solidFill>
              <a:ea typeface="MS PGothic" charset="-128"/>
            </a:endParaRPr>
          </a:p>
          <a:p>
            <a:pPr marL="342900" indent="-342900" algn="just">
              <a:buFont typeface="Wingdings" charset="2"/>
              <a:buChar char="§"/>
            </a:pPr>
            <a:r>
              <a:rPr lang="en-GB" altLang="en-US" sz="2200" dirty="0">
                <a:solidFill>
                  <a:schemeClr val="bg1"/>
                </a:solidFill>
                <a:ea typeface="MS PGothic" charset="-128"/>
              </a:rPr>
              <a:t>Inexplicit strategic hedge as a conceptual attempt to capture the interaction dynamics of European states </a:t>
            </a:r>
            <a:r>
              <a:rPr lang="en-GB" altLang="en-US" sz="2200" i="1" dirty="0">
                <a:solidFill>
                  <a:schemeClr val="bg1"/>
                </a:solidFill>
                <a:ea typeface="MS PGothic" charset="-128"/>
              </a:rPr>
              <a:t>vis-à-vis</a:t>
            </a:r>
            <a:r>
              <a:rPr lang="en-GB" altLang="en-US" sz="2200" dirty="0">
                <a:solidFill>
                  <a:schemeClr val="bg1"/>
                </a:solidFill>
                <a:ea typeface="MS PGothic" charset="-128"/>
              </a:rPr>
              <a:t> the USA and </a:t>
            </a:r>
            <a:r>
              <a:rPr lang="en-GB" altLang="en-US" sz="2200" dirty="0" smtClean="0">
                <a:solidFill>
                  <a:schemeClr val="bg1"/>
                </a:solidFill>
                <a:ea typeface="MS PGothic" charset="-128"/>
              </a:rPr>
              <a:t>China.</a:t>
            </a:r>
            <a:endParaRPr lang="en-GB" altLang="en-US" sz="2200" dirty="0">
              <a:solidFill>
                <a:schemeClr val="bg1"/>
              </a:solidFill>
              <a:ea typeface="MS PGothic" charset="-128"/>
            </a:endParaRPr>
          </a:p>
        </p:txBody>
      </p:sp>
    </p:spTree>
    <p:extLst>
      <p:ext uri="{BB962C8B-B14F-4D97-AF65-F5344CB8AC3E}">
        <p14:creationId xmlns:p14="http://schemas.microsoft.com/office/powerpoint/2010/main" val="756825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589649" y="490330"/>
            <a:ext cx="8989256" cy="646331"/>
          </a:xfrm>
          <a:prstGeom prst="rect">
            <a:avLst/>
          </a:prstGeom>
          <a:noFill/>
        </p:spPr>
        <p:txBody>
          <a:bodyPr wrap="square" rtlCol="0">
            <a:spAutoFit/>
          </a:bodyPr>
          <a:lstStyle/>
          <a:p>
            <a:pPr algn="ctr"/>
            <a:r>
              <a:rPr lang="en-US" altLang="zh-CN" sz="3600" b="1" dirty="0" smtClean="0">
                <a:solidFill>
                  <a:srgbClr val="672366"/>
                </a:solidFill>
              </a:rPr>
              <a:t>4.</a:t>
            </a:r>
            <a:r>
              <a:rPr lang="zh-CN" altLang="en-US" sz="3600" b="1" dirty="0" smtClean="0">
                <a:solidFill>
                  <a:srgbClr val="672366"/>
                </a:solidFill>
              </a:rPr>
              <a:t> </a:t>
            </a:r>
            <a:r>
              <a:rPr lang="en-US" sz="3600" b="1" dirty="0" smtClean="0">
                <a:solidFill>
                  <a:srgbClr val="672366"/>
                </a:solidFill>
              </a:rPr>
              <a:t>Analysis: Germany</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71061" y="2001078"/>
            <a:ext cx="8942887" cy="4401205"/>
          </a:xfrm>
          <a:prstGeom prst="rect">
            <a:avLst/>
          </a:prstGeom>
          <a:noFill/>
        </p:spPr>
        <p:txBody>
          <a:bodyPr wrap="square" rtlCol="0">
            <a:spAutoFit/>
          </a:bodyPr>
          <a:lstStyle/>
          <a:p>
            <a:pPr marL="342900" indent="-342900" algn="just">
              <a:buFont typeface="Wingdings" charset="2"/>
              <a:buChar char="§"/>
            </a:pPr>
            <a:r>
              <a:rPr lang="en-GB" altLang="en-US" sz="2000" dirty="0">
                <a:solidFill>
                  <a:schemeClr val="bg1"/>
                </a:solidFill>
                <a:ea typeface="MS PGothic" charset="-128"/>
              </a:rPr>
              <a:t>The question as to how to become strategically independent presents an on-going predicament in Germany due to commitments to the US alliance network and economic relations with China based on </a:t>
            </a:r>
            <a:r>
              <a:rPr lang="en-GB" altLang="en-US" sz="2000" i="1" dirty="0" err="1">
                <a:solidFill>
                  <a:schemeClr val="bg1"/>
                </a:solidFill>
                <a:ea typeface="MS PGothic" charset="-128"/>
              </a:rPr>
              <a:t>Wandel</a:t>
            </a:r>
            <a:r>
              <a:rPr lang="en-GB" altLang="en-US" sz="2000" i="1" dirty="0">
                <a:solidFill>
                  <a:schemeClr val="bg1"/>
                </a:solidFill>
                <a:ea typeface="MS PGothic" charset="-128"/>
              </a:rPr>
              <a:t> </a:t>
            </a:r>
            <a:r>
              <a:rPr lang="en-GB" altLang="en-US" sz="2000" i="1" dirty="0" err="1">
                <a:solidFill>
                  <a:schemeClr val="bg1"/>
                </a:solidFill>
                <a:ea typeface="MS PGothic" charset="-128"/>
              </a:rPr>
              <a:t>durch</a:t>
            </a:r>
            <a:r>
              <a:rPr lang="en-GB" altLang="en-US" sz="2000" i="1" dirty="0">
                <a:solidFill>
                  <a:schemeClr val="bg1"/>
                </a:solidFill>
                <a:ea typeface="MS PGothic" charset="-128"/>
              </a:rPr>
              <a:t> Handel</a:t>
            </a:r>
            <a:r>
              <a:rPr lang="en-GB" altLang="en-US" sz="2000" dirty="0">
                <a:solidFill>
                  <a:schemeClr val="bg1"/>
                </a:solidFill>
                <a:ea typeface="MS PGothic" charset="-128"/>
              </a:rPr>
              <a:t> (Change through trade) </a:t>
            </a:r>
            <a:r>
              <a:rPr lang="en-GB" altLang="en-US" sz="2000" dirty="0">
                <a:solidFill>
                  <a:schemeClr val="bg1"/>
                </a:solidFill>
                <a:ea typeface="MS PGothic" charset="-128"/>
                <a:sym typeface="Wingdings" charset="2"/>
              </a:rPr>
              <a:t> This constellation insinuates an inexplicit strategic hedge and strategic ambiguity originating from its quest to benefit from both vectors</a:t>
            </a:r>
          </a:p>
          <a:p>
            <a:pPr marL="342900" indent="-342900" algn="just">
              <a:buFont typeface="Wingdings" charset="2"/>
              <a:buChar char="§"/>
            </a:pPr>
            <a:r>
              <a:rPr lang="en-GB" altLang="en-US" sz="2000" dirty="0">
                <a:solidFill>
                  <a:schemeClr val="bg1"/>
                </a:solidFill>
                <a:ea typeface="MS PGothic" charset="-128"/>
                <a:sym typeface="Wingdings" charset="2"/>
              </a:rPr>
              <a:t>China wants Europe to become strategically independent, in order to outmanoeuvre the USA by further accommodating Europe and offering vital economic incentives (at least Beijing signals so)</a:t>
            </a:r>
          </a:p>
          <a:p>
            <a:pPr marL="342900" indent="-342900" algn="just">
              <a:buFont typeface="Wingdings" charset="2"/>
              <a:buChar char="§"/>
            </a:pPr>
            <a:r>
              <a:rPr lang="en-GB" altLang="en-US" sz="2000" dirty="0">
                <a:solidFill>
                  <a:schemeClr val="bg1"/>
                </a:solidFill>
                <a:ea typeface="MS PGothic" charset="-128"/>
                <a:sym typeface="Wingdings" charset="2"/>
              </a:rPr>
              <a:t>No pivot to China verifiable; the contemporary rapprochement between Berlin and Beijing are rather based on a pragmatic approach reinforced by the dissatisfaction with the Trump administration’s aggressive </a:t>
            </a:r>
            <a:r>
              <a:rPr lang="en-GB" altLang="en-US" sz="2000" dirty="0" err="1">
                <a:solidFill>
                  <a:schemeClr val="bg1"/>
                </a:solidFill>
                <a:ea typeface="MS PGothic" charset="-128"/>
                <a:sym typeface="Wingdings" charset="2"/>
              </a:rPr>
              <a:t>signaling</a:t>
            </a:r>
            <a:endParaRPr lang="en-GB" altLang="en-US" sz="2000" dirty="0">
              <a:solidFill>
                <a:schemeClr val="bg1"/>
              </a:solidFill>
              <a:ea typeface="MS PGothic" charset="-128"/>
              <a:sym typeface="Wingdings" charset="2"/>
            </a:endParaRPr>
          </a:p>
          <a:p>
            <a:pPr marL="342900" indent="-342900" algn="just">
              <a:buFont typeface="Wingdings" charset="2"/>
              <a:buChar char="§"/>
            </a:pPr>
            <a:r>
              <a:rPr lang="en-GB" altLang="en-US" sz="2000" dirty="0">
                <a:solidFill>
                  <a:schemeClr val="bg1"/>
                </a:solidFill>
                <a:ea typeface="MS PGothic" charset="-128"/>
                <a:sym typeface="Wingdings" charset="2"/>
              </a:rPr>
              <a:t>As noted by Kissinger, “a divided Atlantic would turn Europe into “an appendage of Eurasia, which would be at the mercy of a China that wants to restore its role as the Middle Kingdom be ‘the principal adviser to all humanity’”</a:t>
            </a:r>
          </a:p>
        </p:txBody>
      </p:sp>
      <p:sp>
        <p:nvSpPr>
          <p:cNvPr id="12" name="TextBox 11"/>
          <p:cNvSpPr txBox="1"/>
          <p:nvPr/>
        </p:nvSpPr>
        <p:spPr>
          <a:xfrm>
            <a:off x="371061" y="2001078"/>
            <a:ext cx="8942887" cy="4708981"/>
          </a:xfrm>
          <a:prstGeom prst="rect">
            <a:avLst/>
          </a:prstGeom>
          <a:noFill/>
        </p:spPr>
        <p:txBody>
          <a:bodyPr wrap="square" rtlCol="0">
            <a:spAutoFit/>
          </a:bodyPr>
          <a:lstStyle/>
          <a:p>
            <a:pPr marL="342900" indent="-342900" algn="just">
              <a:buFont typeface="Wingdings" charset="2"/>
              <a:buChar char="§"/>
            </a:pPr>
            <a:r>
              <a:rPr lang="en-GB" altLang="en-US" sz="2000" dirty="0">
                <a:solidFill>
                  <a:schemeClr val="bg1"/>
                </a:solidFill>
                <a:ea typeface="MS PGothic" charset="-128"/>
              </a:rPr>
              <a:t>Simultaneously, Germany is recognized as one of the target states for the BRI, with Duisburg becoming transformed into a trade hub</a:t>
            </a:r>
          </a:p>
          <a:p>
            <a:pPr marL="342900" indent="-342900" algn="just">
              <a:buFont typeface="Wingdings" charset="2"/>
              <a:buChar char="§"/>
            </a:pPr>
            <a:r>
              <a:rPr lang="en-GB" altLang="en-US" sz="2000" dirty="0">
                <a:solidFill>
                  <a:schemeClr val="bg1"/>
                </a:solidFill>
                <a:ea typeface="MS PGothic" charset="-128"/>
                <a:sym typeface="Wingdings" charset="2"/>
              </a:rPr>
              <a:t>China not only has become a cooperation partner, but also a competitor and systemic rival due to diverging political and economic governance models </a:t>
            </a:r>
            <a:r>
              <a:rPr lang="en-GB" altLang="en-US" sz="2000" dirty="0" smtClean="0">
                <a:solidFill>
                  <a:schemeClr val="bg1"/>
                </a:solidFill>
                <a:ea typeface="MS PGothic" charset="-128"/>
                <a:sym typeface="Wingdings" charset="2"/>
              </a:rPr>
              <a:t> “</a:t>
            </a:r>
            <a:r>
              <a:rPr lang="en-GB" altLang="en-US" sz="2000" dirty="0">
                <a:solidFill>
                  <a:schemeClr val="bg1"/>
                </a:solidFill>
                <a:ea typeface="MS PGothic" charset="-128"/>
                <a:sym typeface="Wingdings" charset="2"/>
              </a:rPr>
              <a:t>Made in China 2025”; increasing Chinese investments in Germany allegedly coupled with political motives</a:t>
            </a:r>
          </a:p>
          <a:p>
            <a:pPr marL="342900" indent="-342900" algn="just">
              <a:buFont typeface="Wingdings" charset="2"/>
              <a:buChar char="§"/>
            </a:pPr>
            <a:r>
              <a:rPr lang="en-GB" altLang="en-US" sz="2000" dirty="0">
                <a:solidFill>
                  <a:schemeClr val="bg1"/>
                </a:solidFill>
                <a:ea typeface="MS PGothic" charset="-128"/>
                <a:sym typeface="Wingdings" charset="2"/>
              </a:rPr>
              <a:t>The BDI has raised particular concerns about not only the situation in the Hong Kong SAR and Xinjiang, but also the governmental influence and the pursuit of technological leadership  This presents a certain degree of analogy to the foreign policy agenda of the Trump administration</a:t>
            </a:r>
          </a:p>
          <a:p>
            <a:pPr marL="342900" indent="-342900" algn="just">
              <a:buFont typeface="Wingdings" charset="2"/>
              <a:buChar char="§"/>
            </a:pPr>
            <a:r>
              <a:rPr lang="en-GB" altLang="en-US" sz="2000" dirty="0">
                <a:solidFill>
                  <a:schemeClr val="bg1"/>
                </a:solidFill>
                <a:ea typeface="MS PGothic" charset="-128"/>
                <a:sym typeface="Wingdings" charset="2"/>
              </a:rPr>
              <a:t>“Berlin’s regional strategy tinkers around the edges of trade policy without risking the cost of a full-fledged strategic reckoning with China” (Goldberg, 2020)</a:t>
            </a:r>
          </a:p>
          <a:p>
            <a:pPr marL="342900" indent="-342900" algn="just">
              <a:buFont typeface="Wingdings" charset="2"/>
              <a:buChar char="§"/>
            </a:pPr>
            <a:r>
              <a:rPr lang="en-GB" altLang="en-US" sz="2000" i="1" dirty="0" err="1">
                <a:solidFill>
                  <a:schemeClr val="bg1"/>
                </a:solidFill>
                <a:ea typeface="MS PGothic" charset="-128"/>
                <a:sym typeface="Wingdings" charset="2"/>
              </a:rPr>
              <a:t>Machtvergessenheit</a:t>
            </a:r>
            <a:r>
              <a:rPr lang="en-GB" altLang="en-US" sz="2000" dirty="0">
                <a:solidFill>
                  <a:schemeClr val="bg1"/>
                </a:solidFill>
                <a:ea typeface="MS PGothic" charset="-128"/>
                <a:sym typeface="Wingdings" charset="2"/>
              </a:rPr>
              <a:t> [i.e. the non-recognition of one’s own power capabilities] predicament, as Germany is unable to canalize its leverage into a coherent foreign policy agenda, neither on the national nor on the EU level.</a:t>
            </a:r>
            <a:endParaRPr lang="en-GB" altLang="en-US" sz="2000" i="1" dirty="0">
              <a:solidFill>
                <a:schemeClr val="bg1"/>
              </a:solidFill>
              <a:ea typeface="MS PGothic" charset="-128"/>
              <a:sym typeface="Wingdings" charset="2"/>
            </a:endParaRPr>
          </a:p>
        </p:txBody>
      </p:sp>
    </p:spTree>
    <p:extLst>
      <p:ext uri="{BB962C8B-B14F-4D97-AF65-F5344CB8AC3E}">
        <p14:creationId xmlns:p14="http://schemas.microsoft.com/office/powerpoint/2010/main" val="142735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434906" y="490330"/>
            <a:ext cx="9326880" cy="646331"/>
          </a:xfrm>
          <a:prstGeom prst="rect">
            <a:avLst/>
          </a:prstGeom>
          <a:noFill/>
        </p:spPr>
        <p:txBody>
          <a:bodyPr wrap="square" rtlCol="0">
            <a:spAutoFit/>
          </a:bodyPr>
          <a:lstStyle/>
          <a:p>
            <a:pPr algn="ctr"/>
            <a:r>
              <a:rPr lang="en-US" altLang="zh-CN" sz="3600" b="1" dirty="0" smtClean="0">
                <a:solidFill>
                  <a:srgbClr val="672366"/>
                </a:solidFill>
              </a:rPr>
              <a:t>4.</a:t>
            </a:r>
            <a:r>
              <a:rPr lang="zh-CN" altLang="en-US" sz="3600" b="1" dirty="0" smtClean="0">
                <a:solidFill>
                  <a:srgbClr val="672366"/>
                </a:solidFill>
              </a:rPr>
              <a:t> </a:t>
            </a:r>
            <a:r>
              <a:rPr lang="en-US" sz="3600" b="1" dirty="0" smtClean="0">
                <a:solidFill>
                  <a:srgbClr val="672366"/>
                </a:solidFill>
              </a:rPr>
              <a:t>Analysis: UK</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371061" y="2001078"/>
            <a:ext cx="8942887" cy="4708981"/>
          </a:xfrm>
          <a:prstGeom prst="rect">
            <a:avLst/>
          </a:prstGeom>
          <a:noFill/>
        </p:spPr>
        <p:txBody>
          <a:bodyPr wrap="square" rtlCol="0">
            <a:spAutoFit/>
          </a:bodyPr>
          <a:lstStyle/>
          <a:p>
            <a:pPr marL="285750" indent="-285750" algn="just">
              <a:buFont typeface="Wingdings" charset="2"/>
              <a:buChar char="§"/>
            </a:pPr>
            <a:r>
              <a:rPr lang="en-GB" altLang="en-US" sz="2000" dirty="0">
                <a:solidFill>
                  <a:schemeClr val="bg1"/>
                </a:solidFill>
                <a:ea typeface="MS PGothic" charset="-128"/>
              </a:rPr>
              <a:t>While positioned at the “end of the line” of the BRI’s New Eurasian Land Bridge Economic Corridor, the UK is considered a prime target for Beijing’s order building strategies</a:t>
            </a:r>
          </a:p>
          <a:p>
            <a:pPr marL="285750" indent="-285750" algn="just">
              <a:buFont typeface="Wingdings" charset="2"/>
              <a:buChar char="§"/>
            </a:pPr>
            <a:r>
              <a:rPr lang="en-GB" altLang="en-US" sz="2000" dirty="0">
                <a:solidFill>
                  <a:schemeClr val="bg1"/>
                </a:solidFill>
                <a:ea typeface="MS PGothic" charset="-128"/>
              </a:rPr>
              <a:t>Cameron &amp; May --- “Golden Era for Sino-US relations” --- UK the top destination of investment from China --- UK’s part in engagement &gt; Cameron’s updated Macmillan Doctrine &gt; liberalize China (failure) + reinvigorate British economy. </a:t>
            </a:r>
          </a:p>
          <a:p>
            <a:pPr marL="285750" indent="-285750" algn="just">
              <a:buFont typeface="Wingdings" charset="2"/>
              <a:buChar char="§"/>
            </a:pPr>
            <a:r>
              <a:rPr lang="en-GB" altLang="en-US" sz="2000" dirty="0">
                <a:solidFill>
                  <a:schemeClr val="bg1"/>
                </a:solidFill>
                <a:ea typeface="MS PGothic" charset="-128"/>
              </a:rPr>
              <a:t>Increasing securitization and </a:t>
            </a:r>
            <a:r>
              <a:rPr lang="en-GB" altLang="en-US" sz="2000" dirty="0" err="1">
                <a:solidFill>
                  <a:schemeClr val="bg1"/>
                </a:solidFill>
                <a:ea typeface="MS PGothic" charset="-128"/>
              </a:rPr>
              <a:t>weaponization</a:t>
            </a:r>
            <a:r>
              <a:rPr lang="en-GB" altLang="en-US" sz="2000" dirty="0">
                <a:solidFill>
                  <a:schemeClr val="bg1"/>
                </a:solidFill>
                <a:ea typeface="MS PGothic" charset="-128"/>
              </a:rPr>
              <a:t> of Sino-British economic interactions ---  Washington (</a:t>
            </a:r>
            <a:r>
              <a:rPr lang="en-GB" altLang="en-US" sz="2000" dirty="0" err="1">
                <a:solidFill>
                  <a:schemeClr val="bg1"/>
                </a:solidFill>
                <a:ea typeface="MS PGothic" charset="-128"/>
              </a:rPr>
              <a:t>Hinkley</a:t>
            </a:r>
            <a:r>
              <a:rPr lang="en-GB" altLang="en-US" sz="2000" dirty="0">
                <a:solidFill>
                  <a:schemeClr val="bg1"/>
                </a:solidFill>
                <a:ea typeface="MS PGothic" charset="-128"/>
              </a:rPr>
              <a:t> Point, Huawei 5G, HS2).</a:t>
            </a:r>
          </a:p>
          <a:p>
            <a:pPr marL="285750" indent="-285750" algn="just">
              <a:buFont typeface="Wingdings" charset="2"/>
              <a:buChar char="§"/>
            </a:pPr>
            <a:r>
              <a:rPr lang="en-GB" altLang="en-US" sz="2000" dirty="0">
                <a:solidFill>
                  <a:schemeClr val="bg1"/>
                </a:solidFill>
                <a:ea typeface="MS PGothic" charset="-128"/>
              </a:rPr>
              <a:t>Johnson – Post-</a:t>
            </a:r>
            <a:r>
              <a:rPr lang="en-GB" altLang="en-US" sz="2000" dirty="0" err="1">
                <a:solidFill>
                  <a:schemeClr val="bg1"/>
                </a:solidFill>
                <a:ea typeface="MS PGothic" charset="-128"/>
              </a:rPr>
              <a:t>Brexit</a:t>
            </a:r>
            <a:r>
              <a:rPr lang="en-GB" altLang="en-US" sz="2000" dirty="0">
                <a:solidFill>
                  <a:schemeClr val="bg1"/>
                </a:solidFill>
                <a:ea typeface="MS PGothic" charset="-128"/>
              </a:rPr>
              <a:t> US Trade deal pressure over potential clauses targeting Sino-British economic ties.</a:t>
            </a:r>
          </a:p>
          <a:p>
            <a:pPr marL="285750" indent="-285750" algn="just">
              <a:buFont typeface="Wingdings" charset="2"/>
              <a:buChar char="§"/>
            </a:pPr>
            <a:r>
              <a:rPr lang="en-GB" altLang="en-US" sz="2000" dirty="0">
                <a:solidFill>
                  <a:schemeClr val="bg1"/>
                </a:solidFill>
                <a:ea typeface="MS PGothic" charset="-128"/>
              </a:rPr>
              <a:t>Increased </a:t>
            </a:r>
            <a:r>
              <a:rPr lang="en-GB" altLang="en-US" sz="2000" dirty="0" err="1">
                <a:solidFill>
                  <a:schemeClr val="bg1"/>
                </a:solidFill>
                <a:ea typeface="MS PGothic" charset="-128"/>
              </a:rPr>
              <a:t>signaling</a:t>
            </a:r>
            <a:r>
              <a:rPr lang="en-GB" altLang="en-US" sz="2000" dirty="0">
                <a:solidFill>
                  <a:schemeClr val="bg1"/>
                </a:solidFill>
                <a:ea typeface="MS PGothic" charset="-128"/>
              </a:rPr>
              <a:t> rhetoric over issues such as </a:t>
            </a:r>
            <a:r>
              <a:rPr lang="en-GB" altLang="en-US" sz="2000" dirty="0" smtClean="0">
                <a:solidFill>
                  <a:schemeClr val="bg1"/>
                </a:solidFill>
                <a:ea typeface="MS PGothic" charset="-128"/>
              </a:rPr>
              <a:t>Hong Kong </a:t>
            </a:r>
            <a:r>
              <a:rPr lang="en-GB" altLang="en-US" sz="2000" dirty="0">
                <a:solidFill>
                  <a:schemeClr val="bg1"/>
                </a:solidFill>
                <a:ea typeface="MS PGothic" charset="-128"/>
              </a:rPr>
              <a:t>SAR, Xinjiang, digital security.</a:t>
            </a:r>
          </a:p>
          <a:p>
            <a:pPr marL="285750" indent="-285750" algn="just">
              <a:buFont typeface="Wingdings" charset="2"/>
              <a:buChar char="§"/>
            </a:pPr>
            <a:r>
              <a:rPr lang="en-GB" altLang="en-US" sz="2000" dirty="0">
                <a:solidFill>
                  <a:schemeClr val="bg1"/>
                </a:solidFill>
                <a:ea typeface="MS PGothic" charset="-128"/>
              </a:rPr>
              <a:t>Westminster is leaning “east of Suez” again (Strike group deployments), bolstering security partnerships with China-concerned actors, e.g. D10 (also members of the RIO).</a:t>
            </a:r>
          </a:p>
        </p:txBody>
      </p:sp>
      <p:sp>
        <p:nvSpPr>
          <p:cNvPr id="13" name="TextBox 12"/>
          <p:cNvSpPr txBox="1"/>
          <p:nvPr/>
        </p:nvSpPr>
        <p:spPr>
          <a:xfrm>
            <a:off x="371061" y="2001078"/>
            <a:ext cx="8942887" cy="4401205"/>
          </a:xfrm>
          <a:prstGeom prst="rect">
            <a:avLst/>
          </a:prstGeom>
          <a:noFill/>
        </p:spPr>
        <p:txBody>
          <a:bodyPr wrap="square" rtlCol="0">
            <a:spAutoFit/>
          </a:bodyPr>
          <a:lstStyle/>
          <a:p>
            <a:pPr marL="342900" indent="-342900" algn="just">
              <a:buFont typeface="Wingdings" charset="2"/>
              <a:buChar char="§"/>
            </a:pPr>
            <a:r>
              <a:rPr lang="en-GB" altLang="en-US" sz="2000" dirty="0">
                <a:solidFill>
                  <a:schemeClr val="bg1"/>
                </a:solidFill>
                <a:ea typeface="MS PGothic" charset="-128"/>
              </a:rPr>
              <a:t>Struggling to form a coherent long-term China policy as its values conforming to RIO standards cash with vested economic interests being sought with China --- Recent re-pivot towards Washington suggests Johnson’s administration has emphasised RIO values as critical to his foreign policy outlook, causing friction with Beijing over various issues --- although panda huggers and dragon slayers are jostling for influence over Britain’s China Policy.</a:t>
            </a:r>
          </a:p>
          <a:p>
            <a:pPr marL="342900" indent="-342900" algn="just">
              <a:buFont typeface="Wingdings" charset="2"/>
              <a:buChar char="§"/>
            </a:pPr>
            <a:r>
              <a:rPr lang="en-GB" altLang="en-US" sz="2000" dirty="0">
                <a:solidFill>
                  <a:schemeClr val="bg1"/>
                </a:solidFill>
                <a:ea typeface="MS PGothic" charset="-128"/>
              </a:rPr>
              <a:t>Inexplicit strategic hedge is visible, but to a </a:t>
            </a:r>
            <a:r>
              <a:rPr lang="en-GB" altLang="en-US" sz="2000" dirty="0" smtClean="0">
                <a:solidFill>
                  <a:schemeClr val="bg1"/>
                </a:solidFill>
                <a:ea typeface="MS PGothic" charset="-128"/>
              </a:rPr>
              <a:t>much more </a:t>
            </a:r>
            <a:r>
              <a:rPr lang="en-GB" altLang="en-US" sz="2000" dirty="0">
                <a:solidFill>
                  <a:schemeClr val="bg1"/>
                </a:solidFill>
                <a:ea typeface="MS PGothic" charset="-128"/>
              </a:rPr>
              <a:t>nuanced extent – However, London retains desirability in the RIO and US-led hegemony. </a:t>
            </a:r>
          </a:p>
          <a:p>
            <a:pPr marL="342900" indent="-342900" algn="just">
              <a:buFont typeface="Wingdings" charset="2"/>
              <a:buChar char="§"/>
            </a:pPr>
            <a:r>
              <a:rPr lang="en-US" altLang="en-US" sz="2000" dirty="0">
                <a:solidFill>
                  <a:schemeClr val="bg1"/>
                </a:solidFill>
                <a:ea typeface="MS PGothic" charset="-128"/>
              </a:rPr>
              <a:t>Displays a dual-vector approach that is under increasing stress from the rippled effects of the developing Sino-US rivalry.</a:t>
            </a:r>
          </a:p>
          <a:p>
            <a:pPr marL="342900" indent="-342900" algn="just">
              <a:buFont typeface="Wingdings" charset="2"/>
              <a:buChar char="§"/>
            </a:pPr>
            <a:r>
              <a:rPr lang="en-US" altLang="en-US" sz="2000" dirty="0">
                <a:solidFill>
                  <a:schemeClr val="bg1"/>
                </a:solidFill>
                <a:ea typeface="MS PGothic" charset="-128"/>
              </a:rPr>
              <a:t>UK policy organizers struggle to draw a clear line between </a:t>
            </a:r>
            <a:r>
              <a:rPr lang="en-US" altLang="en-US" sz="2000" dirty="0" smtClean="0">
                <a:solidFill>
                  <a:schemeClr val="bg1"/>
                </a:solidFill>
                <a:ea typeface="MS PGothic" charset="-128"/>
              </a:rPr>
              <a:t>strategy </a:t>
            </a:r>
            <a:r>
              <a:rPr lang="en-US" altLang="en-US" sz="2000" dirty="0">
                <a:solidFill>
                  <a:schemeClr val="bg1"/>
                </a:solidFill>
                <a:ea typeface="MS PGothic" charset="-128"/>
              </a:rPr>
              <a:t>discourses and </a:t>
            </a:r>
            <a:r>
              <a:rPr lang="en-US" altLang="en-US" sz="2000" dirty="0" smtClean="0">
                <a:solidFill>
                  <a:schemeClr val="bg1"/>
                </a:solidFill>
                <a:ea typeface="MS PGothic" charset="-128"/>
              </a:rPr>
              <a:t>an official </a:t>
            </a:r>
            <a:r>
              <a:rPr lang="en-US" altLang="en-US" sz="2000" dirty="0">
                <a:solidFill>
                  <a:schemeClr val="bg1"/>
                </a:solidFill>
                <a:ea typeface="MS PGothic" charset="-128"/>
              </a:rPr>
              <a:t>diplomatic </a:t>
            </a:r>
            <a:r>
              <a:rPr lang="en-US" altLang="en-US" sz="2000" dirty="0" smtClean="0">
                <a:solidFill>
                  <a:schemeClr val="bg1"/>
                </a:solidFill>
                <a:ea typeface="MS PGothic" charset="-128"/>
              </a:rPr>
              <a:t>line – Values vs. Interests. Likewise, London is having difficulty coping with “good cop-bad cop” (status signaling) </a:t>
            </a:r>
            <a:r>
              <a:rPr lang="en-US" altLang="en-US" sz="2000" dirty="0" err="1" smtClean="0">
                <a:solidFill>
                  <a:schemeClr val="bg1"/>
                </a:solidFill>
                <a:ea typeface="MS PGothic" charset="-128"/>
              </a:rPr>
              <a:t>singals</a:t>
            </a:r>
            <a:r>
              <a:rPr lang="en-US" altLang="en-US" sz="2000" dirty="0" smtClean="0">
                <a:solidFill>
                  <a:schemeClr val="bg1"/>
                </a:solidFill>
                <a:ea typeface="MS PGothic" charset="-128"/>
              </a:rPr>
              <a:t> </a:t>
            </a:r>
            <a:r>
              <a:rPr lang="en-US" altLang="en-US" sz="2000" dirty="0">
                <a:solidFill>
                  <a:schemeClr val="bg1"/>
                </a:solidFill>
                <a:ea typeface="MS PGothic" charset="-128"/>
              </a:rPr>
              <a:t>from Beijing</a:t>
            </a:r>
            <a:r>
              <a:rPr lang="en-US" altLang="en-US" sz="2000" dirty="0" smtClean="0">
                <a:solidFill>
                  <a:schemeClr val="bg1"/>
                </a:solidFill>
                <a:ea typeface="MS PGothic" charset="-128"/>
              </a:rPr>
              <a:t>.</a:t>
            </a:r>
          </a:p>
          <a:p>
            <a:pPr marL="342900" indent="-342900" algn="just">
              <a:buFont typeface="Wingdings" charset="2"/>
              <a:buChar char="§"/>
            </a:pPr>
            <a:r>
              <a:rPr lang="en-US" altLang="en-US" sz="2000" dirty="0" err="1" smtClean="0">
                <a:solidFill>
                  <a:schemeClr val="bg1"/>
                </a:solidFill>
                <a:ea typeface="MS PGothic" charset="-128"/>
              </a:rPr>
              <a:t>Brexit</a:t>
            </a:r>
            <a:r>
              <a:rPr lang="en-US" altLang="en-US" sz="2000" dirty="0" smtClean="0">
                <a:solidFill>
                  <a:schemeClr val="bg1"/>
                </a:solidFill>
                <a:ea typeface="MS PGothic" charset="-128"/>
              </a:rPr>
              <a:t> impact</a:t>
            </a:r>
            <a:endParaRPr lang="en-GB" altLang="en-US" sz="2000" dirty="0">
              <a:solidFill>
                <a:schemeClr val="bg1"/>
              </a:solidFill>
              <a:ea typeface="MS PGothic" charset="-128"/>
            </a:endParaRPr>
          </a:p>
        </p:txBody>
      </p:sp>
    </p:spTree>
    <p:extLst>
      <p:ext uri="{BB962C8B-B14F-4D97-AF65-F5344CB8AC3E}">
        <p14:creationId xmlns:p14="http://schemas.microsoft.com/office/powerpoint/2010/main" val="55519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730327" y="490330"/>
            <a:ext cx="8553156" cy="646331"/>
          </a:xfrm>
          <a:prstGeom prst="rect">
            <a:avLst/>
          </a:prstGeom>
          <a:noFill/>
        </p:spPr>
        <p:txBody>
          <a:bodyPr wrap="square" rtlCol="0">
            <a:spAutoFit/>
          </a:bodyPr>
          <a:lstStyle/>
          <a:p>
            <a:pPr algn="ctr"/>
            <a:r>
              <a:rPr lang="en-US" altLang="zh-CN" sz="3600" b="1" dirty="0" smtClean="0">
                <a:solidFill>
                  <a:srgbClr val="672366"/>
                </a:solidFill>
              </a:rPr>
              <a:t>5.</a:t>
            </a:r>
            <a:r>
              <a:rPr lang="zh-CN" altLang="en-US" sz="3600" b="1" dirty="0" smtClean="0">
                <a:solidFill>
                  <a:srgbClr val="672366"/>
                </a:solidFill>
              </a:rPr>
              <a:t> </a:t>
            </a:r>
            <a:r>
              <a:rPr lang="en-US" sz="3600" b="1" dirty="0" smtClean="0">
                <a:solidFill>
                  <a:srgbClr val="672366"/>
                </a:solidFill>
              </a:rPr>
              <a:t>Conclusion</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p:cNvSpPr txBox="1"/>
          <p:nvPr/>
        </p:nvSpPr>
        <p:spPr>
          <a:xfrm>
            <a:off x="371061" y="2001078"/>
            <a:ext cx="8942887" cy="4247317"/>
          </a:xfrm>
          <a:prstGeom prst="rect">
            <a:avLst/>
          </a:prstGeom>
          <a:noFill/>
        </p:spPr>
        <p:txBody>
          <a:bodyPr wrap="square" rtlCol="0">
            <a:spAutoFit/>
          </a:bodyPr>
          <a:lstStyle/>
          <a:p>
            <a:pPr algn="just"/>
            <a:r>
              <a:rPr lang="en-US" altLang="en-US" sz="2700" dirty="0" err="1">
                <a:solidFill>
                  <a:schemeClr val="bg1"/>
                </a:solidFill>
                <a:ea typeface="MS PGothic" charset="-128"/>
              </a:rPr>
              <a:t>Kupchan</a:t>
            </a:r>
            <a:r>
              <a:rPr lang="en-US" altLang="en-US" sz="2700" dirty="0">
                <a:solidFill>
                  <a:schemeClr val="bg1"/>
                </a:solidFill>
                <a:ea typeface="MS PGothic" charset="-128"/>
              </a:rPr>
              <a:t> (2012: 189): “It makes little sense for the West to </a:t>
            </a:r>
            <a:r>
              <a:rPr lang="en-US" altLang="en-US" sz="2700" dirty="0" smtClean="0">
                <a:solidFill>
                  <a:schemeClr val="bg1"/>
                </a:solidFill>
                <a:ea typeface="MS PGothic" charset="-128"/>
              </a:rPr>
              <a:t>denigrate </a:t>
            </a:r>
            <a:r>
              <a:rPr lang="en-US" altLang="en-US" sz="2700" dirty="0">
                <a:solidFill>
                  <a:schemeClr val="bg1"/>
                </a:solidFill>
                <a:ea typeface="MS PGothic" charset="-128"/>
              </a:rPr>
              <a:t>and ostracize regimes whose cooperation it needs to fashion a secure new order; the stakes are too high. Western countries only harm their own interests when they label as </a:t>
            </a:r>
            <a:r>
              <a:rPr lang="en-US" altLang="en-US" sz="2700" dirty="0" smtClean="0">
                <a:solidFill>
                  <a:schemeClr val="bg1"/>
                </a:solidFill>
                <a:ea typeface="MS PGothic" charset="-128"/>
              </a:rPr>
              <a:t>illegitimate </a:t>
            </a:r>
            <a:r>
              <a:rPr lang="en-US" altLang="en-US" sz="2700" dirty="0">
                <a:solidFill>
                  <a:schemeClr val="bg1"/>
                </a:solidFill>
                <a:ea typeface="MS PGothic" charset="-128"/>
              </a:rPr>
              <a:t>governments that are not liberal democracies. Recognizing the next world’s </a:t>
            </a:r>
            <a:r>
              <a:rPr lang="en-US" altLang="en-US" sz="2700" dirty="0" smtClean="0">
                <a:solidFill>
                  <a:schemeClr val="bg1"/>
                </a:solidFill>
                <a:ea typeface="MS PGothic" charset="-128"/>
              </a:rPr>
              <a:t>inevitable </a:t>
            </a:r>
            <a:r>
              <a:rPr lang="en-US" altLang="en-US" sz="2700" dirty="0">
                <a:solidFill>
                  <a:schemeClr val="bg1"/>
                </a:solidFill>
                <a:ea typeface="MS PGothic" charset="-128"/>
              </a:rPr>
              <a:t>political diversity and </a:t>
            </a:r>
            <a:r>
              <a:rPr lang="en-US" altLang="en-US" sz="2700" dirty="0" smtClean="0">
                <a:solidFill>
                  <a:schemeClr val="bg1"/>
                </a:solidFill>
                <a:ea typeface="MS PGothic" charset="-128"/>
              </a:rPr>
              <a:t>thereby </a:t>
            </a:r>
            <a:r>
              <a:rPr lang="en-US" altLang="en-US" sz="2700" dirty="0">
                <a:solidFill>
                  <a:schemeClr val="bg1"/>
                </a:solidFill>
                <a:ea typeface="MS PGothic" charset="-128"/>
              </a:rPr>
              <a:t>consolidating cooperation with rising powers of diverse regime type is far more sensible than </a:t>
            </a:r>
            <a:r>
              <a:rPr lang="en-US" altLang="en-US" sz="2700" dirty="0" smtClean="0">
                <a:solidFill>
                  <a:schemeClr val="bg1"/>
                </a:solidFill>
                <a:ea typeface="MS PGothic" charset="-128"/>
              </a:rPr>
              <a:t>insisting </a:t>
            </a:r>
            <a:r>
              <a:rPr lang="en-US" altLang="en-US" sz="2700" dirty="0">
                <a:solidFill>
                  <a:schemeClr val="bg1"/>
                </a:solidFill>
                <a:ea typeface="MS PGothic" charset="-128"/>
              </a:rPr>
              <a:t>on the universality of Western conceptions of legitimacy – and alienating potential partners”.</a:t>
            </a:r>
          </a:p>
        </p:txBody>
      </p:sp>
    </p:spTree>
    <p:extLst>
      <p:ext uri="{BB962C8B-B14F-4D97-AF65-F5344CB8AC3E}">
        <p14:creationId xmlns:p14="http://schemas.microsoft.com/office/powerpoint/2010/main" val="2081473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672366"/>
        </a:solidFill>
        <a:effectLst/>
      </p:bgPr>
    </p:bg>
    <p:spTree>
      <p:nvGrpSpPr>
        <p:cNvPr id="1" name=""/>
        <p:cNvGrpSpPr/>
        <p:nvPr/>
      </p:nvGrpSpPr>
      <p:grpSpPr>
        <a:xfrm>
          <a:off x="0" y="0"/>
          <a:ext cx="0" cy="0"/>
          <a:chOff x="0" y="0"/>
          <a:chExt cx="0" cy="0"/>
        </a:xfrm>
      </p:grpSpPr>
      <p:sp>
        <p:nvSpPr>
          <p:cNvPr id="7" name="Oval 6"/>
          <p:cNvSpPr/>
          <p:nvPr/>
        </p:nvSpPr>
        <p:spPr>
          <a:xfrm>
            <a:off x="9859021" y="2783286"/>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9859021" y="4638939"/>
            <a:ext cx="2733207" cy="260079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04093" y="5115422"/>
            <a:ext cx="1643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675861" y="-623668"/>
            <a:ext cx="13556973" cy="219986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730327" y="490330"/>
            <a:ext cx="8553156" cy="646331"/>
          </a:xfrm>
          <a:prstGeom prst="rect">
            <a:avLst/>
          </a:prstGeom>
          <a:noFill/>
        </p:spPr>
        <p:txBody>
          <a:bodyPr wrap="square" rtlCol="0">
            <a:spAutoFit/>
          </a:bodyPr>
          <a:lstStyle/>
          <a:p>
            <a:pPr algn="ctr"/>
            <a:r>
              <a:rPr lang="en-US" altLang="zh-CN" sz="3600" b="1" dirty="0" smtClean="0">
                <a:solidFill>
                  <a:srgbClr val="672366"/>
                </a:solidFill>
              </a:rPr>
              <a:t>5.</a:t>
            </a:r>
            <a:r>
              <a:rPr lang="zh-CN" altLang="en-US" sz="3600" b="1" dirty="0" smtClean="0">
                <a:solidFill>
                  <a:srgbClr val="672366"/>
                </a:solidFill>
              </a:rPr>
              <a:t> </a:t>
            </a:r>
            <a:r>
              <a:rPr lang="en-US" sz="3600" b="1" dirty="0" smtClean="0">
                <a:solidFill>
                  <a:srgbClr val="672366"/>
                </a:solidFill>
              </a:rPr>
              <a:t>Conclusion</a:t>
            </a:r>
            <a:endParaRPr lang="en-US" sz="3600" b="1" dirty="0">
              <a:solidFill>
                <a:srgbClr val="672366"/>
              </a:solidFill>
            </a:endParaRPr>
          </a:p>
        </p:txBody>
      </p:sp>
      <p:pic>
        <p:nvPicPr>
          <p:cNvPr id="9" name="Bild 7" descr="logo-tuebingen.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82321" y="3188651"/>
            <a:ext cx="1666378" cy="1666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371061" y="2001078"/>
            <a:ext cx="8942887" cy="4832092"/>
          </a:xfrm>
          <a:prstGeom prst="rect">
            <a:avLst/>
          </a:prstGeom>
          <a:noFill/>
        </p:spPr>
        <p:txBody>
          <a:bodyPr wrap="square" rtlCol="0">
            <a:spAutoFit/>
          </a:bodyPr>
          <a:lstStyle/>
          <a:p>
            <a:pPr marL="457200" indent="-457200">
              <a:buFont typeface="Wingdings" charset="2"/>
              <a:buChar char="§"/>
            </a:pPr>
            <a:r>
              <a:rPr lang="en-US" altLang="en-US" sz="2200" dirty="0" smtClean="0">
                <a:solidFill>
                  <a:schemeClr val="bg1"/>
                </a:solidFill>
                <a:ea typeface="MS PGothic" charset="-128"/>
              </a:rPr>
              <a:t>Status quo of instability </a:t>
            </a:r>
            <a:r>
              <a:rPr lang="en-US" altLang="en-US" sz="2200" dirty="0" smtClean="0">
                <a:solidFill>
                  <a:schemeClr val="bg1"/>
                </a:solidFill>
                <a:ea typeface="MS PGothic" charset="-128"/>
                <a:sym typeface="Wingdings"/>
              </a:rPr>
              <a:t> Coping strategies  Dual-track diplomacy</a:t>
            </a:r>
            <a:endParaRPr lang="en-US" altLang="en-US" sz="2200" dirty="0">
              <a:solidFill>
                <a:schemeClr val="bg1"/>
              </a:solidFill>
              <a:ea typeface="MS PGothic" charset="-128"/>
            </a:endParaRPr>
          </a:p>
          <a:p>
            <a:pPr marL="457200" indent="-457200">
              <a:buFont typeface="Wingdings" charset="2"/>
              <a:buChar char="§"/>
            </a:pPr>
            <a:r>
              <a:rPr lang="en-GB" sz="2200" dirty="0" smtClean="0">
                <a:solidFill>
                  <a:schemeClr val="bg1"/>
                </a:solidFill>
              </a:rPr>
              <a:t>“It </a:t>
            </a:r>
            <a:r>
              <a:rPr lang="en-GB" sz="2200" dirty="0">
                <a:solidFill>
                  <a:schemeClr val="bg1"/>
                </a:solidFill>
              </a:rPr>
              <a:t>will not have escaped the Chinese leaders that they were received not for their civilization but for, and only for, the weight of their gold” (</a:t>
            </a:r>
            <a:r>
              <a:rPr lang="en-GB" sz="2200" dirty="0" err="1">
                <a:solidFill>
                  <a:schemeClr val="bg1"/>
                </a:solidFill>
              </a:rPr>
              <a:t>Ringen</a:t>
            </a:r>
            <a:r>
              <a:rPr lang="en-GB" sz="2200" dirty="0">
                <a:solidFill>
                  <a:schemeClr val="bg1"/>
                </a:solidFill>
              </a:rPr>
              <a:t>, 2015</a:t>
            </a:r>
            <a:r>
              <a:rPr lang="en-GB" sz="2200" dirty="0" smtClean="0">
                <a:solidFill>
                  <a:schemeClr val="bg1"/>
                </a:solidFill>
              </a:rPr>
              <a:t>)</a:t>
            </a:r>
            <a:r>
              <a:rPr lang="en-US" sz="2200" dirty="0" smtClean="0">
                <a:solidFill>
                  <a:schemeClr val="bg1"/>
                </a:solidFill>
              </a:rPr>
              <a:t>.</a:t>
            </a:r>
          </a:p>
          <a:p>
            <a:pPr marL="457200" indent="-457200">
              <a:buFont typeface="Wingdings" charset="2"/>
              <a:buChar char="§"/>
            </a:pPr>
            <a:r>
              <a:rPr lang="en-GB" sz="2200" dirty="0">
                <a:solidFill>
                  <a:schemeClr val="bg1"/>
                </a:solidFill>
              </a:rPr>
              <a:t>E</a:t>
            </a:r>
            <a:r>
              <a:rPr lang="en-GB" sz="2200" dirty="0" smtClean="0">
                <a:solidFill>
                  <a:schemeClr val="bg1"/>
                </a:solidFill>
              </a:rPr>
              <a:t>conomic </a:t>
            </a:r>
            <a:r>
              <a:rPr lang="en-GB" sz="2200" dirty="0">
                <a:solidFill>
                  <a:schemeClr val="bg1"/>
                </a:solidFill>
              </a:rPr>
              <a:t>bargains are beginning to spill over into closer political, and to a greater extent, security </a:t>
            </a:r>
            <a:r>
              <a:rPr lang="en-GB" sz="2200" dirty="0" smtClean="0">
                <a:solidFill>
                  <a:schemeClr val="bg1"/>
                </a:solidFill>
              </a:rPr>
              <a:t>relations.</a:t>
            </a:r>
            <a:endParaRPr lang="en-GB" sz="2200" dirty="0">
              <a:solidFill>
                <a:schemeClr val="bg1"/>
              </a:solidFill>
            </a:endParaRPr>
          </a:p>
          <a:p>
            <a:pPr marL="457200" indent="-457200">
              <a:buFont typeface="Wingdings" charset="2"/>
              <a:buChar char="§"/>
            </a:pPr>
            <a:r>
              <a:rPr lang="en-GB" sz="2200" dirty="0">
                <a:solidFill>
                  <a:schemeClr val="bg1"/>
                </a:solidFill>
              </a:rPr>
              <a:t>B</a:t>
            </a:r>
            <a:r>
              <a:rPr lang="en-GB" sz="2200" dirty="0" smtClean="0">
                <a:solidFill>
                  <a:schemeClr val="bg1"/>
                </a:solidFill>
              </a:rPr>
              <a:t>oth </a:t>
            </a:r>
            <a:r>
              <a:rPr lang="en-GB" sz="2200" dirty="0">
                <a:solidFill>
                  <a:schemeClr val="bg1"/>
                </a:solidFill>
              </a:rPr>
              <a:t>foreign policies towards China’s order building projects scarcely condition reactions to the Trump administration’s mismanagement of the RIO, as greater emphasis is placed upon policy synergies in the transatlantic partnership, despite a host of </a:t>
            </a:r>
            <a:r>
              <a:rPr lang="en-GB" sz="2200" dirty="0" smtClean="0">
                <a:solidFill>
                  <a:schemeClr val="bg1"/>
                </a:solidFill>
              </a:rPr>
              <a:t>issues</a:t>
            </a:r>
            <a:r>
              <a:rPr lang="en-US" sz="2200" dirty="0" smtClean="0">
                <a:solidFill>
                  <a:schemeClr val="bg1"/>
                </a:solidFill>
              </a:rPr>
              <a:t>.</a:t>
            </a:r>
          </a:p>
          <a:p>
            <a:pPr marL="457200" indent="-457200">
              <a:buFont typeface="Wingdings" charset="2"/>
              <a:buChar char="§"/>
            </a:pPr>
            <a:r>
              <a:rPr lang="en-GB" sz="2200" dirty="0">
                <a:solidFill>
                  <a:schemeClr val="bg1"/>
                </a:solidFill>
              </a:rPr>
              <a:t>The inescapable truth is that while London and Berlin can opt to lean towards Beijing for economic interests, both cannot constitute a reconciliation of values, nor ignore Washington’s security concerns.</a:t>
            </a:r>
            <a:r>
              <a:rPr lang="en-US" sz="2200" dirty="0">
                <a:solidFill>
                  <a:schemeClr val="bg1"/>
                </a:solidFill>
              </a:rPr>
              <a:t> </a:t>
            </a:r>
            <a:r>
              <a:rPr lang="en-US" sz="2200" dirty="0" smtClean="0">
                <a:solidFill>
                  <a:schemeClr val="bg1"/>
                </a:solidFill>
              </a:rPr>
              <a:t> </a:t>
            </a:r>
            <a:endParaRPr lang="en-US" altLang="en-US" sz="2200" dirty="0" smtClean="0">
              <a:solidFill>
                <a:schemeClr val="bg1"/>
              </a:solidFill>
              <a:ea typeface="MS PGothic" charset="-128"/>
            </a:endParaRPr>
          </a:p>
          <a:p>
            <a:pPr marL="457200" indent="-457200">
              <a:buFont typeface="Wingdings" charset="2"/>
              <a:buChar char="§"/>
            </a:pPr>
            <a:endParaRPr lang="en-US" altLang="en-US" sz="2200" dirty="0">
              <a:solidFill>
                <a:schemeClr val="bg1"/>
              </a:solidFill>
              <a:ea typeface="MS PGothic" charset="-128"/>
            </a:endParaRPr>
          </a:p>
        </p:txBody>
      </p:sp>
    </p:spTree>
    <p:extLst>
      <p:ext uri="{BB962C8B-B14F-4D97-AF65-F5344CB8AC3E}">
        <p14:creationId xmlns:p14="http://schemas.microsoft.com/office/powerpoint/2010/main" val="286874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1507</Words>
  <Application>Microsoft Macintosh PowerPoint</Application>
  <PresentationFormat>Widescreen</PresentationFormat>
  <Paragraphs>83</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Calibri</vt:lpstr>
      <vt:lpstr>Calibri Light</vt:lpstr>
      <vt:lpstr>Chalkboard</vt:lpstr>
      <vt:lpstr>MS PGothic</vt:lpstr>
      <vt:lpstr>Wingdings</vt:lpstr>
      <vt:lpstr>宋体</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41</cp:revision>
  <dcterms:created xsi:type="dcterms:W3CDTF">2020-10-16T08:06:12Z</dcterms:created>
  <dcterms:modified xsi:type="dcterms:W3CDTF">2020-10-20T09:12:38Z</dcterms:modified>
</cp:coreProperties>
</file>