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9" r:id="rId6"/>
    <p:sldId id="310" r:id="rId7"/>
    <p:sldId id="311" r:id="rId8"/>
    <p:sldId id="312" r:id="rId9"/>
    <p:sldId id="313" r:id="rId10"/>
    <p:sldId id="314" r:id="rId11"/>
    <p:sldId id="315" r:id="rId12"/>
    <p:sldId id="316" r:id="rId13"/>
    <p:sldId id="317" r:id="rId14"/>
    <p:sldId id="319" r:id="rId15"/>
    <p:sldId id="318" r:id="rId16"/>
    <p:sldId id="320" r:id="rId17"/>
    <p:sldId id="327" r:id="rId18"/>
    <p:sldId id="321" r:id="rId19"/>
    <p:sldId id="322" r:id="rId20"/>
    <p:sldId id="323" r:id="rId21"/>
    <p:sldId id="324" r:id="rId22"/>
    <p:sldId id="325" r:id="rId23"/>
    <p:sldId id="326" r:id="rId24"/>
    <p:sldId id="328" r:id="rId25"/>
    <p:sldId id="32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D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p:scale>
          <a:sx n="96" d="100"/>
          <a:sy n="96" d="100"/>
        </p:scale>
        <p:origin x="58" y="-21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China-Related Bills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'China_Bill (3)'!$B$1</c:f>
              <c:strCache>
                <c:ptCount val="1"/>
                <c:pt idx="0">
                  <c:v>House Bill</c:v>
                </c:pt>
              </c:strCache>
            </c:strRef>
          </c:tx>
          <c:spPr>
            <a:solidFill>
              <a:schemeClr val="accent1"/>
            </a:solidFill>
            <a:ln>
              <a:noFill/>
            </a:ln>
            <a:effectLst/>
          </c:spPr>
          <c:invertIfNegative val="0"/>
          <c:cat>
            <c:strRef>
              <c:f>'China_Bill (3)'!$A$2:$A$24</c:f>
              <c:strCache>
                <c:ptCount val="23"/>
                <c:pt idx="0">
                  <c:v>1973-1974</c:v>
                </c:pt>
                <c:pt idx="1">
                  <c:v>1975--1976</c:v>
                </c:pt>
                <c:pt idx="2">
                  <c:v>1977-1978</c:v>
                </c:pt>
                <c:pt idx="3">
                  <c:v>1979-1980</c:v>
                </c:pt>
                <c:pt idx="4">
                  <c:v>1981-1982</c:v>
                </c:pt>
                <c:pt idx="5">
                  <c:v>1983-1984</c:v>
                </c:pt>
                <c:pt idx="6">
                  <c:v>1985-1986</c:v>
                </c:pt>
                <c:pt idx="7">
                  <c:v>1987-1988</c:v>
                </c:pt>
                <c:pt idx="8">
                  <c:v>1989-1990</c:v>
                </c:pt>
                <c:pt idx="9">
                  <c:v>1991-1992</c:v>
                </c:pt>
                <c:pt idx="10">
                  <c:v>1993-1994</c:v>
                </c:pt>
                <c:pt idx="11">
                  <c:v>1995-1996</c:v>
                </c:pt>
                <c:pt idx="12">
                  <c:v>1997-1998</c:v>
                </c:pt>
                <c:pt idx="13">
                  <c:v>1999-2000</c:v>
                </c:pt>
                <c:pt idx="14">
                  <c:v>2001-2002</c:v>
                </c:pt>
                <c:pt idx="15">
                  <c:v>2003-2004</c:v>
                </c:pt>
                <c:pt idx="16">
                  <c:v>2005-2006</c:v>
                </c:pt>
                <c:pt idx="17">
                  <c:v>2007-2008</c:v>
                </c:pt>
                <c:pt idx="18">
                  <c:v>2009-2010</c:v>
                </c:pt>
                <c:pt idx="19">
                  <c:v>2011-2012</c:v>
                </c:pt>
                <c:pt idx="20">
                  <c:v>2013-2014</c:v>
                </c:pt>
                <c:pt idx="21">
                  <c:v>2015-2016</c:v>
                </c:pt>
                <c:pt idx="22">
                  <c:v>2017-2018</c:v>
                </c:pt>
              </c:strCache>
            </c:strRef>
          </c:cat>
          <c:val>
            <c:numRef>
              <c:f>'China_Bill (3)'!$B$2:$B$24</c:f>
              <c:numCache>
                <c:formatCode>General</c:formatCode>
                <c:ptCount val="23"/>
                <c:pt idx="0">
                  <c:v>28</c:v>
                </c:pt>
                <c:pt idx="1">
                  <c:v>48</c:v>
                </c:pt>
                <c:pt idx="2">
                  <c:v>21</c:v>
                </c:pt>
                <c:pt idx="3">
                  <c:v>28</c:v>
                </c:pt>
                <c:pt idx="4">
                  <c:v>10</c:v>
                </c:pt>
                <c:pt idx="5">
                  <c:v>34</c:v>
                </c:pt>
                <c:pt idx="6">
                  <c:v>28</c:v>
                </c:pt>
                <c:pt idx="7">
                  <c:v>38</c:v>
                </c:pt>
                <c:pt idx="8">
                  <c:v>113</c:v>
                </c:pt>
                <c:pt idx="9">
                  <c:v>94</c:v>
                </c:pt>
                <c:pt idx="10">
                  <c:v>72</c:v>
                </c:pt>
                <c:pt idx="11">
                  <c:v>92</c:v>
                </c:pt>
                <c:pt idx="12">
                  <c:v>143</c:v>
                </c:pt>
                <c:pt idx="13">
                  <c:v>124</c:v>
                </c:pt>
                <c:pt idx="14">
                  <c:v>88</c:v>
                </c:pt>
                <c:pt idx="15">
                  <c:v>104</c:v>
                </c:pt>
                <c:pt idx="16">
                  <c:v>132</c:v>
                </c:pt>
                <c:pt idx="17">
                  <c:v>176</c:v>
                </c:pt>
                <c:pt idx="18">
                  <c:v>173</c:v>
                </c:pt>
                <c:pt idx="19">
                  <c:v>146</c:v>
                </c:pt>
                <c:pt idx="20">
                  <c:v>120</c:v>
                </c:pt>
                <c:pt idx="21">
                  <c:v>114</c:v>
                </c:pt>
                <c:pt idx="22">
                  <c:v>174</c:v>
                </c:pt>
              </c:numCache>
            </c:numRef>
          </c:val>
          <c:extLst>
            <c:ext xmlns:c16="http://schemas.microsoft.com/office/drawing/2014/chart" uri="{C3380CC4-5D6E-409C-BE32-E72D297353CC}">
              <c16:uniqueId val="{00000000-220B-42A6-90E6-121C8D6F9FC9}"/>
            </c:ext>
          </c:extLst>
        </c:ser>
        <c:ser>
          <c:idx val="1"/>
          <c:order val="1"/>
          <c:tx>
            <c:strRef>
              <c:f>'China_Bill (3)'!$C$1</c:f>
              <c:strCache>
                <c:ptCount val="1"/>
                <c:pt idx="0">
                  <c:v>Senate Bill</c:v>
                </c:pt>
              </c:strCache>
            </c:strRef>
          </c:tx>
          <c:spPr>
            <a:solidFill>
              <a:schemeClr val="accent2"/>
            </a:solidFill>
            <a:ln>
              <a:noFill/>
            </a:ln>
            <a:effectLst/>
          </c:spPr>
          <c:invertIfNegative val="0"/>
          <c:cat>
            <c:strRef>
              <c:f>'China_Bill (3)'!$A$2:$A$24</c:f>
              <c:strCache>
                <c:ptCount val="23"/>
                <c:pt idx="0">
                  <c:v>1973-1974</c:v>
                </c:pt>
                <c:pt idx="1">
                  <c:v>1975--1976</c:v>
                </c:pt>
                <c:pt idx="2">
                  <c:v>1977-1978</c:v>
                </c:pt>
                <c:pt idx="3">
                  <c:v>1979-1980</c:v>
                </c:pt>
                <c:pt idx="4">
                  <c:v>1981-1982</c:v>
                </c:pt>
                <c:pt idx="5">
                  <c:v>1983-1984</c:v>
                </c:pt>
                <c:pt idx="6">
                  <c:v>1985-1986</c:v>
                </c:pt>
                <c:pt idx="7">
                  <c:v>1987-1988</c:v>
                </c:pt>
                <c:pt idx="8">
                  <c:v>1989-1990</c:v>
                </c:pt>
                <c:pt idx="9">
                  <c:v>1991-1992</c:v>
                </c:pt>
                <c:pt idx="10">
                  <c:v>1993-1994</c:v>
                </c:pt>
                <c:pt idx="11">
                  <c:v>1995-1996</c:v>
                </c:pt>
                <c:pt idx="12">
                  <c:v>1997-1998</c:v>
                </c:pt>
                <c:pt idx="13">
                  <c:v>1999-2000</c:v>
                </c:pt>
                <c:pt idx="14">
                  <c:v>2001-2002</c:v>
                </c:pt>
                <c:pt idx="15">
                  <c:v>2003-2004</c:v>
                </c:pt>
                <c:pt idx="16">
                  <c:v>2005-2006</c:v>
                </c:pt>
                <c:pt idx="17">
                  <c:v>2007-2008</c:v>
                </c:pt>
                <c:pt idx="18">
                  <c:v>2009-2010</c:v>
                </c:pt>
                <c:pt idx="19">
                  <c:v>2011-2012</c:v>
                </c:pt>
                <c:pt idx="20">
                  <c:v>2013-2014</c:v>
                </c:pt>
                <c:pt idx="21">
                  <c:v>2015-2016</c:v>
                </c:pt>
                <c:pt idx="22">
                  <c:v>2017-2018</c:v>
                </c:pt>
              </c:strCache>
            </c:strRef>
          </c:cat>
          <c:val>
            <c:numRef>
              <c:f>'China_Bill (3)'!$C$2:$C$24</c:f>
              <c:numCache>
                <c:formatCode>General</c:formatCode>
                <c:ptCount val="23"/>
                <c:pt idx="0">
                  <c:v>11</c:v>
                </c:pt>
                <c:pt idx="1">
                  <c:v>9</c:v>
                </c:pt>
                <c:pt idx="2">
                  <c:v>4</c:v>
                </c:pt>
                <c:pt idx="3">
                  <c:v>18</c:v>
                </c:pt>
                <c:pt idx="4">
                  <c:v>6</c:v>
                </c:pt>
                <c:pt idx="5">
                  <c:v>11</c:v>
                </c:pt>
                <c:pt idx="6">
                  <c:v>20</c:v>
                </c:pt>
                <c:pt idx="7">
                  <c:v>34</c:v>
                </c:pt>
                <c:pt idx="8">
                  <c:v>86</c:v>
                </c:pt>
                <c:pt idx="9">
                  <c:v>65</c:v>
                </c:pt>
                <c:pt idx="10">
                  <c:v>61</c:v>
                </c:pt>
                <c:pt idx="11">
                  <c:v>40</c:v>
                </c:pt>
                <c:pt idx="12">
                  <c:v>87</c:v>
                </c:pt>
                <c:pt idx="13">
                  <c:v>89</c:v>
                </c:pt>
                <c:pt idx="14">
                  <c:v>47</c:v>
                </c:pt>
                <c:pt idx="15">
                  <c:v>60</c:v>
                </c:pt>
                <c:pt idx="16">
                  <c:v>96</c:v>
                </c:pt>
                <c:pt idx="17">
                  <c:v>76</c:v>
                </c:pt>
                <c:pt idx="18">
                  <c:v>81</c:v>
                </c:pt>
                <c:pt idx="19">
                  <c:v>64</c:v>
                </c:pt>
                <c:pt idx="20">
                  <c:v>66</c:v>
                </c:pt>
                <c:pt idx="21">
                  <c:v>85</c:v>
                </c:pt>
                <c:pt idx="22">
                  <c:v>114</c:v>
                </c:pt>
              </c:numCache>
            </c:numRef>
          </c:val>
          <c:extLst>
            <c:ext xmlns:c16="http://schemas.microsoft.com/office/drawing/2014/chart" uri="{C3380CC4-5D6E-409C-BE32-E72D297353CC}">
              <c16:uniqueId val="{00000001-220B-42A6-90E6-121C8D6F9FC9}"/>
            </c:ext>
          </c:extLst>
        </c:ser>
        <c:dLbls>
          <c:showLegendKey val="0"/>
          <c:showVal val="0"/>
          <c:showCatName val="0"/>
          <c:showSerName val="0"/>
          <c:showPercent val="0"/>
          <c:showBubbleSize val="0"/>
        </c:dLbls>
        <c:gapWidth val="219"/>
        <c:overlap val="-27"/>
        <c:axId val="407020464"/>
        <c:axId val="407021776"/>
      </c:barChart>
      <c:lineChart>
        <c:grouping val="standard"/>
        <c:varyColors val="0"/>
        <c:ser>
          <c:idx val="2"/>
          <c:order val="2"/>
          <c:tx>
            <c:strRef>
              <c:f>'China_Bill (3)'!$D$1</c:f>
              <c:strCache>
                <c:ptCount val="1"/>
                <c:pt idx="0">
                  <c:v>Total </c:v>
                </c:pt>
              </c:strCache>
            </c:strRef>
          </c:tx>
          <c:spPr>
            <a:ln w="28575" cap="rnd">
              <a:solidFill>
                <a:schemeClr val="bg2">
                  <a:lumMod val="75000"/>
                </a:schemeClr>
              </a:solidFill>
              <a:round/>
            </a:ln>
            <a:effectLst/>
          </c:spPr>
          <c:marker>
            <c:symbol val="none"/>
          </c:marker>
          <c:cat>
            <c:strRef>
              <c:f>'China_Bill (3)'!$A$2:$A$24</c:f>
              <c:strCache>
                <c:ptCount val="23"/>
                <c:pt idx="0">
                  <c:v>1973-1974</c:v>
                </c:pt>
                <c:pt idx="1">
                  <c:v>1975--1976</c:v>
                </c:pt>
                <c:pt idx="2">
                  <c:v>1977-1978</c:v>
                </c:pt>
                <c:pt idx="3">
                  <c:v>1979-1980</c:v>
                </c:pt>
                <c:pt idx="4">
                  <c:v>1981-1982</c:v>
                </c:pt>
                <c:pt idx="5">
                  <c:v>1983-1984</c:v>
                </c:pt>
                <c:pt idx="6">
                  <c:v>1985-1986</c:v>
                </c:pt>
                <c:pt idx="7">
                  <c:v>1987-1988</c:v>
                </c:pt>
                <c:pt idx="8">
                  <c:v>1989-1990</c:v>
                </c:pt>
                <c:pt idx="9">
                  <c:v>1991-1992</c:v>
                </c:pt>
                <c:pt idx="10">
                  <c:v>1993-1994</c:v>
                </c:pt>
                <c:pt idx="11">
                  <c:v>1995-1996</c:v>
                </c:pt>
                <c:pt idx="12">
                  <c:v>1997-1998</c:v>
                </c:pt>
                <c:pt idx="13">
                  <c:v>1999-2000</c:v>
                </c:pt>
                <c:pt idx="14">
                  <c:v>2001-2002</c:v>
                </c:pt>
                <c:pt idx="15">
                  <c:v>2003-2004</c:v>
                </c:pt>
                <c:pt idx="16">
                  <c:v>2005-2006</c:v>
                </c:pt>
                <c:pt idx="17">
                  <c:v>2007-2008</c:v>
                </c:pt>
                <c:pt idx="18">
                  <c:v>2009-2010</c:v>
                </c:pt>
                <c:pt idx="19">
                  <c:v>2011-2012</c:v>
                </c:pt>
                <c:pt idx="20">
                  <c:v>2013-2014</c:v>
                </c:pt>
                <c:pt idx="21">
                  <c:v>2015-2016</c:v>
                </c:pt>
                <c:pt idx="22">
                  <c:v>2017-2018</c:v>
                </c:pt>
              </c:strCache>
            </c:strRef>
          </c:cat>
          <c:val>
            <c:numRef>
              <c:f>'China_Bill (3)'!$D$2:$D$24</c:f>
              <c:numCache>
                <c:formatCode>General</c:formatCode>
                <c:ptCount val="23"/>
                <c:pt idx="0">
                  <c:v>39</c:v>
                </c:pt>
                <c:pt idx="1">
                  <c:v>57</c:v>
                </c:pt>
                <c:pt idx="2">
                  <c:v>25</c:v>
                </c:pt>
                <c:pt idx="3">
                  <c:v>46</c:v>
                </c:pt>
                <c:pt idx="4">
                  <c:v>16</c:v>
                </c:pt>
                <c:pt idx="5">
                  <c:v>45</c:v>
                </c:pt>
                <c:pt idx="6">
                  <c:v>48</c:v>
                </c:pt>
                <c:pt idx="7">
                  <c:v>72</c:v>
                </c:pt>
                <c:pt idx="8">
                  <c:v>199</c:v>
                </c:pt>
                <c:pt idx="9">
                  <c:v>159</c:v>
                </c:pt>
                <c:pt idx="10">
                  <c:v>133</c:v>
                </c:pt>
                <c:pt idx="11">
                  <c:v>132</c:v>
                </c:pt>
                <c:pt idx="12">
                  <c:v>230</c:v>
                </c:pt>
                <c:pt idx="13">
                  <c:v>213</c:v>
                </c:pt>
                <c:pt idx="14">
                  <c:v>135</c:v>
                </c:pt>
                <c:pt idx="15">
                  <c:v>164</c:v>
                </c:pt>
                <c:pt idx="16">
                  <c:v>228</c:v>
                </c:pt>
                <c:pt idx="17">
                  <c:v>252</c:v>
                </c:pt>
                <c:pt idx="18">
                  <c:v>254</c:v>
                </c:pt>
                <c:pt idx="19">
                  <c:v>210</c:v>
                </c:pt>
                <c:pt idx="20">
                  <c:v>186</c:v>
                </c:pt>
                <c:pt idx="21">
                  <c:v>199</c:v>
                </c:pt>
                <c:pt idx="22">
                  <c:v>288</c:v>
                </c:pt>
              </c:numCache>
            </c:numRef>
          </c:val>
          <c:smooth val="0"/>
          <c:extLst>
            <c:ext xmlns:c16="http://schemas.microsoft.com/office/drawing/2014/chart" uri="{C3380CC4-5D6E-409C-BE32-E72D297353CC}">
              <c16:uniqueId val="{00000002-220B-42A6-90E6-121C8D6F9FC9}"/>
            </c:ext>
          </c:extLst>
        </c:ser>
        <c:dLbls>
          <c:showLegendKey val="0"/>
          <c:showVal val="0"/>
          <c:showCatName val="0"/>
          <c:showSerName val="0"/>
          <c:showPercent val="0"/>
          <c:showBubbleSize val="0"/>
        </c:dLbls>
        <c:marker val="1"/>
        <c:smooth val="0"/>
        <c:axId val="407020464"/>
        <c:axId val="407021776"/>
      </c:lineChart>
      <c:catAx>
        <c:axId val="40702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021776"/>
        <c:crosses val="autoZero"/>
        <c:auto val="1"/>
        <c:lblAlgn val="ctr"/>
        <c:lblOffset val="100"/>
        <c:noMultiLvlLbl val="0"/>
      </c:catAx>
      <c:valAx>
        <c:axId val="407021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020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China-Related Resolutions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051704394596622E-2"/>
          <c:y val="0.16934329978692106"/>
          <c:w val="0.89257435499818383"/>
          <c:h val="0.4969531105919211"/>
        </c:manualLayout>
      </c:layout>
      <c:barChart>
        <c:barDir val="col"/>
        <c:grouping val="stacked"/>
        <c:varyColors val="0"/>
        <c:ser>
          <c:idx val="0"/>
          <c:order val="0"/>
          <c:tx>
            <c:strRef>
              <c:f>'China_Bill (4)'!$B$1</c:f>
              <c:strCache>
                <c:ptCount val="1"/>
                <c:pt idx="0">
                  <c:v>Passitive</c:v>
                </c:pt>
              </c:strCache>
            </c:strRef>
          </c:tx>
          <c:spPr>
            <a:solidFill>
              <a:schemeClr val="accent1"/>
            </a:solidFill>
            <a:ln>
              <a:noFill/>
            </a:ln>
            <a:effectLst/>
          </c:spPr>
          <c:invertIfNegative val="0"/>
          <c:cat>
            <c:strRef>
              <c:f>'China_Bill (4)'!$A$2:$A$25</c:f>
              <c:strCache>
                <c:ptCount val="24"/>
                <c:pt idx="0">
                  <c:v>1973-1974</c:v>
                </c:pt>
                <c:pt idx="1">
                  <c:v>1975--1976</c:v>
                </c:pt>
                <c:pt idx="2">
                  <c:v>1977-1978</c:v>
                </c:pt>
                <c:pt idx="3">
                  <c:v>1979-1980</c:v>
                </c:pt>
                <c:pt idx="4">
                  <c:v>1981-1982</c:v>
                </c:pt>
                <c:pt idx="5">
                  <c:v>1983-1984</c:v>
                </c:pt>
                <c:pt idx="6">
                  <c:v>1985-1986</c:v>
                </c:pt>
                <c:pt idx="7">
                  <c:v>1987-1988</c:v>
                </c:pt>
                <c:pt idx="8">
                  <c:v>1989-1990</c:v>
                </c:pt>
                <c:pt idx="9">
                  <c:v>1991-1992</c:v>
                </c:pt>
                <c:pt idx="10">
                  <c:v>1993-1994</c:v>
                </c:pt>
                <c:pt idx="11">
                  <c:v>1995-1996</c:v>
                </c:pt>
                <c:pt idx="12">
                  <c:v>1997-1998</c:v>
                </c:pt>
                <c:pt idx="13">
                  <c:v>1999-2000</c:v>
                </c:pt>
                <c:pt idx="14">
                  <c:v>2001-2002</c:v>
                </c:pt>
                <c:pt idx="15">
                  <c:v>2003-2004</c:v>
                </c:pt>
                <c:pt idx="16">
                  <c:v>2005-2006</c:v>
                </c:pt>
                <c:pt idx="17">
                  <c:v>2007-2008</c:v>
                </c:pt>
                <c:pt idx="18">
                  <c:v>2009-2010</c:v>
                </c:pt>
                <c:pt idx="19">
                  <c:v>2011-2012</c:v>
                </c:pt>
                <c:pt idx="20">
                  <c:v>2013-2014</c:v>
                </c:pt>
                <c:pt idx="21">
                  <c:v>2015-2016</c:v>
                </c:pt>
                <c:pt idx="22">
                  <c:v>2017-2018</c:v>
                </c:pt>
                <c:pt idx="23">
                  <c:v>2019-2020</c:v>
                </c:pt>
              </c:strCache>
            </c:strRef>
          </c:cat>
          <c:val>
            <c:numRef>
              <c:f>'China_Bill (4)'!$B$2:$B$25</c:f>
              <c:numCache>
                <c:formatCode>General</c:formatCode>
                <c:ptCount val="24"/>
                <c:pt idx="0">
                  <c:v>2</c:v>
                </c:pt>
                <c:pt idx="1">
                  <c:v>10</c:v>
                </c:pt>
                <c:pt idx="2">
                  <c:v>0</c:v>
                </c:pt>
                <c:pt idx="3">
                  <c:v>3</c:v>
                </c:pt>
                <c:pt idx="4">
                  <c:v>2</c:v>
                </c:pt>
                <c:pt idx="5">
                  <c:v>1</c:v>
                </c:pt>
                <c:pt idx="6">
                  <c:v>3</c:v>
                </c:pt>
                <c:pt idx="7">
                  <c:v>0</c:v>
                </c:pt>
                <c:pt idx="8">
                  <c:v>0</c:v>
                </c:pt>
                <c:pt idx="9">
                  <c:v>2</c:v>
                </c:pt>
                <c:pt idx="10">
                  <c:v>0</c:v>
                </c:pt>
                <c:pt idx="11">
                  <c:v>1</c:v>
                </c:pt>
                <c:pt idx="12">
                  <c:v>2</c:v>
                </c:pt>
                <c:pt idx="13">
                  <c:v>6</c:v>
                </c:pt>
                <c:pt idx="14">
                  <c:v>1</c:v>
                </c:pt>
                <c:pt idx="15">
                  <c:v>6</c:v>
                </c:pt>
                <c:pt idx="16">
                  <c:v>8</c:v>
                </c:pt>
                <c:pt idx="17">
                  <c:v>17</c:v>
                </c:pt>
                <c:pt idx="18">
                  <c:v>13</c:v>
                </c:pt>
                <c:pt idx="19">
                  <c:v>12</c:v>
                </c:pt>
                <c:pt idx="20">
                  <c:v>4</c:v>
                </c:pt>
                <c:pt idx="21">
                  <c:v>4</c:v>
                </c:pt>
                <c:pt idx="22">
                  <c:v>11</c:v>
                </c:pt>
                <c:pt idx="23">
                  <c:v>12</c:v>
                </c:pt>
              </c:numCache>
            </c:numRef>
          </c:val>
          <c:extLst>
            <c:ext xmlns:c16="http://schemas.microsoft.com/office/drawing/2014/chart" uri="{C3380CC4-5D6E-409C-BE32-E72D297353CC}">
              <c16:uniqueId val="{00000000-D6F1-4CF3-B02F-05ECF3CA3554}"/>
            </c:ext>
          </c:extLst>
        </c:ser>
        <c:ser>
          <c:idx val="1"/>
          <c:order val="1"/>
          <c:tx>
            <c:strRef>
              <c:f>'China_Bill (4)'!$C$1</c:f>
              <c:strCache>
                <c:ptCount val="1"/>
                <c:pt idx="0">
                  <c:v>Negative</c:v>
                </c:pt>
              </c:strCache>
            </c:strRef>
          </c:tx>
          <c:spPr>
            <a:solidFill>
              <a:schemeClr val="accent2"/>
            </a:solidFill>
            <a:ln>
              <a:noFill/>
            </a:ln>
            <a:effectLst/>
          </c:spPr>
          <c:invertIfNegative val="0"/>
          <c:cat>
            <c:strRef>
              <c:f>'China_Bill (4)'!$A$2:$A$25</c:f>
              <c:strCache>
                <c:ptCount val="24"/>
                <c:pt idx="0">
                  <c:v>1973-1974</c:v>
                </c:pt>
                <c:pt idx="1">
                  <c:v>1975--1976</c:v>
                </c:pt>
                <c:pt idx="2">
                  <c:v>1977-1978</c:v>
                </c:pt>
                <c:pt idx="3">
                  <c:v>1979-1980</c:v>
                </c:pt>
                <c:pt idx="4">
                  <c:v>1981-1982</c:v>
                </c:pt>
                <c:pt idx="5">
                  <c:v>1983-1984</c:v>
                </c:pt>
                <c:pt idx="6">
                  <c:v>1985-1986</c:v>
                </c:pt>
                <c:pt idx="7">
                  <c:v>1987-1988</c:v>
                </c:pt>
                <c:pt idx="8">
                  <c:v>1989-1990</c:v>
                </c:pt>
                <c:pt idx="9">
                  <c:v>1991-1992</c:v>
                </c:pt>
                <c:pt idx="10">
                  <c:v>1993-1994</c:v>
                </c:pt>
                <c:pt idx="11">
                  <c:v>1995-1996</c:v>
                </c:pt>
                <c:pt idx="12">
                  <c:v>1997-1998</c:v>
                </c:pt>
                <c:pt idx="13">
                  <c:v>1999-2000</c:v>
                </c:pt>
                <c:pt idx="14">
                  <c:v>2001-2002</c:v>
                </c:pt>
                <c:pt idx="15">
                  <c:v>2003-2004</c:v>
                </c:pt>
                <c:pt idx="16">
                  <c:v>2005-2006</c:v>
                </c:pt>
                <c:pt idx="17">
                  <c:v>2007-2008</c:v>
                </c:pt>
                <c:pt idx="18">
                  <c:v>2009-2010</c:v>
                </c:pt>
                <c:pt idx="19">
                  <c:v>2011-2012</c:v>
                </c:pt>
                <c:pt idx="20">
                  <c:v>2013-2014</c:v>
                </c:pt>
                <c:pt idx="21">
                  <c:v>2015-2016</c:v>
                </c:pt>
                <c:pt idx="22">
                  <c:v>2017-2018</c:v>
                </c:pt>
                <c:pt idx="23">
                  <c:v>2019-2020</c:v>
                </c:pt>
              </c:strCache>
            </c:strRef>
          </c:cat>
          <c:val>
            <c:numRef>
              <c:f>'China_Bill (4)'!$C$2:$C$25</c:f>
              <c:numCache>
                <c:formatCode>General</c:formatCode>
                <c:ptCount val="24"/>
                <c:pt idx="0">
                  <c:v>1</c:v>
                </c:pt>
                <c:pt idx="1">
                  <c:v>2</c:v>
                </c:pt>
                <c:pt idx="2">
                  <c:v>4</c:v>
                </c:pt>
                <c:pt idx="3">
                  <c:v>4</c:v>
                </c:pt>
                <c:pt idx="4">
                  <c:v>2</c:v>
                </c:pt>
                <c:pt idx="5">
                  <c:v>4</c:v>
                </c:pt>
                <c:pt idx="6">
                  <c:v>2</c:v>
                </c:pt>
                <c:pt idx="7">
                  <c:v>1</c:v>
                </c:pt>
                <c:pt idx="8">
                  <c:v>12</c:v>
                </c:pt>
                <c:pt idx="9">
                  <c:v>13</c:v>
                </c:pt>
                <c:pt idx="10">
                  <c:v>8</c:v>
                </c:pt>
                <c:pt idx="11">
                  <c:v>3</c:v>
                </c:pt>
                <c:pt idx="12">
                  <c:v>23</c:v>
                </c:pt>
                <c:pt idx="13">
                  <c:v>17</c:v>
                </c:pt>
                <c:pt idx="14">
                  <c:v>12</c:v>
                </c:pt>
                <c:pt idx="15">
                  <c:v>15</c:v>
                </c:pt>
                <c:pt idx="16">
                  <c:v>9</c:v>
                </c:pt>
                <c:pt idx="17">
                  <c:v>16</c:v>
                </c:pt>
                <c:pt idx="18">
                  <c:v>14</c:v>
                </c:pt>
                <c:pt idx="19">
                  <c:v>13</c:v>
                </c:pt>
                <c:pt idx="20">
                  <c:v>14</c:v>
                </c:pt>
                <c:pt idx="21">
                  <c:v>9</c:v>
                </c:pt>
                <c:pt idx="22">
                  <c:v>19</c:v>
                </c:pt>
                <c:pt idx="23">
                  <c:v>30</c:v>
                </c:pt>
              </c:numCache>
            </c:numRef>
          </c:val>
          <c:extLst>
            <c:ext xmlns:c16="http://schemas.microsoft.com/office/drawing/2014/chart" uri="{C3380CC4-5D6E-409C-BE32-E72D297353CC}">
              <c16:uniqueId val="{00000001-D6F1-4CF3-B02F-05ECF3CA3554}"/>
            </c:ext>
          </c:extLst>
        </c:ser>
        <c:ser>
          <c:idx val="2"/>
          <c:order val="2"/>
          <c:tx>
            <c:strRef>
              <c:f>'China_Bill (4)'!$D$1</c:f>
              <c:strCache>
                <c:ptCount val="1"/>
                <c:pt idx="0">
                  <c:v>House &amp; Senate Resolution</c:v>
                </c:pt>
              </c:strCache>
            </c:strRef>
          </c:tx>
          <c:spPr>
            <a:solidFill>
              <a:schemeClr val="accent3"/>
            </a:solidFill>
            <a:ln>
              <a:noFill/>
            </a:ln>
            <a:effectLst/>
          </c:spPr>
          <c:invertIfNegative val="0"/>
          <c:cat>
            <c:strRef>
              <c:f>'China_Bill (4)'!$A$2:$A$25</c:f>
              <c:strCache>
                <c:ptCount val="24"/>
                <c:pt idx="0">
                  <c:v>1973-1974</c:v>
                </c:pt>
                <c:pt idx="1">
                  <c:v>1975--1976</c:v>
                </c:pt>
                <c:pt idx="2">
                  <c:v>1977-1978</c:v>
                </c:pt>
                <c:pt idx="3">
                  <c:v>1979-1980</c:v>
                </c:pt>
                <c:pt idx="4">
                  <c:v>1981-1982</c:v>
                </c:pt>
                <c:pt idx="5">
                  <c:v>1983-1984</c:v>
                </c:pt>
                <c:pt idx="6">
                  <c:v>1985-1986</c:v>
                </c:pt>
                <c:pt idx="7">
                  <c:v>1987-1988</c:v>
                </c:pt>
                <c:pt idx="8">
                  <c:v>1989-1990</c:v>
                </c:pt>
                <c:pt idx="9">
                  <c:v>1991-1992</c:v>
                </c:pt>
                <c:pt idx="10">
                  <c:v>1993-1994</c:v>
                </c:pt>
                <c:pt idx="11">
                  <c:v>1995-1996</c:v>
                </c:pt>
                <c:pt idx="12">
                  <c:v>1997-1998</c:v>
                </c:pt>
                <c:pt idx="13">
                  <c:v>1999-2000</c:v>
                </c:pt>
                <c:pt idx="14">
                  <c:v>2001-2002</c:v>
                </c:pt>
                <c:pt idx="15">
                  <c:v>2003-2004</c:v>
                </c:pt>
                <c:pt idx="16">
                  <c:v>2005-2006</c:v>
                </c:pt>
                <c:pt idx="17">
                  <c:v>2007-2008</c:v>
                </c:pt>
                <c:pt idx="18">
                  <c:v>2009-2010</c:v>
                </c:pt>
                <c:pt idx="19">
                  <c:v>2011-2012</c:v>
                </c:pt>
                <c:pt idx="20">
                  <c:v>2013-2014</c:v>
                </c:pt>
                <c:pt idx="21">
                  <c:v>2015-2016</c:v>
                </c:pt>
                <c:pt idx="22">
                  <c:v>2017-2018</c:v>
                </c:pt>
                <c:pt idx="23">
                  <c:v>2019-2020</c:v>
                </c:pt>
              </c:strCache>
            </c:strRef>
          </c:cat>
          <c:val>
            <c:numRef>
              <c:f>'China_Bill (4)'!$D$2:$D$25</c:f>
              <c:numCache>
                <c:formatCode>General</c:formatCode>
                <c:ptCount val="24"/>
                <c:pt idx="0">
                  <c:v>3</c:v>
                </c:pt>
                <c:pt idx="1">
                  <c:v>13</c:v>
                </c:pt>
                <c:pt idx="2">
                  <c:v>4</c:v>
                </c:pt>
                <c:pt idx="3">
                  <c:v>7</c:v>
                </c:pt>
                <c:pt idx="4">
                  <c:v>4</c:v>
                </c:pt>
                <c:pt idx="5">
                  <c:v>5</c:v>
                </c:pt>
                <c:pt idx="6">
                  <c:v>5</c:v>
                </c:pt>
                <c:pt idx="7">
                  <c:v>1</c:v>
                </c:pt>
                <c:pt idx="8">
                  <c:v>12</c:v>
                </c:pt>
                <c:pt idx="9">
                  <c:v>19</c:v>
                </c:pt>
                <c:pt idx="10">
                  <c:v>12</c:v>
                </c:pt>
                <c:pt idx="11">
                  <c:v>20</c:v>
                </c:pt>
                <c:pt idx="12">
                  <c:v>42</c:v>
                </c:pt>
                <c:pt idx="13">
                  <c:v>27</c:v>
                </c:pt>
                <c:pt idx="14">
                  <c:v>15</c:v>
                </c:pt>
                <c:pt idx="15">
                  <c:v>37</c:v>
                </c:pt>
                <c:pt idx="16">
                  <c:v>44</c:v>
                </c:pt>
                <c:pt idx="17">
                  <c:v>89</c:v>
                </c:pt>
                <c:pt idx="18">
                  <c:v>93</c:v>
                </c:pt>
                <c:pt idx="19">
                  <c:v>62</c:v>
                </c:pt>
                <c:pt idx="20">
                  <c:v>45</c:v>
                </c:pt>
                <c:pt idx="21">
                  <c:v>52</c:v>
                </c:pt>
                <c:pt idx="22">
                  <c:v>94</c:v>
                </c:pt>
                <c:pt idx="23">
                  <c:v>107</c:v>
                </c:pt>
              </c:numCache>
            </c:numRef>
          </c:val>
          <c:extLst>
            <c:ext xmlns:c16="http://schemas.microsoft.com/office/drawing/2014/chart" uri="{C3380CC4-5D6E-409C-BE32-E72D297353CC}">
              <c16:uniqueId val="{00000002-D6F1-4CF3-B02F-05ECF3CA3554}"/>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411840928"/>
        <c:axId val="411841256"/>
      </c:barChart>
      <c:catAx>
        <c:axId val="41184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841256"/>
        <c:crosses val="autoZero"/>
        <c:auto val="1"/>
        <c:lblAlgn val="ctr"/>
        <c:lblOffset val="100"/>
        <c:noMultiLvlLbl val="0"/>
      </c:catAx>
      <c:valAx>
        <c:axId val="411841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84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Public</a:t>
            </a:r>
            <a:r>
              <a:rPr lang="en-US" baseline="0"/>
              <a:t> Laws Pertaing to China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91783064693835"/>
          <c:y val="0.14824932231831678"/>
          <c:w val="0.87634843752634017"/>
          <c:h val="0.64850341598175976"/>
        </c:manualLayout>
      </c:layout>
      <c:barChart>
        <c:barDir val="col"/>
        <c:grouping val="clustered"/>
        <c:varyColors val="0"/>
        <c:ser>
          <c:idx val="0"/>
          <c:order val="0"/>
          <c:tx>
            <c:strRef>
              <c:f>'China_Bill (2)'!$B$1</c:f>
              <c:strCache>
                <c:ptCount val="1"/>
                <c:pt idx="0">
                  <c:v>law</c:v>
                </c:pt>
              </c:strCache>
            </c:strRef>
          </c:tx>
          <c:spPr>
            <a:solidFill>
              <a:schemeClr val="accent1"/>
            </a:solidFill>
            <a:ln>
              <a:noFill/>
            </a:ln>
            <a:effectLst/>
          </c:spPr>
          <c:invertIfNegative val="0"/>
          <c:trendline>
            <c:spPr>
              <a:ln w="15875" cap="flat" cmpd="sng" algn="ctr">
                <a:solidFill>
                  <a:schemeClr val="accent4"/>
                </a:solidFill>
                <a:prstDash val="solid"/>
              </a:ln>
              <a:effectLst/>
            </c:spPr>
            <c:trendlineType val="linear"/>
            <c:forward val="2"/>
            <c:dispRSqr val="0"/>
            <c:dispEq val="0"/>
          </c:trendline>
          <c:cat>
            <c:strRef>
              <c:f>'China_Bill (2)'!$A$2:$A$20</c:f>
              <c:strCache>
                <c:ptCount val="19"/>
                <c:pt idx="0">
                  <c:v>1983-1984</c:v>
                </c:pt>
                <c:pt idx="1">
                  <c:v>1985-1986</c:v>
                </c:pt>
                <c:pt idx="2">
                  <c:v>1987-1988</c:v>
                </c:pt>
                <c:pt idx="3">
                  <c:v>1989-1990</c:v>
                </c:pt>
                <c:pt idx="4">
                  <c:v>1991-1992</c:v>
                </c:pt>
                <c:pt idx="5">
                  <c:v>1993-1994</c:v>
                </c:pt>
                <c:pt idx="6">
                  <c:v>1995-1996</c:v>
                </c:pt>
                <c:pt idx="7">
                  <c:v>1997-1998</c:v>
                </c:pt>
                <c:pt idx="8">
                  <c:v>1999-2000</c:v>
                </c:pt>
                <c:pt idx="9">
                  <c:v>2001-2002</c:v>
                </c:pt>
                <c:pt idx="10">
                  <c:v>2003-2004</c:v>
                </c:pt>
                <c:pt idx="11">
                  <c:v>2005-2006</c:v>
                </c:pt>
                <c:pt idx="12">
                  <c:v>2007-2008</c:v>
                </c:pt>
                <c:pt idx="13">
                  <c:v>2009-2010</c:v>
                </c:pt>
                <c:pt idx="14">
                  <c:v>2011-2012</c:v>
                </c:pt>
                <c:pt idx="15">
                  <c:v>2013-2014</c:v>
                </c:pt>
                <c:pt idx="16">
                  <c:v>2015-2016</c:v>
                </c:pt>
                <c:pt idx="17">
                  <c:v>2017-2018</c:v>
                </c:pt>
                <c:pt idx="18">
                  <c:v>2019-2020</c:v>
                </c:pt>
              </c:strCache>
            </c:strRef>
          </c:cat>
          <c:val>
            <c:numRef>
              <c:f>'China_Bill (2)'!$B$2:$B$20</c:f>
              <c:numCache>
                <c:formatCode>General</c:formatCode>
                <c:ptCount val="19"/>
                <c:pt idx="0">
                  <c:v>3</c:v>
                </c:pt>
                <c:pt idx="1">
                  <c:v>4</c:v>
                </c:pt>
                <c:pt idx="2">
                  <c:v>6</c:v>
                </c:pt>
                <c:pt idx="3">
                  <c:v>13</c:v>
                </c:pt>
                <c:pt idx="4">
                  <c:v>16</c:v>
                </c:pt>
                <c:pt idx="5">
                  <c:v>12</c:v>
                </c:pt>
                <c:pt idx="6">
                  <c:v>9</c:v>
                </c:pt>
                <c:pt idx="7">
                  <c:v>10</c:v>
                </c:pt>
                <c:pt idx="8">
                  <c:v>14</c:v>
                </c:pt>
                <c:pt idx="9">
                  <c:v>14</c:v>
                </c:pt>
                <c:pt idx="10">
                  <c:v>10</c:v>
                </c:pt>
                <c:pt idx="11">
                  <c:v>20</c:v>
                </c:pt>
                <c:pt idx="12">
                  <c:v>14</c:v>
                </c:pt>
                <c:pt idx="13">
                  <c:v>13</c:v>
                </c:pt>
                <c:pt idx="14">
                  <c:v>9</c:v>
                </c:pt>
                <c:pt idx="15">
                  <c:v>10</c:v>
                </c:pt>
                <c:pt idx="16">
                  <c:v>10</c:v>
                </c:pt>
                <c:pt idx="17">
                  <c:v>15</c:v>
                </c:pt>
                <c:pt idx="18">
                  <c:v>14</c:v>
                </c:pt>
              </c:numCache>
            </c:numRef>
          </c:val>
          <c:extLst>
            <c:ext xmlns:c16="http://schemas.microsoft.com/office/drawing/2014/chart" uri="{C3380CC4-5D6E-409C-BE32-E72D297353CC}">
              <c16:uniqueId val="{00000001-8DBF-459B-84B7-E9D91321E02D}"/>
            </c:ext>
          </c:extLst>
        </c:ser>
        <c:dLbls>
          <c:showLegendKey val="0"/>
          <c:showVal val="0"/>
          <c:showCatName val="0"/>
          <c:showSerName val="0"/>
          <c:showPercent val="0"/>
          <c:showBubbleSize val="0"/>
        </c:dLbls>
        <c:gapWidth val="219"/>
        <c:overlap val="-27"/>
        <c:axId val="795373880"/>
        <c:axId val="795365352"/>
      </c:barChart>
      <c:catAx>
        <c:axId val="795373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365352"/>
        <c:crosses val="autoZero"/>
        <c:auto val="1"/>
        <c:lblAlgn val="ctr"/>
        <c:lblOffset val="100"/>
        <c:noMultiLvlLbl val="0"/>
      </c:catAx>
      <c:valAx>
        <c:axId val="795365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373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Tibet, Taiwan &amp; Xinjiang</a:t>
            </a:r>
            <a:r>
              <a:rPr lang="en-US" baseline="0"/>
              <a:t> Related Legislation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512571928376258E-2"/>
          <c:y val="7.9679051389068181E-2"/>
          <c:w val="0.91193751414001778"/>
          <c:h val="0.740652833354847"/>
        </c:manualLayout>
      </c:layout>
      <c:barChart>
        <c:barDir val="col"/>
        <c:grouping val="stacked"/>
        <c:varyColors val="0"/>
        <c:ser>
          <c:idx val="0"/>
          <c:order val="0"/>
          <c:tx>
            <c:strRef>
              <c:f>Tibet!$B$1</c:f>
              <c:strCache>
                <c:ptCount val="1"/>
                <c:pt idx="0">
                  <c:v>Tibet</c:v>
                </c:pt>
              </c:strCache>
            </c:strRef>
          </c:tx>
          <c:spPr>
            <a:solidFill>
              <a:schemeClr val="accent1"/>
            </a:solidFill>
            <a:ln>
              <a:noFill/>
            </a:ln>
            <a:effectLst/>
          </c:spPr>
          <c:invertIfNegative val="0"/>
          <c:cat>
            <c:strRef>
              <c:f>Tibet!$A$2:$A$24</c:f>
              <c:strCache>
                <c:ptCount val="23"/>
                <c:pt idx="0">
                  <c:v>1975--1976</c:v>
                </c:pt>
                <c:pt idx="1">
                  <c:v>1977-1978</c:v>
                </c:pt>
                <c:pt idx="2">
                  <c:v>1979-1980</c:v>
                </c:pt>
                <c:pt idx="3">
                  <c:v>1981-1982</c:v>
                </c:pt>
                <c:pt idx="4">
                  <c:v>1983-1984</c:v>
                </c:pt>
                <c:pt idx="5">
                  <c:v>1985-1986</c:v>
                </c:pt>
                <c:pt idx="6">
                  <c:v>1987-1988</c:v>
                </c:pt>
                <c:pt idx="7">
                  <c:v>1989-1990</c:v>
                </c:pt>
                <c:pt idx="8">
                  <c:v>1991-1992</c:v>
                </c:pt>
                <c:pt idx="9">
                  <c:v>1993-1994</c:v>
                </c:pt>
                <c:pt idx="10">
                  <c:v>1995-1996</c:v>
                </c:pt>
                <c:pt idx="11">
                  <c:v>1997-1998</c:v>
                </c:pt>
                <c:pt idx="12">
                  <c:v>1999-2000</c:v>
                </c:pt>
                <c:pt idx="13">
                  <c:v>2001-2002</c:v>
                </c:pt>
                <c:pt idx="14">
                  <c:v>2003-2004</c:v>
                </c:pt>
                <c:pt idx="15">
                  <c:v>2005-2006</c:v>
                </c:pt>
                <c:pt idx="16">
                  <c:v>2007-2008</c:v>
                </c:pt>
                <c:pt idx="17">
                  <c:v>2009-2010</c:v>
                </c:pt>
                <c:pt idx="18">
                  <c:v>2011-2012</c:v>
                </c:pt>
                <c:pt idx="19">
                  <c:v>2013-2014</c:v>
                </c:pt>
                <c:pt idx="20">
                  <c:v>2015-2016</c:v>
                </c:pt>
                <c:pt idx="21">
                  <c:v>2017-2018</c:v>
                </c:pt>
                <c:pt idx="22">
                  <c:v>2019-2020</c:v>
                </c:pt>
              </c:strCache>
            </c:strRef>
          </c:cat>
          <c:val>
            <c:numRef>
              <c:f>Tibet!$B$2:$B$24</c:f>
              <c:numCache>
                <c:formatCode>General</c:formatCode>
                <c:ptCount val="23"/>
                <c:pt idx="3">
                  <c:v>2</c:v>
                </c:pt>
                <c:pt idx="4">
                  <c:v>6</c:v>
                </c:pt>
                <c:pt idx="5">
                  <c:v>0</c:v>
                </c:pt>
                <c:pt idx="6">
                  <c:v>14</c:v>
                </c:pt>
                <c:pt idx="7">
                  <c:v>42</c:v>
                </c:pt>
                <c:pt idx="8">
                  <c:v>37</c:v>
                </c:pt>
                <c:pt idx="9">
                  <c:v>22</c:v>
                </c:pt>
                <c:pt idx="10">
                  <c:v>16</c:v>
                </c:pt>
                <c:pt idx="11">
                  <c:v>42</c:v>
                </c:pt>
                <c:pt idx="12">
                  <c:v>26</c:v>
                </c:pt>
                <c:pt idx="13">
                  <c:v>17</c:v>
                </c:pt>
                <c:pt idx="14">
                  <c:v>18</c:v>
                </c:pt>
                <c:pt idx="15">
                  <c:v>8</c:v>
                </c:pt>
                <c:pt idx="16">
                  <c:v>14</c:v>
                </c:pt>
                <c:pt idx="17">
                  <c:v>15</c:v>
                </c:pt>
                <c:pt idx="18">
                  <c:v>14</c:v>
                </c:pt>
                <c:pt idx="19">
                  <c:v>16</c:v>
                </c:pt>
                <c:pt idx="20">
                  <c:v>13</c:v>
                </c:pt>
                <c:pt idx="21">
                  <c:v>26</c:v>
                </c:pt>
                <c:pt idx="22">
                  <c:v>26</c:v>
                </c:pt>
              </c:numCache>
            </c:numRef>
          </c:val>
          <c:extLst>
            <c:ext xmlns:c16="http://schemas.microsoft.com/office/drawing/2014/chart" uri="{C3380CC4-5D6E-409C-BE32-E72D297353CC}">
              <c16:uniqueId val="{00000000-D31A-4583-9B89-8B48E2B43FB4}"/>
            </c:ext>
          </c:extLst>
        </c:ser>
        <c:ser>
          <c:idx val="1"/>
          <c:order val="1"/>
          <c:tx>
            <c:strRef>
              <c:f>Tibet!$C$1</c:f>
              <c:strCache>
                <c:ptCount val="1"/>
                <c:pt idx="0">
                  <c:v>Taiwan</c:v>
                </c:pt>
              </c:strCache>
            </c:strRef>
          </c:tx>
          <c:spPr>
            <a:solidFill>
              <a:schemeClr val="accent2"/>
            </a:solidFill>
            <a:ln>
              <a:noFill/>
            </a:ln>
            <a:effectLst/>
          </c:spPr>
          <c:invertIfNegative val="0"/>
          <c:cat>
            <c:strRef>
              <c:f>Tibet!$A$2:$A$24</c:f>
              <c:strCache>
                <c:ptCount val="23"/>
                <c:pt idx="0">
                  <c:v>1975--1976</c:v>
                </c:pt>
                <c:pt idx="1">
                  <c:v>1977-1978</c:v>
                </c:pt>
                <c:pt idx="2">
                  <c:v>1979-1980</c:v>
                </c:pt>
                <c:pt idx="3">
                  <c:v>1981-1982</c:v>
                </c:pt>
                <c:pt idx="4">
                  <c:v>1983-1984</c:v>
                </c:pt>
                <c:pt idx="5">
                  <c:v>1985-1986</c:v>
                </c:pt>
                <c:pt idx="6">
                  <c:v>1987-1988</c:v>
                </c:pt>
                <c:pt idx="7">
                  <c:v>1989-1990</c:v>
                </c:pt>
                <c:pt idx="8">
                  <c:v>1991-1992</c:v>
                </c:pt>
                <c:pt idx="9">
                  <c:v>1993-1994</c:v>
                </c:pt>
                <c:pt idx="10">
                  <c:v>1995-1996</c:v>
                </c:pt>
                <c:pt idx="11">
                  <c:v>1997-1998</c:v>
                </c:pt>
                <c:pt idx="12">
                  <c:v>1999-2000</c:v>
                </c:pt>
                <c:pt idx="13">
                  <c:v>2001-2002</c:v>
                </c:pt>
                <c:pt idx="14">
                  <c:v>2003-2004</c:v>
                </c:pt>
                <c:pt idx="15">
                  <c:v>2005-2006</c:v>
                </c:pt>
                <c:pt idx="16">
                  <c:v>2007-2008</c:v>
                </c:pt>
                <c:pt idx="17">
                  <c:v>2009-2010</c:v>
                </c:pt>
                <c:pt idx="18">
                  <c:v>2011-2012</c:v>
                </c:pt>
                <c:pt idx="19">
                  <c:v>2013-2014</c:v>
                </c:pt>
                <c:pt idx="20">
                  <c:v>2015-2016</c:v>
                </c:pt>
                <c:pt idx="21">
                  <c:v>2017-2018</c:v>
                </c:pt>
                <c:pt idx="22">
                  <c:v>2019-2020</c:v>
                </c:pt>
              </c:strCache>
            </c:strRef>
          </c:cat>
          <c:val>
            <c:numRef>
              <c:f>Tibet!$C$2:$C$24</c:f>
              <c:numCache>
                <c:formatCode>General</c:formatCode>
                <c:ptCount val="23"/>
                <c:pt idx="0">
                  <c:v>24</c:v>
                </c:pt>
                <c:pt idx="1">
                  <c:v>13</c:v>
                </c:pt>
                <c:pt idx="2">
                  <c:v>50</c:v>
                </c:pt>
                <c:pt idx="3">
                  <c:v>15</c:v>
                </c:pt>
                <c:pt idx="4">
                  <c:v>18</c:v>
                </c:pt>
                <c:pt idx="5">
                  <c:v>19</c:v>
                </c:pt>
                <c:pt idx="6">
                  <c:v>25</c:v>
                </c:pt>
                <c:pt idx="7">
                  <c:v>41</c:v>
                </c:pt>
                <c:pt idx="8">
                  <c:v>51</c:v>
                </c:pt>
                <c:pt idx="9">
                  <c:v>49</c:v>
                </c:pt>
                <c:pt idx="10">
                  <c:v>43</c:v>
                </c:pt>
                <c:pt idx="11">
                  <c:v>71</c:v>
                </c:pt>
                <c:pt idx="12">
                  <c:v>72</c:v>
                </c:pt>
                <c:pt idx="13">
                  <c:v>58</c:v>
                </c:pt>
                <c:pt idx="14">
                  <c:v>52</c:v>
                </c:pt>
                <c:pt idx="15">
                  <c:v>49</c:v>
                </c:pt>
                <c:pt idx="16">
                  <c:v>33</c:v>
                </c:pt>
                <c:pt idx="17">
                  <c:v>44</c:v>
                </c:pt>
                <c:pt idx="18">
                  <c:v>42</c:v>
                </c:pt>
                <c:pt idx="19">
                  <c:v>40</c:v>
                </c:pt>
                <c:pt idx="20">
                  <c:v>32</c:v>
                </c:pt>
                <c:pt idx="21">
                  <c:v>39</c:v>
                </c:pt>
                <c:pt idx="22">
                  <c:v>71</c:v>
                </c:pt>
              </c:numCache>
            </c:numRef>
          </c:val>
          <c:extLst>
            <c:ext xmlns:c16="http://schemas.microsoft.com/office/drawing/2014/chart" uri="{C3380CC4-5D6E-409C-BE32-E72D297353CC}">
              <c16:uniqueId val="{00000001-D31A-4583-9B89-8B48E2B43FB4}"/>
            </c:ext>
          </c:extLst>
        </c:ser>
        <c:ser>
          <c:idx val="2"/>
          <c:order val="2"/>
          <c:tx>
            <c:strRef>
              <c:f>Tibet!$D$1</c:f>
              <c:strCache>
                <c:ptCount val="1"/>
                <c:pt idx="0">
                  <c:v>Xinjiang</c:v>
                </c:pt>
              </c:strCache>
            </c:strRef>
          </c:tx>
          <c:spPr>
            <a:solidFill>
              <a:schemeClr val="accent3"/>
            </a:solidFill>
            <a:ln>
              <a:noFill/>
            </a:ln>
            <a:effectLst/>
          </c:spPr>
          <c:invertIfNegative val="0"/>
          <c:cat>
            <c:strRef>
              <c:f>Tibet!$A$2:$A$24</c:f>
              <c:strCache>
                <c:ptCount val="23"/>
                <c:pt idx="0">
                  <c:v>1975--1976</c:v>
                </c:pt>
                <c:pt idx="1">
                  <c:v>1977-1978</c:v>
                </c:pt>
                <c:pt idx="2">
                  <c:v>1979-1980</c:v>
                </c:pt>
                <c:pt idx="3">
                  <c:v>1981-1982</c:v>
                </c:pt>
                <c:pt idx="4">
                  <c:v>1983-1984</c:v>
                </c:pt>
                <c:pt idx="5">
                  <c:v>1985-1986</c:v>
                </c:pt>
                <c:pt idx="6">
                  <c:v>1987-1988</c:v>
                </c:pt>
                <c:pt idx="7">
                  <c:v>1989-1990</c:v>
                </c:pt>
                <c:pt idx="8">
                  <c:v>1991-1992</c:v>
                </c:pt>
                <c:pt idx="9">
                  <c:v>1993-1994</c:v>
                </c:pt>
                <c:pt idx="10">
                  <c:v>1995-1996</c:v>
                </c:pt>
                <c:pt idx="11">
                  <c:v>1997-1998</c:v>
                </c:pt>
                <c:pt idx="12">
                  <c:v>1999-2000</c:v>
                </c:pt>
                <c:pt idx="13">
                  <c:v>2001-2002</c:v>
                </c:pt>
                <c:pt idx="14">
                  <c:v>2003-2004</c:v>
                </c:pt>
                <c:pt idx="15">
                  <c:v>2005-2006</c:v>
                </c:pt>
                <c:pt idx="16">
                  <c:v>2007-2008</c:v>
                </c:pt>
                <c:pt idx="17">
                  <c:v>2009-2010</c:v>
                </c:pt>
                <c:pt idx="18">
                  <c:v>2011-2012</c:v>
                </c:pt>
                <c:pt idx="19">
                  <c:v>2013-2014</c:v>
                </c:pt>
                <c:pt idx="20">
                  <c:v>2015-2016</c:v>
                </c:pt>
                <c:pt idx="21">
                  <c:v>2017-2018</c:v>
                </c:pt>
                <c:pt idx="22">
                  <c:v>2019-2020</c:v>
                </c:pt>
              </c:strCache>
            </c:strRef>
          </c:cat>
          <c:val>
            <c:numRef>
              <c:f>Tibet!$D$2:$D$24</c:f>
              <c:numCache>
                <c:formatCode>General</c:formatCode>
                <c:ptCount val="23"/>
                <c:pt idx="11">
                  <c:v>2</c:v>
                </c:pt>
                <c:pt idx="12">
                  <c:v>1</c:v>
                </c:pt>
                <c:pt idx="13">
                  <c:v>9</c:v>
                </c:pt>
                <c:pt idx="14">
                  <c:v>9</c:v>
                </c:pt>
                <c:pt idx="15">
                  <c:v>2</c:v>
                </c:pt>
                <c:pt idx="16">
                  <c:v>4</c:v>
                </c:pt>
                <c:pt idx="17">
                  <c:v>5</c:v>
                </c:pt>
                <c:pt idx="18">
                  <c:v>7</c:v>
                </c:pt>
                <c:pt idx="19">
                  <c:v>2</c:v>
                </c:pt>
                <c:pt idx="20">
                  <c:v>2</c:v>
                </c:pt>
                <c:pt idx="21">
                  <c:v>4</c:v>
                </c:pt>
                <c:pt idx="22">
                  <c:v>24</c:v>
                </c:pt>
              </c:numCache>
            </c:numRef>
          </c:val>
          <c:extLst>
            <c:ext xmlns:c16="http://schemas.microsoft.com/office/drawing/2014/chart" uri="{C3380CC4-5D6E-409C-BE32-E72D297353CC}">
              <c16:uniqueId val="{00000002-D31A-4583-9B89-8B48E2B43FB4}"/>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557917896"/>
        <c:axId val="557918224"/>
      </c:barChart>
      <c:catAx>
        <c:axId val="55791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918224"/>
        <c:crosses val="autoZero"/>
        <c:auto val="1"/>
        <c:lblAlgn val="ctr"/>
        <c:lblOffset val="100"/>
        <c:noMultiLvlLbl val="0"/>
      </c:catAx>
      <c:valAx>
        <c:axId val="557918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917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10/10/2020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10/10/2020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10/10/2020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10/10/2020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10/10/2020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10/10/2020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10/10/2020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10/10/2020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10/10/2020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10/10/2020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965201" y="643467"/>
            <a:ext cx="6255026" cy="5054008"/>
          </a:xfrm>
        </p:spPr>
        <p:txBody>
          <a:bodyPr anchor="ctr">
            <a:normAutofit/>
          </a:bodyPr>
          <a:lstStyle/>
          <a:p>
            <a:pPr algn="r"/>
            <a:r>
              <a:rPr lang="en-US" sz="5400" dirty="0">
                <a:effectLst>
                  <a:outerShdw blurRad="38100" dist="38100" dir="2700000" algn="tl">
                    <a:srgbClr val="000000">
                      <a:alpha val="43137"/>
                    </a:srgbClr>
                  </a:outerShdw>
                </a:effectLst>
              </a:rPr>
              <a:t>Dance with the Trump Administration:</a:t>
            </a:r>
            <a:br>
              <a:rPr lang="en-US" sz="5400" dirty="0">
                <a:effectLst>
                  <a:outerShdw blurRad="38100" dist="38100" dir="2700000" algn="tl">
                    <a:srgbClr val="000000">
                      <a:alpha val="43137"/>
                    </a:srgbClr>
                  </a:outerShdw>
                </a:effectLst>
              </a:rPr>
            </a:br>
            <a:r>
              <a:rPr lang="en-US" sz="4400" dirty="0"/>
              <a:t>The Roles of U.S. Congress in Sino-US Decoupling</a:t>
            </a:r>
            <a:endParaRPr lang="en-US" sz="5600"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7870995" y="643467"/>
            <a:ext cx="3341488" cy="5054008"/>
          </a:xfrm>
        </p:spPr>
        <p:txBody>
          <a:bodyPr anchor="ctr">
            <a:normAutofit/>
          </a:bodyPr>
          <a:lstStyle/>
          <a:p>
            <a:r>
              <a:rPr lang="en-US" sz="2000" b="1" dirty="0"/>
              <a:t>Dr. Baogang Guo</a:t>
            </a:r>
          </a:p>
          <a:p>
            <a:r>
              <a:rPr lang="en-US" sz="2000" b="1" dirty="0"/>
              <a:t>Dalton State college</a:t>
            </a:r>
          </a:p>
        </p:txBody>
      </p:sp>
      <p:cxnSp>
        <p:nvCxnSpPr>
          <p:cNvPr id="42" name="Straight Connector 41">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B624C8D3-B9AD-4F4F-8554-4EAF3724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59158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5D5D-D500-44F4-8DF5-179B63C41F2D}"/>
              </a:ext>
            </a:extLst>
          </p:cNvPr>
          <p:cNvSpPr>
            <a:spLocks noGrp="1"/>
          </p:cNvSpPr>
          <p:nvPr>
            <p:ph type="title"/>
          </p:nvPr>
        </p:nvSpPr>
        <p:spPr>
          <a:xfrm>
            <a:off x="1097280" y="286603"/>
            <a:ext cx="7178502" cy="1450757"/>
          </a:xfrm>
        </p:spPr>
        <p:txBody>
          <a:bodyPr/>
          <a:lstStyle/>
          <a:p>
            <a:r>
              <a:rPr lang="en-US" dirty="0"/>
              <a:t>THE USCC</a:t>
            </a:r>
          </a:p>
        </p:txBody>
      </p:sp>
      <p:sp>
        <p:nvSpPr>
          <p:cNvPr id="4" name="Content Placeholder 3">
            <a:extLst>
              <a:ext uri="{FF2B5EF4-FFF2-40B4-BE49-F238E27FC236}">
                <a16:creationId xmlns:a16="http://schemas.microsoft.com/office/drawing/2014/main" id="{1CC74147-A6AE-40AB-9BA3-3501193AB910}"/>
              </a:ext>
            </a:extLst>
          </p:cNvPr>
          <p:cNvSpPr>
            <a:spLocks noGrp="1"/>
          </p:cNvSpPr>
          <p:nvPr>
            <p:ph idx="1"/>
          </p:nvPr>
        </p:nvSpPr>
        <p:spPr>
          <a:xfrm>
            <a:off x="1097280" y="2108201"/>
            <a:ext cx="7147521" cy="3760891"/>
          </a:xfrm>
        </p:spPr>
        <p:txBody>
          <a:bodyPr>
            <a:normAutofit fontScale="92500"/>
          </a:bodyPr>
          <a:lstStyle/>
          <a:p>
            <a:pPr>
              <a:buFont typeface="Courier New" panose="02070309020205020404" pitchFamily="49" charset="0"/>
              <a:buChar char="o"/>
            </a:pPr>
            <a:r>
              <a:rPr lang="en-US" b="1" dirty="0"/>
              <a:t>The National Defense Authorization Act of 2001 (P.L. 106-398) established U.S-China Economic and Security Review Commission (USCC). The purpose of the Commission is to monitor, investigate, and report to Congress on the national security implications of the bilateral trade and economic relationship between the United States and the People’s Republic of China.  It must report to Congress annually. </a:t>
            </a:r>
          </a:p>
          <a:p>
            <a:pPr>
              <a:buFont typeface="Courier New" panose="02070309020205020404" pitchFamily="49" charset="0"/>
              <a:buChar char="o"/>
            </a:pPr>
            <a:r>
              <a:rPr lang="en-US" b="1" dirty="0"/>
              <a:t>The commission has 12 commissioners. They are all from private sectors and are appointed by congressional leaders.  In 2019, the Commission held eight public hearings. </a:t>
            </a:r>
          </a:p>
          <a:p>
            <a:pPr>
              <a:buFont typeface="Courier New" panose="02070309020205020404" pitchFamily="49" charset="0"/>
              <a:buChar char="o"/>
            </a:pPr>
            <a:r>
              <a:rPr lang="en-US" b="1" dirty="0"/>
              <a:t>Its publication includes annual report to Congress and Issue Briefings</a:t>
            </a:r>
            <a:r>
              <a:rPr lang="en-US" dirty="0"/>
              <a:t>. </a:t>
            </a:r>
          </a:p>
        </p:txBody>
      </p:sp>
      <p:pic>
        <p:nvPicPr>
          <p:cNvPr id="7" name="Picture 6">
            <a:extLst>
              <a:ext uri="{FF2B5EF4-FFF2-40B4-BE49-F238E27FC236}">
                <a16:creationId xmlns:a16="http://schemas.microsoft.com/office/drawing/2014/main" id="{C4391950-791D-4F13-B228-C5CB7077D3E3}"/>
              </a:ext>
            </a:extLst>
          </p:cNvPr>
          <p:cNvPicPr>
            <a:picLocks noChangeAspect="1"/>
          </p:cNvPicPr>
          <p:nvPr/>
        </p:nvPicPr>
        <p:blipFill rotWithShape="1">
          <a:blip r:embed="rId2"/>
          <a:srcRect t="6027" b="13208"/>
          <a:stretch/>
        </p:blipFill>
        <p:spPr>
          <a:xfrm>
            <a:off x="8531129" y="708674"/>
            <a:ext cx="3495849" cy="4897800"/>
          </a:xfrm>
          <a:prstGeom prst="rect">
            <a:avLst/>
          </a:prstGeom>
        </p:spPr>
      </p:pic>
    </p:spTree>
    <p:extLst>
      <p:ext uri="{BB962C8B-B14F-4D97-AF65-F5344CB8AC3E}">
        <p14:creationId xmlns:p14="http://schemas.microsoft.com/office/powerpoint/2010/main" val="333074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0AFAB9-FF08-4CA0-BEAC-24C6A1074607}"/>
              </a:ext>
            </a:extLst>
          </p:cNvPr>
          <p:cNvSpPr>
            <a:spLocks noGrp="1"/>
          </p:cNvSpPr>
          <p:nvPr>
            <p:ph type="title"/>
          </p:nvPr>
        </p:nvSpPr>
        <p:spPr>
          <a:xfrm>
            <a:off x="949047" y="643466"/>
            <a:ext cx="2771273" cy="5470463"/>
          </a:xfrm>
        </p:spPr>
        <p:txBody>
          <a:bodyPr anchor="ctr">
            <a:normAutofit/>
          </a:bodyPr>
          <a:lstStyle/>
          <a:p>
            <a:r>
              <a:rPr lang="en-US" sz="3600" dirty="0"/>
              <a:t>House Republican China Task Force (CTF)</a:t>
            </a:r>
          </a:p>
        </p:txBody>
      </p:sp>
      <p:cxnSp>
        <p:nvCxnSpPr>
          <p:cNvPr id="17"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879BAD-044E-4B6A-AA4A-13FE8581094B}"/>
              </a:ext>
            </a:extLst>
          </p:cNvPr>
          <p:cNvSpPr>
            <a:spLocks noGrp="1"/>
          </p:cNvSpPr>
          <p:nvPr>
            <p:ph idx="1"/>
          </p:nvPr>
        </p:nvSpPr>
        <p:spPr>
          <a:xfrm>
            <a:off x="4428565" y="643466"/>
            <a:ext cx="6818427" cy="5470462"/>
          </a:xfrm>
        </p:spPr>
        <p:txBody>
          <a:bodyPr anchor="ctr">
            <a:normAutofit lnSpcReduction="10000"/>
          </a:bodyPr>
          <a:lstStyle/>
          <a:p>
            <a:r>
              <a:rPr lang="en-US" b="1" dirty="0"/>
              <a:t>For more than a year, top leaders from both parties in the House of Representatives worked to form a bipartisan committee to oversee congressional strategy on China. But in February, the Democrats walked away on the project.</a:t>
            </a:r>
          </a:p>
          <a:p>
            <a:r>
              <a:rPr lang="en-US" b="1" dirty="0"/>
              <a:t>The House Republicans created its “China Task Force” in May 2020. It is a committee of 15 Republican lawmakers representing 11 different committees of jurisdiction, to coordinate legislative strategy on all aspects of the China challenge. The Members were assigned to six pillars to address the various aspects of the China Challenge: Ideological Competition, Supply Chain Security, National Security, Technology, Economics &amp; Energy, and Competitiveness. The CTF drafted its first report by September, 200, which contains 82 key findings and more than 400 recommendations, most of which have already been implemented by the Trump Administration.</a:t>
            </a:r>
          </a:p>
          <a:p>
            <a:endParaRPr lang="en-US" dirty="0"/>
          </a:p>
        </p:txBody>
      </p:sp>
    </p:spTree>
    <p:extLst>
      <p:ext uri="{BB962C8B-B14F-4D97-AF65-F5344CB8AC3E}">
        <p14:creationId xmlns:p14="http://schemas.microsoft.com/office/powerpoint/2010/main" val="353811182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E705D5D-D500-44F4-8DF5-179B63C41F2D}"/>
              </a:ext>
            </a:extLst>
          </p:cNvPr>
          <p:cNvSpPr>
            <a:spLocks noGrp="1"/>
          </p:cNvSpPr>
          <p:nvPr>
            <p:ph type="title"/>
          </p:nvPr>
        </p:nvSpPr>
        <p:spPr>
          <a:xfrm>
            <a:off x="643467" y="516835"/>
            <a:ext cx="3448259" cy="1666501"/>
          </a:xfrm>
        </p:spPr>
        <p:txBody>
          <a:bodyPr>
            <a:normAutofit/>
          </a:bodyPr>
          <a:lstStyle/>
          <a:p>
            <a:r>
              <a:rPr lang="en-US" sz="4000" dirty="0">
                <a:solidFill>
                  <a:srgbClr val="FFFFFF"/>
                </a:solidFill>
              </a:rPr>
              <a:t>THE USCWG</a:t>
            </a:r>
          </a:p>
        </p:txBody>
      </p:sp>
      <p:cxnSp>
        <p:nvCxnSpPr>
          <p:cNvPr id="11"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CC74147-A6AE-40AB-9BA3-3501193AB910}"/>
              </a:ext>
            </a:extLst>
          </p:cNvPr>
          <p:cNvSpPr>
            <a:spLocks noGrp="1"/>
          </p:cNvSpPr>
          <p:nvPr>
            <p:ph idx="1"/>
          </p:nvPr>
        </p:nvSpPr>
        <p:spPr>
          <a:xfrm>
            <a:off x="643467" y="2546224"/>
            <a:ext cx="3448259" cy="3342747"/>
          </a:xfrm>
        </p:spPr>
        <p:txBody>
          <a:bodyPr>
            <a:normAutofit fontScale="92500" lnSpcReduction="10000"/>
          </a:bodyPr>
          <a:lstStyle/>
          <a:p>
            <a:pPr>
              <a:lnSpc>
                <a:spcPct val="100000"/>
              </a:lnSpc>
              <a:buFont typeface="Courier New" panose="02070309020205020404" pitchFamily="49" charset="0"/>
              <a:buChar char="o"/>
            </a:pPr>
            <a:r>
              <a:rPr lang="en-US" sz="1400" b="1" dirty="0">
                <a:solidFill>
                  <a:srgbClr val="FFFFFF"/>
                </a:solidFill>
              </a:rPr>
              <a:t>The only group in the U.S House of Representatives that designed to lay the US-China relations on a rational and practice basis is the Bipartisan U.S.-China Working Group (USCWG), chaired by Congressmen Rick Larsen (WA-2) and Darin LaHood (IL-18), was founded in 2005.  </a:t>
            </a:r>
          </a:p>
          <a:p>
            <a:pPr>
              <a:lnSpc>
                <a:spcPct val="100000"/>
              </a:lnSpc>
              <a:buFont typeface="Courier New" panose="02070309020205020404" pitchFamily="49" charset="0"/>
              <a:buChar char="o"/>
            </a:pPr>
            <a:r>
              <a:rPr lang="en-US" sz="1400" b="1" dirty="0">
                <a:solidFill>
                  <a:srgbClr val="FFFFFF"/>
                </a:solidFill>
              </a:rPr>
              <a:t>The U.S.-China Working Group seeks to build diplomatic relations with China and educate Members of Congress through meetings and briefings with business, academic and political leaders from the U.S. and China. It has sent nine Congressional delegation to Beijing to facilitate dialogs between the two countries. </a:t>
            </a:r>
          </a:p>
          <a:p>
            <a:pPr>
              <a:lnSpc>
                <a:spcPct val="100000"/>
              </a:lnSpc>
              <a:buFont typeface="Courier New" panose="02070309020205020404" pitchFamily="49" charset="0"/>
              <a:buChar char="o"/>
            </a:pPr>
            <a:r>
              <a:rPr lang="en-US" sz="1400" b="1" dirty="0">
                <a:solidFill>
                  <a:srgbClr val="FFFFFF"/>
                </a:solidFill>
              </a:rPr>
              <a:t>This group is less formal and influential than the CECC and USCC.</a:t>
            </a:r>
          </a:p>
        </p:txBody>
      </p:sp>
      <p:pic>
        <p:nvPicPr>
          <p:cNvPr id="3" name="Picture 2">
            <a:extLst>
              <a:ext uri="{FF2B5EF4-FFF2-40B4-BE49-F238E27FC236}">
                <a16:creationId xmlns:a16="http://schemas.microsoft.com/office/drawing/2014/main" id="{FB943F61-0379-4117-8CFA-B12A606D3CD4}"/>
              </a:ext>
            </a:extLst>
          </p:cNvPr>
          <p:cNvPicPr>
            <a:picLocks noChangeAspect="1"/>
          </p:cNvPicPr>
          <p:nvPr/>
        </p:nvPicPr>
        <p:blipFill rotWithShape="1">
          <a:blip r:embed="rId2"/>
          <a:srcRect l="18515" r="8394"/>
          <a:stretch/>
        </p:blipFill>
        <p:spPr>
          <a:xfrm>
            <a:off x="4654296" y="10"/>
            <a:ext cx="7537703" cy="6857990"/>
          </a:xfrm>
          <a:prstGeom prst="rect">
            <a:avLst/>
          </a:prstGeom>
        </p:spPr>
      </p:pic>
    </p:spTree>
    <p:extLst>
      <p:ext uri="{BB962C8B-B14F-4D97-AF65-F5344CB8AC3E}">
        <p14:creationId xmlns:p14="http://schemas.microsoft.com/office/powerpoint/2010/main" val="407576137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49752B-D8B6-4ADE-B47F-D9DBD78023A2}"/>
              </a:ext>
            </a:extLst>
          </p:cNvPr>
          <p:cNvSpPr>
            <a:spLocks noGrp="1"/>
          </p:cNvSpPr>
          <p:nvPr>
            <p:ph type="title"/>
          </p:nvPr>
        </p:nvSpPr>
        <p:spPr>
          <a:xfrm>
            <a:off x="949047" y="643466"/>
            <a:ext cx="2771273" cy="5470463"/>
          </a:xfrm>
        </p:spPr>
        <p:txBody>
          <a:bodyPr anchor="ctr">
            <a:normAutofit/>
          </a:bodyPr>
          <a:lstStyle/>
          <a:p>
            <a:r>
              <a:rPr lang="en-US" sz="3600"/>
              <a:t>A Content Analysis of Key Legislation in the 116</a:t>
            </a:r>
            <a:r>
              <a:rPr lang="en-US" sz="3600" baseline="30000"/>
              <a:t>th</a:t>
            </a:r>
            <a:r>
              <a:rPr lang="en-US" sz="3600"/>
              <a:t> Congress</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8ECB23-C1CA-4371-84AD-19CFB3D727C8}"/>
              </a:ext>
            </a:extLst>
          </p:cNvPr>
          <p:cNvSpPr>
            <a:spLocks noGrp="1"/>
          </p:cNvSpPr>
          <p:nvPr>
            <p:ph idx="1"/>
          </p:nvPr>
        </p:nvSpPr>
        <p:spPr>
          <a:xfrm>
            <a:off x="4428565" y="643466"/>
            <a:ext cx="6818427" cy="5470462"/>
          </a:xfrm>
        </p:spPr>
        <p:txBody>
          <a:bodyPr anchor="ctr">
            <a:normAutofit/>
          </a:bodyPr>
          <a:lstStyle/>
          <a:p>
            <a:r>
              <a:rPr lang="en-US" b="1" dirty="0"/>
              <a:t>According to the co-chair of USWG, Congressmen Rik Larsen (D, WA), </a:t>
            </a:r>
          </a:p>
          <a:p>
            <a:r>
              <a:rPr lang="en-US" b="1" dirty="0"/>
              <a:t>“In Congress there are national security hawks on China, trade hawks on China, and human rights hawks on China. So long as they didn’t talk to each other, they didn’t realize they all hated China…In the last few years those three groups have found each other and have created a different consensus in Congress, and on where that center of gravity sits.” </a:t>
            </a:r>
          </a:p>
        </p:txBody>
      </p:sp>
    </p:spTree>
    <p:extLst>
      <p:ext uri="{BB962C8B-B14F-4D97-AF65-F5344CB8AC3E}">
        <p14:creationId xmlns:p14="http://schemas.microsoft.com/office/powerpoint/2010/main" val="243412524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1D3419-FC18-4321-8A34-8C81A6C7A760}"/>
              </a:ext>
            </a:extLst>
          </p:cNvPr>
          <p:cNvSpPr>
            <a:spLocks noGrp="1"/>
          </p:cNvSpPr>
          <p:nvPr>
            <p:ph type="title"/>
          </p:nvPr>
        </p:nvSpPr>
        <p:spPr>
          <a:xfrm>
            <a:off x="4950372" y="286603"/>
            <a:ext cx="6205307" cy="1450757"/>
          </a:xfrm>
        </p:spPr>
        <p:txBody>
          <a:bodyPr>
            <a:normAutofit/>
          </a:bodyPr>
          <a:lstStyle/>
          <a:p>
            <a:r>
              <a:rPr lang="en-US" b="1" dirty="0"/>
              <a:t>The China Hawks</a:t>
            </a:r>
          </a:p>
        </p:txBody>
      </p:sp>
      <p:pic>
        <p:nvPicPr>
          <p:cNvPr id="6" name="Picture 5">
            <a:extLst>
              <a:ext uri="{FF2B5EF4-FFF2-40B4-BE49-F238E27FC236}">
                <a16:creationId xmlns:a16="http://schemas.microsoft.com/office/drawing/2014/main" id="{A3161ECA-3DAB-4475-A095-0521F409824A}"/>
              </a:ext>
            </a:extLst>
          </p:cNvPr>
          <p:cNvPicPr>
            <a:picLocks noChangeAspect="1"/>
          </p:cNvPicPr>
          <p:nvPr/>
        </p:nvPicPr>
        <p:blipFill rotWithShape="1">
          <a:blip r:embed="rId2"/>
          <a:srcRect l="9037" r="42540" b="4"/>
          <a:stretch/>
        </p:blipFill>
        <p:spPr>
          <a:xfrm>
            <a:off x="20" y="10"/>
            <a:ext cx="2244309" cy="3383266"/>
          </a:xfrm>
          <a:prstGeom prst="rect">
            <a:avLst/>
          </a:prstGeom>
        </p:spPr>
      </p:pic>
      <p:pic>
        <p:nvPicPr>
          <p:cNvPr id="5" name="Picture 4">
            <a:extLst>
              <a:ext uri="{FF2B5EF4-FFF2-40B4-BE49-F238E27FC236}">
                <a16:creationId xmlns:a16="http://schemas.microsoft.com/office/drawing/2014/main" id="{E8D9B3D9-7FA3-4BFA-93A0-9051A7643F37}"/>
              </a:ext>
            </a:extLst>
          </p:cNvPr>
          <p:cNvPicPr>
            <a:picLocks noChangeAspect="1"/>
          </p:cNvPicPr>
          <p:nvPr/>
        </p:nvPicPr>
        <p:blipFill rotWithShape="1">
          <a:blip r:embed="rId3"/>
          <a:srcRect l="3741" r="5233" b="-8"/>
          <a:stretch/>
        </p:blipFill>
        <p:spPr>
          <a:xfrm>
            <a:off x="2335768" y="8177"/>
            <a:ext cx="2244327" cy="1645918"/>
          </a:xfrm>
          <a:prstGeom prst="rect">
            <a:avLst/>
          </a:prstGeom>
        </p:spPr>
      </p:pic>
      <p:pic>
        <p:nvPicPr>
          <p:cNvPr id="4" name="Picture 3">
            <a:extLst>
              <a:ext uri="{FF2B5EF4-FFF2-40B4-BE49-F238E27FC236}">
                <a16:creationId xmlns:a16="http://schemas.microsoft.com/office/drawing/2014/main" id="{58F2CA0E-E0C3-4299-A6A3-235017CD9334}"/>
              </a:ext>
            </a:extLst>
          </p:cNvPr>
          <p:cNvPicPr>
            <a:picLocks noChangeAspect="1"/>
          </p:cNvPicPr>
          <p:nvPr/>
        </p:nvPicPr>
        <p:blipFill rotWithShape="1">
          <a:blip r:embed="rId4"/>
          <a:srcRect r="3" b="6282"/>
          <a:stretch/>
        </p:blipFill>
        <p:spPr>
          <a:xfrm>
            <a:off x="0" y="3474725"/>
            <a:ext cx="4580095" cy="3183809"/>
          </a:xfrm>
          <a:prstGeom prst="rect">
            <a:avLst/>
          </a:prstGeom>
        </p:spPr>
      </p:pic>
      <p:cxnSp>
        <p:nvCxnSpPr>
          <p:cNvPr id="40" name="Straight Connector 39">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A1B3B00-D166-4601-A8A4-E86896491CC0}"/>
              </a:ext>
            </a:extLst>
          </p:cNvPr>
          <p:cNvPicPr>
            <a:picLocks noChangeAspect="1"/>
          </p:cNvPicPr>
          <p:nvPr/>
        </p:nvPicPr>
        <p:blipFill rotWithShape="1">
          <a:blip r:embed="rId5"/>
          <a:srcRect l="6444" r="3190" b="-4"/>
          <a:stretch/>
        </p:blipFill>
        <p:spPr>
          <a:xfrm>
            <a:off x="2335785" y="1691643"/>
            <a:ext cx="2244310" cy="1674573"/>
          </a:xfrm>
          <a:prstGeom prst="rect">
            <a:avLst/>
          </a:prstGeom>
        </p:spPr>
      </p:pic>
      <p:sp>
        <p:nvSpPr>
          <p:cNvPr id="3" name="Content Placeholder 2">
            <a:extLst>
              <a:ext uri="{FF2B5EF4-FFF2-40B4-BE49-F238E27FC236}">
                <a16:creationId xmlns:a16="http://schemas.microsoft.com/office/drawing/2014/main" id="{935663E1-8B0D-44E4-8502-9F0BA3BE23C1}"/>
              </a:ext>
            </a:extLst>
          </p:cNvPr>
          <p:cNvSpPr>
            <a:spLocks noGrp="1"/>
          </p:cNvSpPr>
          <p:nvPr>
            <p:ph idx="1"/>
          </p:nvPr>
        </p:nvSpPr>
        <p:spPr>
          <a:xfrm>
            <a:off x="4950373" y="2195339"/>
            <a:ext cx="6794938" cy="4463195"/>
          </a:xfrm>
        </p:spPr>
        <p:txBody>
          <a:bodyPr>
            <a:normAutofit/>
          </a:bodyPr>
          <a:lstStyle/>
          <a:p>
            <a:pPr>
              <a:lnSpc>
                <a:spcPct val="100000"/>
              </a:lnSpc>
            </a:pPr>
            <a:r>
              <a:rPr lang="en-US" sz="1500" b="1" dirty="0"/>
              <a:t>A few leaders as well as members of these new institutions, such as Marco Rubio, Ted Cruz, Christopher Smith, and Tom Cotton have played a major role in pushing the anti-China legislation. They were behind  many of the latest anti-China legislation. </a:t>
            </a:r>
          </a:p>
          <a:p>
            <a:pPr>
              <a:lnSpc>
                <a:spcPct val="100000"/>
              </a:lnSpc>
            </a:pPr>
            <a:r>
              <a:rPr lang="en-US" sz="1500" b="1" dirty="0"/>
              <a:t>Both Senator Marco Rubio and Ted Cruz were of Cuban decent. Rubio was strongly influenced by Cuban immigrants’ strong anti-Castro and anti-communist sentiment. He never visited China and was not interested in China until 2016 when he run for U.S President. One comment carried by Bloomberg stated that “Rubio has carved out political space for himself as a China hawk, but his aggressive stance may not win over the U.S. business community.” Cruz called China “the single most dangerous geopolitical threat that America faces now and through the next century.”</a:t>
            </a:r>
          </a:p>
          <a:p>
            <a:pPr>
              <a:lnSpc>
                <a:spcPct val="100000"/>
              </a:lnSpc>
            </a:pPr>
            <a:r>
              <a:rPr lang="en-US" sz="1500" b="1" dirty="0"/>
              <a:t>Christopher Smith, Congressman from New Jersey. He introduced major bills on Hong Kong, Uyghur, and CCP. As a cochair of the House Tom Lantos Human Right Commission, He chaired over 60 congressional hearings on Chinese human right issues. He was denied visa by Chinese government for seven years.  He was a ranking member of CECC, Senior member of House Committee on Foreign Affairs. </a:t>
            </a:r>
          </a:p>
          <a:p>
            <a:pPr>
              <a:lnSpc>
                <a:spcPct val="100000"/>
              </a:lnSpc>
            </a:pPr>
            <a:endParaRPr lang="en-US" sz="1300" dirty="0"/>
          </a:p>
        </p:txBody>
      </p:sp>
    </p:spTree>
    <p:extLst>
      <p:ext uri="{BB962C8B-B14F-4D97-AF65-F5344CB8AC3E}">
        <p14:creationId xmlns:p14="http://schemas.microsoft.com/office/powerpoint/2010/main" val="170000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FB0C6B-0196-4C21-B468-D85B8B948E47}"/>
              </a:ext>
            </a:extLst>
          </p:cNvPr>
          <p:cNvSpPr>
            <a:spLocks noGrp="1"/>
          </p:cNvSpPr>
          <p:nvPr>
            <p:ph type="title"/>
          </p:nvPr>
        </p:nvSpPr>
        <p:spPr>
          <a:xfrm>
            <a:off x="949047" y="643466"/>
            <a:ext cx="2771273" cy="5470463"/>
          </a:xfrm>
        </p:spPr>
        <p:txBody>
          <a:bodyPr anchor="ctr">
            <a:normAutofit/>
          </a:bodyPr>
          <a:lstStyle/>
          <a:p>
            <a:r>
              <a:rPr lang="en-US" sz="3600" dirty="0"/>
              <a:t>Bills Related to Hong Kong</a:t>
            </a:r>
          </a:p>
        </p:txBody>
      </p:sp>
      <p:cxnSp>
        <p:nvCxnSpPr>
          <p:cNvPr id="26" name="Straight Connector 25">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9429AE-1EC1-4150-84DD-D57607BF7BFA}"/>
              </a:ext>
            </a:extLst>
          </p:cNvPr>
          <p:cNvSpPr>
            <a:spLocks noGrp="1"/>
          </p:cNvSpPr>
          <p:nvPr>
            <p:ph idx="1"/>
          </p:nvPr>
        </p:nvSpPr>
        <p:spPr>
          <a:xfrm>
            <a:off x="4428565" y="643466"/>
            <a:ext cx="6818427" cy="5470462"/>
          </a:xfrm>
        </p:spPr>
        <p:txBody>
          <a:bodyPr anchor="ctr">
            <a:normAutofit/>
          </a:bodyPr>
          <a:lstStyle/>
          <a:p>
            <a:pPr>
              <a:lnSpc>
                <a:spcPct val="90000"/>
              </a:lnSpc>
            </a:pPr>
            <a:r>
              <a:rPr lang="en-US" sz="1700" b="1" dirty="0"/>
              <a:t>The Adoption of the Hong Kong National Security Law (HKNSL) by China’s National People’s Congress has resulted in strong reaction from U.S. Congress. Several major legislation has been passed</a:t>
            </a:r>
          </a:p>
          <a:p>
            <a:pPr lvl="1">
              <a:lnSpc>
                <a:spcPct val="90000"/>
              </a:lnSpc>
            </a:pPr>
            <a:r>
              <a:rPr lang="en-US" sz="1700" b="1" dirty="0"/>
              <a:t>Hong Kong Human Rights and Democracy Act, requires the U.S. government to impose sanctions against Chinese mainland and Hong Kong officials considered responsible for human rights abuses in Hong Kong. </a:t>
            </a:r>
          </a:p>
          <a:p>
            <a:pPr lvl="1">
              <a:lnSpc>
                <a:spcPct val="90000"/>
              </a:lnSpc>
            </a:pPr>
            <a:r>
              <a:rPr lang="en-US" sz="1700" b="1" dirty="0"/>
              <a:t>In November, Congress passed a bill to suspend the commercial export of covered munitions items to the Hong Kong Police Force for one year (P.L. 116-77). </a:t>
            </a:r>
          </a:p>
          <a:p>
            <a:pPr lvl="1">
              <a:lnSpc>
                <a:spcPct val="90000"/>
              </a:lnSpc>
            </a:pPr>
            <a:r>
              <a:rPr lang="en-US" sz="1700" b="1" dirty="0"/>
              <a:t>The proposed Hong Kong Safe Harbor Act wants to extend refugee protection for these Hong Kong activists who escaped from potential prosecution (H.R. 7415 &amp; S. 4110)</a:t>
            </a:r>
          </a:p>
          <a:p>
            <a:pPr lvl="1">
              <a:lnSpc>
                <a:spcPct val="90000"/>
              </a:lnSpc>
            </a:pPr>
            <a:r>
              <a:rPr lang="en-US" sz="1700" b="1" dirty="0"/>
              <a:t>The Hong Kong Human Rights and Democracy Act of 2019, passed the House floor with an expedited roll call vote, but in the Senate, it was passed with unanimous consent. Donald Trump signed it on July 14 (PL 116-149). At the signing, Trump also signed the Executive Order 13936 to hold “China accountable for its aggressive actions against the people of Hong Kong.” Trump subsequently suspended Hong Kong’s special economic status. </a:t>
            </a:r>
          </a:p>
        </p:txBody>
      </p:sp>
    </p:spTree>
    <p:extLst>
      <p:ext uri="{BB962C8B-B14F-4D97-AF65-F5344CB8AC3E}">
        <p14:creationId xmlns:p14="http://schemas.microsoft.com/office/powerpoint/2010/main" val="23860664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51DD6-8E01-4DAF-AC81-9D8F54F88E7B}"/>
              </a:ext>
            </a:extLst>
          </p:cNvPr>
          <p:cNvSpPr>
            <a:spLocks noGrp="1"/>
          </p:cNvSpPr>
          <p:nvPr>
            <p:ph type="title"/>
          </p:nvPr>
        </p:nvSpPr>
        <p:spPr>
          <a:xfrm>
            <a:off x="949047" y="643466"/>
            <a:ext cx="2771273" cy="5470463"/>
          </a:xfrm>
        </p:spPr>
        <p:txBody>
          <a:bodyPr anchor="ctr">
            <a:normAutofit/>
          </a:bodyPr>
          <a:lstStyle/>
          <a:p>
            <a:r>
              <a:rPr lang="en-US" sz="3600" dirty="0"/>
              <a:t>Bills Related to COVID-19 Pandemic</a:t>
            </a:r>
          </a:p>
        </p:txBody>
      </p:sp>
      <p:cxnSp>
        <p:nvCxnSpPr>
          <p:cNvPr id="13"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073049-48B0-4444-B8BE-ECBD3F568F80}"/>
              </a:ext>
            </a:extLst>
          </p:cNvPr>
          <p:cNvSpPr>
            <a:spLocks noGrp="1"/>
          </p:cNvSpPr>
          <p:nvPr>
            <p:ph idx="1"/>
          </p:nvPr>
        </p:nvSpPr>
        <p:spPr>
          <a:xfrm>
            <a:off x="4428565" y="643466"/>
            <a:ext cx="6818427" cy="5470462"/>
          </a:xfrm>
        </p:spPr>
        <p:txBody>
          <a:bodyPr anchor="ctr">
            <a:normAutofit/>
          </a:bodyPr>
          <a:lstStyle/>
          <a:p>
            <a:pPr>
              <a:lnSpc>
                <a:spcPct val="100000"/>
              </a:lnSpc>
            </a:pPr>
            <a:r>
              <a:rPr lang="en-US" b="1" dirty="0"/>
              <a:t>On April 17, 2020, the National Republican Senatorial Committee distributed a 57-page memo, nicknamed “The Corona Big Book,”  to GOP candidates to address the coronavirus crisis by aggressively attacking China.  </a:t>
            </a:r>
          </a:p>
          <a:p>
            <a:pPr>
              <a:lnSpc>
                <a:spcPct val="100000"/>
              </a:lnSpc>
            </a:pPr>
            <a:r>
              <a:rPr lang="en-US" b="1" dirty="0"/>
              <a:t>Some legislators proposed to establish a bipartisan joint select committee to investigate China’s handling of COVID-19 (H. Con. Res. 97). A Senate bill (S. 3673) wants to establish various bodies, including a presidential task force and interagency working group to investigate and seek damages from China relating to its response to the COVID-19 outbreak. H.R. 7007 “Compensation for Americans Act of 2020,” introduced by Representative Ann Wagner, requires the Department of State to negotiate with China to secure compensation for China's distortion of information related to the spread of COVID-19. As part of such negotiations, the bill authorize the President to freeze Chinese assets subject to U.S.</a:t>
            </a:r>
          </a:p>
        </p:txBody>
      </p:sp>
    </p:spTree>
    <p:extLst>
      <p:ext uri="{BB962C8B-B14F-4D97-AF65-F5344CB8AC3E}">
        <p14:creationId xmlns:p14="http://schemas.microsoft.com/office/powerpoint/2010/main" val="83802474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B9D912-22AA-4CCE-B6BA-B8E5CE2291D0}"/>
              </a:ext>
            </a:extLst>
          </p:cNvPr>
          <p:cNvSpPr>
            <a:spLocks noGrp="1"/>
          </p:cNvSpPr>
          <p:nvPr>
            <p:ph type="title"/>
          </p:nvPr>
        </p:nvSpPr>
        <p:spPr>
          <a:xfrm>
            <a:off x="949047" y="643466"/>
            <a:ext cx="2771273" cy="5470463"/>
          </a:xfrm>
        </p:spPr>
        <p:txBody>
          <a:bodyPr anchor="ctr">
            <a:normAutofit/>
          </a:bodyPr>
          <a:lstStyle/>
          <a:p>
            <a:r>
              <a:rPr lang="en-US" sz="3600"/>
              <a:t>Legislation targeting Confucius Institutes and CCP influence in the U.S.</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73DCF6-C066-42BE-B568-9A81C544FF71}"/>
              </a:ext>
            </a:extLst>
          </p:cNvPr>
          <p:cNvSpPr>
            <a:spLocks noGrp="1"/>
          </p:cNvSpPr>
          <p:nvPr>
            <p:ph idx="1"/>
          </p:nvPr>
        </p:nvSpPr>
        <p:spPr>
          <a:xfrm>
            <a:off x="4428565" y="643466"/>
            <a:ext cx="6818427" cy="5470462"/>
          </a:xfrm>
        </p:spPr>
        <p:txBody>
          <a:bodyPr anchor="ctr">
            <a:normAutofit/>
          </a:bodyPr>
          <a:lstStyle/>
          <a:p>
            <a:pPr>
              <a:lnSpc>
                <a:spcPct val="100000"/>
              </a:lnSpc>
            </a:pPr>
            <a:r>
              <a:rPr lang="en-US" b="1" dirty="0"/>
              <a:t>Representative Guy </a:t>
            </a:r>
            <a:r>
              <a:rPr lang="en-US" b="1" dirty="0" err="1"/>
              <a:t>Reschentaler</a:t>
            </a:r>
            <a:r>
              <a:rPr lang="en-US" b="1" dirty="0"/>
              <a:t> introduced a bill in the House to end citizenship to all current or former members of Chinese Communist Party (H.R. 7224). In response, the U.S. Justice Department has issued a regulation to ban CCP members to apply for immigration or citizenship.</a:t>
            </a:r>
          </a:p>
          <a:p>
            <a:pPr>
              <a:lnSpc>
                <a:spcPct val="100000"/>
              </a:lnSpc>
            </a:pPr>
            <a:r>
              <a:rPr lang="en-US" b="1" dirty="0"/>
              <a:t>there are several bills targeting Confucius Institutes in the U.S. One proposed bill not only ask for greater transparency for Confucius Institutes, think tanks, academic programs, and nongovernmental organizations funded primarily by the Government of China, the Communist Party of China, but also to register through the Foreign Agents Registration Act of 1938 (22 U.S.C. 611 et seq.) or a comparable mechanism (S. 480 &amp; H. R. 7937)</a:t>
            </a:r>
          </a:p>
          <a:p>
            <a:pPr>
              <a:lnSpc>
                <a:spcPct val="100000"/>
              </a:lnSpc>
            </a:pPr>
            <a:r>
              <a:rPr lang="en-US" b="1" dirty="0"/>
              <a:t>The so-called CCP Act (S. 4457) intends to restrict Chinese companies doing business in the U.S. making statement and take actions at the behest of Chinese government</a:t>
            </a:r>
          </a:p>
        </p:txBody>
      </p:sp>
    </p:spTree>
    <p:extLst>
      <p:ext uri="{BB962C8B-B14F-4D97-AF65-F5344CB8AC3E}">
        <p14:creationId xmlns:p14="http://schemas.microsoft.com/office/powerpoint/2010/main" val="240988333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F7B09-C8E2-4EBE-9A18-01CB57E985A2}"/>
              </a:ext>
            </a:extLst>
          </p:cNvPr>
          <p:cNvSpPr>
            <a:spLocks noGrp="1"/>
          </p:cNvSpPr>
          <p:nvPr>
            <p:ph type="title"/>
          </p:nvPr>
        </p:nvSpPr>
        <p:spPr>
          <a:xfrm>
            <a:off x="949047" y="643466"/>
            <a:ext cx="2771273" cy="5470463"/>
          </a:xfrm>
        </p:spPr>
        <p:txBody>
          <a:bodyPr anchor="ctr">
            <a:normAutofit/>
          </a:bodyPr>
          <a:lstStyle/>
          <a:p>
            <a:r>
              <a:rPr lang="en-US" sz="3600"/>
              <a:t>Bills Related to Taiwan</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52FFFF9-2B35-4EE0-82B9-A085F48527B8}"/>
              </a:ext>
            </a:extLst>
          </p:cNvPr>
          <p:cNvSpPr>
            <a:spLocks noGrp="1"/>
          </p:cNvSpPr>
          <p:nvPr>
            <p:ph idx="1"/>
          </p:nvPr>
        </p:nvSpPr>
        <p:spPr>
          <a:xfrm>
            <a:off x="4428565" y="643466"/>
            <a:ext cx="6818427" cy="5470462"/>
          </a:xfrm>
        </p:spPr>
        <p:txBody>
          <a:bodyPr anchor="ctr">
            <a:normAutofit/>
          </a:bodyPr>
          <a:lstStyle/>
          <a:p>
            <a:r>
              <a:rPr lang="en-US" b="1" dirty="0"/>
              <a:t>Taiwan Defense Act (H.R. 7423) and Taiwan Invasion Prevention Act (H.R. 7855) intend to give the president authority to use the Armed Forces to defend Taiwan against a direct attack by China's military.</a:t>
            </a:r>
          </a:p>
          <a:p>
            <a:r>
              <a:rPr lang="en-US" b="1" dirty="0"/>
              <a:t>Taiwan Envoy Act (H.R. 5535) intended to elevate the status of the unofficial status of American Institute in Taiwan to a semi-official one and give its Director the rank and status of Ambassador at Large. Taiwan Symbols of Sovereignty Act of 2020 wants to give permission to Taiwan representatives to display Taiwan flag and military insignia in US government-hosted functions. </a:t>
            </a:r>
          </a:p>
          <a:p>
            <a:r>
              <a:rPr lang="en-US" b="1" dirty="0"/>
              <a:t>The Trump administration has significantly elevated US’s relations with Taiwan, including sending ministerial official to visit Taiwan, more army’s sale, and more support for Raising Taiwan’s international status. </a:t>
            </a:r>
          </a:p>
        </p:txBody>
      </p:sp>
    </p:spTree>
    <p:extLst>
      <p:ext uri="{BB962C8B-B14F-4D97-AF65-F5344CB8AC3E}">
        <p14:creationId xmlns:p14="http://schemas.microsoft.com/office/powerpoint/2010/main" val="365538412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A7CBB-7A6C-48DB-85A6-AF42E706C503}"/>
              </a:ext>
            </a:extLst>
          </p:cNvPr>
          <p:cNvSpPr>
            <a:spLocks noGrp="1"/>
          </p:cNvSpPr>
          <p:nvPr>
            <p:ph type="title"/>
          </p:nvPr>
        </p:nvSpPr>
        <p:spPr>
          <a:xfrm>
            <a:off x="949047" y="643466"/>
            <a:ext cx="2771273" cy="5470463"/>
          </a:xfrm>
        </p:spPr>
        <p:txBody>
          <a:bodyPr anchor="ctr">
            <a:normAutofit/>
          </a:bodyPr>
          <a:lstStyle/>
          <a:p>
            <a:r>
              <a:rPr lang="en-US" sz="3600"/>
              <a:t>Bills Related to Xinjiang</a:t>
            </a:r>
            <a:endParaRPr lang="en-US" sz="3600" dirty="0"/>
          </a:p>
        </p:txBody>
      </p:sp>
      <p:cxnSp>
        <p:nvCxnSpPr>
          <p:cNvPr id="20" name="Straight Connector 16">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BA1597-4F00-4A70-8B28-5151D9C697E7}"/>
              </a:ext>
            </a:extLst>
          </p:cNvPr>
          <p:cNvSpPr>
            <a:spLocks noGrp="1"/>
          </p:cNvSpPr>
          <p:nvPr>
            <p:ph idx="1"/>
          </p:nvPr>
        </p:nvSpPr>
        <p:spPr>
          <a:xfrm>
            <a:off x="4428565" y="643466"/>
            <a:ext cx="6818427" cy="5470462"/>
          </a:xfrm>
        </p:spPr>
        <p:txBody>
          <a:bodyPr anchor="ctr">
            <a:normAutofit/>
          </a:bodyPr>
          <a:lstStyle/>
          <a:p>
            <a:r>
              <a:rPr lang="en-US" b="1" dirty="0"/>
              <a:t>China’s counter terrorist measures in </a:t>
            </a:r>
            <a:r>
              <a:rPr lang="en-US" b="1" dirty="0" err="1"/>
              <a:t>Xjinjiang</a:t>
            </a:r>
            <a:r>
              <a:rPr lang="en-US" b="1" dirty="0"/>
              <a:t>, such as the creation of the Vocation and Training Centers, have trigged strong US response so far.</a:t>
            </a:r>
          </a:p>
          <a:p>
            <a:r>
              <a:rPr lang="en-US" b="1" dirty="0"/>
              <a:t>Uyghur Human Rights Policy Act of 2020. Senator Mark Rubio introduced it on May 14, 2020 and was passed by Senate via Unanimous Consent. The House passed the same bill without amendment with a 413-1 roll call vote. It was signed by President Trump on June 17 (P. L. 116-145)</a:t>
            </a:r>
          </a:p>
          <a:p>
            <a:r>
              <a:rPr lang="en-US" b="1" dirty="0"/>
              <a:t>Uyghur Forced Labor Prevention Act (H.R. 6210, S. 3471) was sponsored by Rep. James McGovern and S. Marco Rubio, the Chair and Co-Chair of the CECC, also passed Congress.</a:t>
            </a:r>
          </a:p>
        </p:txBody>
      </p:sp>
    </p:spTree>
    <p:extLst>
      <p:ext uri="{BB962C8B-B14F-4D97-AF65-F5344CB8AC3E}">
        <p14:creationId xmlns:p14="http://schemas.microsoft.com/office/powerpoint/2010/main" val="42851886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4A727E-49C3-4B11-BB06-217D2ED91FC3}"/>
              </a:ext>
            </a:extLst>
          </p:cNvPr>
          <p:cNvSpPr>
            <a:spLocks noGrp="1"/>
          </p:cNvSpPr>
          <p:nvPr>
            <p:ph type="title"/>
          </p:nvPr>
        </p:nvSpPr>
        <p:spPr>
          <a:xfrm>
            <a:off x="949047" y="643466"/>
            <a:ext cx="2771273" cy="5470463"/>
          </a:xfrm>
        </p:spPr>
        <p:txBody>
          <a:bodyPr anchor="ctr">
            <a:normAutofit/>
          </a:bodyPr>
          <a:lstStyle/>
          <a:p>
            <a:r>
              <a:rPr lang="en-US" sz="3600" dirty="0"/>
              <a:t>Institutionalist Analyses of the Roles of the U.S. Congress</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11A6FB-5DC1-47D8-8DCD-0A511FAFF29B}"/>
              </a:ext>
            </a:extLst>
          </p:cNvPr>
          <p:cNvSpPr>
            <a:spLocks noGrp="1"/>
          </p:cNvSpPr>
          <p:nvPr>
            <p:ph idx="1"/>
          </p:nvPr>
        </p:nvSpPr>
        <p:spPr>
          <a:xfrm>
            <a:off x="4428565" y="643466"/>
            <a:ext cx="7096324" cy="5470462"/>
          </a:xfrm>
        </p:spPr>
        <p:txBody>
          <a:bodyPr anchor="ctr">
            <a:normAutofit/>
          </a:bodyPr>
          <a:lstStyle/>
          <a:p>
            <a:r>
              <a:rPr lang="en-US" b="1" dirty="0"/>
              <a:t>U.S. Congress is usually not in the driver seat when it comes to making foreign policies. However studies show Congress can influence the policy outcomes in an important way by changing the structure and procedures of decision-making in the executive branch.</a:t>
            </a:r>
          </a:p>
          <a:p>
            <a:r>
              <a:rPr lang="en-US" b="1" dirty="0"/>
              <a:t>In this study, we will follow the new institutionalist approach and provide three basic analyses of the emerging congressional activism on China-related legislation and the roles of institutional and procedural changes played in the rapid deuteriation of the Sino-US relations since the start of the Trump Administration. </a:t>
            </a:r>
          </a:p>
          <a:p>
            <a:pPr lvl="2">
              <a:buFont typeface="Courier New" panose="02070309020205020404" pitchFamily="49" charset="0"/>
              <a:buChar char="o"/>
            </a:pPr>
            <a:r>
              <a:rPr lang="en-US" b="1" dirty="0"/>
              <a:t>A historical analysis of legislative data to illustrate the progression in congressional activism in China-related legislation. </a:t>
            </a:r>
          </a:p>
          <a:p>
            <a:pPr lvl="2">
              <a:buFont typeface="Courier New" panose="02070309020205020404" pitchFamily="49" charset="0"/>
              <a:buChar char="o"/>
            </a:pPr>
            <a:r>
              <a:rPr lang="en-US" b="1" dirty="0"/>
              <a:t>A political analysis of the role of Congress-created new institutions and procedures on U.S.-China relations. </a:t>
            </a:r>
          </a:p>
          <a:p>
            <a:pPr lvl="2">
              <a:buFont typeface="Courier New" panose="02070309020205020404" pitchFamily="49" charset="0"/>
              <a:buChar char="o"/>
            </a:pPr>
            <a:r>
              <a:rPr lang="en-US" b="1" dirty="0"/>
              <a:t>A content analysis of major pieces of China-related legislation introduced in the 116th session of U.S. Congress. </a:t>
            </a:r>
          </a:p>
        </p:txBody>
      </p:sp>
    </p:spTree>
    <p:extLst>
      <p:ext uri="{BB962C8B-B14F-4D97-AF65-F5344CB8AC3E}">
        <p14:creationId xmlns:p14="http://schemas.microsoft.com/office/powerpoint/2010/main" val="314907362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1D3419-FC18-4321-8A34-8C81A6C7A760}"/>
              </a:ext>
            </a:extLst>
          </p:cNvPr>
          <p:cNvSpPr>
            <a:spLocks noGrp="1"/>
          </p:cNvSpPr>
          <p:nvPr>
            <p:ph type="title"/>
          </p:nvPr>
        </p:nvSpPr>
        <p:spPr>
          <a:xfrm>
            <a:off x="949047" y="643466"/>
            <a:ext cx="2771273" cy="5470463"/>
          </a:xfrm>
        </p:spPr>
        <p:txBody>
          <a:bodyPr anchor="ctr">
            <a:normAutofit/>
          </a:bodyPr>
          <a:lstStyle/>
          <a:p>
            <a:r>
              <a:rPr lang="en-US" sz="3600"/>
              <a:t>What We Have Learned</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5663E1-8B0D-44E4-8502-9F0BA3BE23C1}"/>
              </a:ext>
            </a:extLst>
          </p:cNvPr>
          <p:cNvSpPr>
            <a:spLocks noGrp="1"/>
          </p:cNvSpPr>
          <p:nvPr>
            <p:ph idx="1"/>
          </p:nvPr>
        </p:nvSpPr>
        <p:spPr>
          <a:xfrm>
            <a:off x="4428565" y="643466"/>
            <a:ext cx="6818427" cy="5470462"/>
          </a:xfrm>
        </p:spPr>
        <p:txBody>
          <a:bodyPr anchor="ctr">
            <a:normAutofit/>
          </a:bodyPr>
          <a:lstStyle/>
          <a:p>
            <a:r>
              <a:rPr lang="en-US" b="1" dirty="0"/>
              <a:t>The historical, contextual, and political analyses provided by this study illustrate the soaring tension between the two big powers. Although the data presented are very descriptive in nature, but some inference can be made based on these analyses.</a:t>
            </a:r>
          </a:p>
          <a:p>
            <a:r>
              <a:rPr lang="en-US" b="1" dirty="0"/>
              <a:t>There seems to be a strong consensus among both Democrats and Republicans in Congress in taking a more tough line on China. The consensus can be seen through the use of fast-track legislation and “unanimous consent” in House and Senate floors. The Republicans not only have joined the Democrats to express their strong condemnation on China’s “human rights violation,” they also take a strong stand on trade and economic issues related to China. They collaborate with President in the White House and facilitate the war with China on multiple fronts: trade, export, technology, and communication. </a:t>
            </a:r>
          </a:p>
          <a:p>
            <a:endParaRPr lang="en-US" dirty="0"/>
          </a:p>
        </p:txBody>
      </p:sp>
    </p:spTree>
    <p:extLst>
      <p:ext uri="{BB962C8B-B14F-4D97-AF65-F5344CB8AC3E}">
        <p14:creationId xmlns:p14="http://schemas.microsoft.com/office/powerpoint/2010/main" val="368478953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1D3419-FC18-4321-8A34-8C81A6C7A760}"/>
              </a:ext>
            </a:extLst>
          </p:cNvPr>
          <p:cNvSpPr>
            <a:spLocks noGrp="1"/>
          </p:cNvSpPr>
          <p:nvPr>
            <p:ph type="title"/>
          </p:nvPr>
        </p:nvSpPr>
        <p:spPr>
          <a:xfrm>
            <a:off x="949047" y="643466"/>
            <a:ext cx="2771273" cy="5470463"/>
          </a:xfrm>
        </p:spPr>
        <p:txBody>
          <a:bodyPr anchor="ctr">
            <a:normAutofit/>
          </a:bodyPr>
          <a:lstStyle/>
          <a:p>
            <a:r>
              <a:rPr lang="en-US" sz="3600"/>
              <a:t>What We Have Learned</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5663E1-8B0D-44E4-8502-9F0BA3BE23C1}"/>
              </a:ext>
            </a:extLst>
          </p:cNvPr>
          <p:cNvSpPr>
            <a:spLocks noGrp="1"/>
          </p:cNvSpPr>
          <p:nvPr>
            <p:ph idx="1"/>
          </p:nvPr>
        </p:nvSpPr>
        <p:spPr>
          <a:xfrm>
            <a:off x="4428565" y="643466"/>
            <a:ext cx="6818427" cy="5470462"/>
          </a:xfrm>
        </p:spPr>
        <p:txBody>
          <a:bodyPr anchor="ctr">
            <a:normAutofit/>
          </a:bodyPr>
          <a:lstStyle/>
          <a:p>
            <a:r>
              <a:rPr lang="en-US" b="1" dirty="0"/>
              <a:t>The set of policy coordination and advisory institutions created by Congress in recent years have played crucial roles in the sudden change in the tone and direction of Sino-US relations.</a:t>
            </a:r>
          </a:p>
          <a:p>
            <a:pPr lvl="1"/>
            <a:r>
              <a:rPr lang="en-US" b="1" dirty="0"/>
              <a:t>These institutions created policy consensus among Congressional leaders and the rank-and-file legislators.</a:t>
            </a:r>
          </a:p>
          <a:p>
            <a:pPr lvl="1"/>
            <a:r>
              <a:rPr lang="en-US" b="1" dirty="0"/>
              <a:t>These institutions have provided the Trump administration with policy recommendations and many of them have been quickly adopted and implemented</a:t>
            </a:r>
          </a:p>
          <a:p>
            <a:pPr lvl="1"/>
            <a:r>
              <a:rPr lang="en-US" b="1" dirty="0"/>
              <a:t>These congressional leaders and members of these institutions all become major sponsors of key anti-China legislation. With their leadership, much higher percentage of these bills have become law. </a:t>
            </a:r>
          </a:p>
          <a:p>
            <a:pPr lvl="1"/>
            <a:r>
              <a:rPr lang="en-US" b="1" dirty="0"/>
              <a:t>The Congressional activism on China and Trump administration’s strategic new thinking on China has steered the two superpowers into a collision course, which will ultimately jeopardize the world stability and peace in years to come. </a:t>
            </a:r>
          </a:p>
          <a:p>
            <a:endParaRPr lang="en-US" dirty="0"/>
          </a:p>
        </p:txBody>
      </p:sp>
    </p:spTree>
    <p:extLst>
      <p:ext uri="{BB962C8B-B14F-4D97-AF65-F5344CB8AC3E}">
        <p14:creationId xmlns:p14="http://schemas.microsoft.com/office/powerpoint/2010/main" val="382364277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front of a building&#10;&#10;Description automatically generated">
            <a:extLst>
              <a:ext uri="{FF2B5EF4-FFF2-40B4-BE49-F238E27FC236}">
                <a16:creationId xmlns:a16="http://schemas.microsoft.com/office/drawing/2014/main" id="{B3F90405-F212-45F9-BF6E-65E65D792631}"/>
              </a:ext>
            </a:extLst>
          </p:cNvPr>
          <p:cNvPicPr>
            <a:picLocks noChangeAspect="1"/>
          </p:cNvPicPr>
          <p:nvPr/>
        </p:nvPicPr>
        <p:blipFill rotWithShape="1">
          <a:blip r:embed="rId2"/>
          <a:srcRect l="6489" r="19957" b="-1"/>
          <a:stretch/>
        </p:blipFill>
        <p:spPr>
          <a:xfrm>
            <a:off x="16" y="10"/>
            <a:ext cx="7556889" cy="6857990"/>
          </a:xfrm>
          <a:prstGeom prst="rect">
            <a:avLst/>
          </a:prstGeom>
        </p:spPr>
      </p:pic>
      <p:sp>
        <p:nvSpPr>
          <p:cNvPr id="31" name="Rectangle 30">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6905"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0C25D5-F39A-4F3A-AAF0-FECD9AC41DA3}"/>
              </a:ext>
            </a:extLst>
          </p:cNvPr>
          <p:cNvSpPr>
            <a:spLocks noGrp="1"/>
          </p:cNvSpPr>
          <p:nvPr>
            <p:ph type="ctrTitle"/>
          </p:nvPr>
        </p:nvSpPr>
        <p:spPr>
          <a:xfrm>
            <a:off x="8047939" y="640080"/>
            <a:ext cx="3659246" cy="2850320"/>
          </a:xfrm>
        </p:spPr>
        <p:txBody>
          <a:bodyPr>
            <a:normAutofit/>
          </a:bodyPr>
          <a:lstStyle/>
          <a:p>
            <a:r>
              <a:rPr lang="en-US" sz="5400">
                <a:solidFill>
                  <a:srgbClr val="FFFFFF"/>
                </a:solidFill>
              </a:rPr>
              <a:t>Thanks!</a:t>
            </a:r>
          </a:p>
        </p:txBody>
      </p:sp>
      <p:cxnSp>
        <p:nvCxnSpPr>
          <p:cNvPr id="33" name="Straight Connector 32">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38940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8A3B-C375-46F7-8158-067EF29D6D20}"/>
              </a:ext>
            </a:extLst>
          </p:cNvPr>
          <p:cNvSpPr>
            <a:spLocks noGrp="1"/>
          </p:cNvSpPr>
          <p:nvPr>
            <p:ph type="title"/>
          </p:nvPr>
        </p:nvSpPr>
        <p:spPr/>
        <p:txBody>
          <a:bodyPr/>
          <a:lstStyle/>
          <a:p>
            <a:r>
              <a:rPr lang="en-US" dirty="0"/>
              <a:t>A Historical Analysis</a:t>
            </a:r>
          </a:p>
        </p:txBody>
      </p:sp>
      <p:sp>
        <p:nvSpPr>
          <p:cNvPr id="9" name="Rectangle 5">
            <a:extLst>
              <a:ext uri="{FF2B5EF4-FFF2-40B4-BE49-F238E27FC236}">
                <a16:creationId xmlns:a16="http://schemas.microsoft.com/office/drawing/2014/main" id="{0E7CBFD4-42BA-4AB3-995C-EDBDC84F397C}"/>
              </a:ext>
            </a:extLst>
          </p:cNvPr>
          <p:cNvSpPr>
            <a:spLocks noChangeArrowheads="1"/>
          </p:cNvSpPr>
          <p:nvPr/>
        </p:nvSpPr>
        <p:spPr bwMode="auto">
          <a:xfrm>
            <a:off x="1276710" y="23812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rPr>
              <a:t>Chart 1: Total China-related Bills Introduced in Congress</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Chart 9">
            <a:extLst>
              <a:ext uri="{FF2B5EF4-FFF2-40B4-BE49-F238E27FC236}">
                <a16:creationId xmlns:a16="http://schemas.microsoft.com/office/drawing/2014/main" id="{C4F8880C-BEE3-4868-A619-4C61A23F8EBA}"/>
              </a:ext>
            </a:extLst>
          </p:cNvPr>
          <p:cNvGraphicFramePr/>
          <p:nvPr>
            <p:extLst>
              <p:ext uri="{D42A27DB-BD31-4B8C-83A1-F6EECF244321}">
                <p14:modId xmlns:p14="http://schemas.microsoft.com/office/powerpoint/2010/main" val="875420231"/>
              </p:ext>
            </p:extLst>
          </p:nvPr>
        </p:nvGraphicFramePr>
        <p:xfrm>
          <a:off x="1276710" y="2553419"/>
          <a:ext cx="5124090" cy="304512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0610A879-B387-483D-957B-48EA5F2690E5}"/>
              </a:ext>
            </a:extLst>
          </p:cNvPr>
          <p:cNvSpPr txBox="1"/>
          <p:nvPr/>
        </p:nvSpPr>
        <p:spPr>
          <a:xfrm>
            <a:off x="1276710" y="5650301"/>
            <a:ext cx="4080294" cy="276999"/>
          </a:xfrm>
          <a:prstGeom prst="rect">
            <a:avLst/>
          </a:prstGeom>
          <a:noFill/>
        </p:spPr>
        <p:txBody>
          <a:bodyPr wrap="square">
            <a:spAutoFit/>
          </a:bodyPr>
          <a:lstStyle/>
          <a:p>
            <a:r>
              <a:rPr lang="en-US" sz="1200" b="1"/>
              <a:t>Source: congress.gov, accessed Sept. 6, 2020.</a:t>
            </a:r>
            <a:endParaRPr lang="en-US" sz="1200" b="1" dirty="0"/>
          </a:p>
        </p:txBody>
      </p:sp>
      <p:sp>
        <p:nvSpPr>
          <p:cNvPr id="14" name="TextBox 13">
            <a:extLst>
              <a:ext uri="{FF2B5EF4-FFF2-40B4-BE49-F238E27FC236}">
                <a16:creationId xmlns:a16="http://schemas.microsoft.com/office/drawing/2014/main" id="{B3D23697-316B-4939-B94D-CAD606AD22E8}"/>
              </a:ext>
            </a:extLst>
          </p:cNvPr>
          <p:cNvSpPr txBox="1"/>
          <p:nvPr/>
        </p:nvSpPr>
        <p:spPr>
          <a:xfrm>
            <a:off x="6763109" y="2191109"/>
            <a:ext cx="4934310" cy="3693319"/>
          </a:xfrm>
          <a:prstGeom prst="rect">
            <a:avLst/>
          </a:prstGeom>
          <a:noFill/>
        </p:spPr>
        <p:txBody>
          <a:bodyPr wrap="square" rtlCol="0">
            <a:spAutoFit/>
          </a:bodyPr>
          <a:lstStyle/>
          <a:p>
            <a:r>
              <a:rPr lang="en-US" b="1" dirty="0"/>
              <a:t>In recent decades only about 1% or less of bill introduced in Congress has something to do with China. It is obvious there is a big spike in the 115th and 116th sessions of Congress. There are 24,349 pieces of House or Senate bills proposed as of September 26, 2020 since 2016, 589 were China-related. That’s 2% of the total or a 100% increase. The 116th Congress see an even more China-related bills. The total number of bills introduced is 13,143 (as of Sept. 26, 2020). There are 414 China-related bills, which makes it 3% of the total. This is the record high according to Chart 1.</a:t>
            </a:r>
          </a:p>
        </p:txBody>
      </p:sp>
    </p:spTree>
    <p:extLst>
      <p:ext uri="{BB962C8B-B14F-4D97-AF65-F5344CB8AC3E}">
        <p14:creationId xmlns:p14="http://schemas.microsoft.com/office/powerpoint/2010/main" val="2091806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44106" y="0"/>
            <a:ext cx="754787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98EA6E-85F6-4C39-8C17-F646E7F3EA44}"/>
              </a:ext>
            </a:extLst>
          </p:cNvPr>
          <p:cNvSpPr>
            <a:spLocks noGrp="1"/>
          </p:cNvSpPr>
          <p:nvPr>
            <p:ph type="title"/>
          </p:nvPr>
        </p:nvSpPr>
        <p:spPr>
          <a:xfrm>
            <a:off x="5315801" y="516835"/>
            <a:ext cx="5778919" cy="1666501"/>
          </a:xfrm>
        </p:spPr>
        <p:txBody>
          <a:bodyPr>
            <a:normAutofit/>
          </a:bodyPr>
          <a:lstStyle/>
          <a:p>
            <a:r>
              <a:rPr lang="en-US" sz="4000">
                <a:solidFill>
                  <a:srgbClr val="FFFFFF"/>
                </a:solidFill>
              </a:rPr>
              <a:t>A Historical Analysis</a:t>
            </a:r>
          </a:p>
        </p:txBody>
      </p:sp>
      <p:cxnSp>
        <p:nvCxnSpPr>
          <p:cNvPr id="15" name="Straight Connector 14">
            <a:extLst>
              <a:ext uri="{FF2B5EF4-FFF2-40B4-BE49-F238E27FC236}">
                <a16:creationId xmlns:a16="http://schemas.microsoft.com/office/drawing/2014/main" id="{67E7D319-545A-41CD-95DF-4DE4FA8A4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5892" y="2344202"/>
            <a:ext cx="5577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1F9C68-1B3F-4B05-9E03-97960762F9A2}"/>
              </a:ext>
            </a:extLst>
          </p:cNvPr>
          <p:cNvSpPr>
            <a:spLocks noGrp="1"/>
          </p:cNvSpPr>
          <p:nvPr>
            <p:ph idx="1"/>
          </p:nvPr>
        </p:nvSpPr>
        <p:spPr>
          <a:xfrm>
            <a:off x="5315802" y="2505069"/>
            <a:ext cx="5778919" cy="3383902"/>
          </a:xfrm>
        </p:spPr>
        <p:txBody>
          <a:bodyPr>
            <a:normAutofit/>
          </a:bodyPr>
          <a:lstStyle/>
          <a:p>
            <a:r>
              <a:rPr lang="en-US" sz="1800" b="1" dirty="0">
                <a:solidFill>
                  <a:srgbClr val="FFFFFF"/>
                </a:solidFill>
              </a:rPr>
              <a:t>Chart 2 shows a steady increase in the number of House and Senate resolution proposals pertaining to China. However, a significant number of cases in the data set presented by the website touch on China only in a very indirect way or simply contains the word China. A further analysis of the sentiments expressed by these proposed resolutions indicates that the number of negative resolutions consistently </a:t>
            </a:r>
            <a:r>
              <a:rPr lang="en-US" sz="1800" b="1" dirty="0" err="1">
                <a:solidFill>
                  <a:srgbClr val="FFFFFF"/>
                </a:solidFill>
              </a:rPr>
              <a:t>overweights</a:t>
            </a:r>
            <a:r>
              <a:rPr lang="en-US" sz="1800" b="1" dirty="0">
                <a:solidFill>
                  <a:srgbClr val="FFFFFF"/>
                </a:solidFill>
              </a:rPr>
              <a:t> the positive ones, especially in the 115th and 116th Congress.</a:t>
            </a:r>
          </a:p>
        </p:txBody>
      </p:sp>
      <p:sp>
        <p:nvSpPr>
          <p:cNvPr id="4" name="Rectangle 2">
            <a:extLst>
              <a:ext uri="{FF2B5EF4-FFF2-40B4-BE49-F238E27FC236}">
                <a16:creationId xmlns:a16="http://schemas.microsoft.com/office/drawing/2014/main" id="{0FA99C2F-872F-4B93-A653-0FEF06E4AAFC}"/>
              </a:ext>
            </a:extLst>
          </p:cNvPr>
          <p:cNvSpPr>
            <a:spLocks noChangeArrowheads="1"/>
          </p:cNvSpPr>
          <p:nvPr/>
        </p:nvSpPr>
        <p:spPr bwMode="auto">
          <a:xfrm>
            <a:off x="94805" y="109031"/>
            <a:ext cx="3923013"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rPr>
              <a:t>Chart 2 China-related House or Senate Resolutions and Sentiments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8639F61E-6A35-4BC8-AE26-09B4FF3E0202}"/>
              </a:ext>
            </a:extLst>
          </p:cNvPr>
          <p:cNvSpPr>
            <a:spLocks noChangeArrowheads="1"/>
          </p:cNvSpPr>
          <p:nvPr/>
        </p:nvSpPr>
        <p:spPr bwMode="auto">
          <a:xfrm>
            <a:off x="508610" y="6261636"/>
            <a:ext cx="36506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rPr>
              <a:t>Source: congress.gov, accessed Sept 6, 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Chart 4">
            <a:extLst>
              <a:ext uri="{FF2B5EF4-FFF2-40B4-BE49-F238E27FC236}">
                <a16:creationId xmlns:a16="http://schemas.microsoft.com/office/drawing/2014/main" id="{47B0B249-2B51-4892-A659-F68A37A6BE3B}"/>
              </a:ext>
            </a:extLst>
          </p:cNvPr>
          <p:cNvGraphicFramePr/>
          <p:nvPr>
            <p:extLst>
              <p:ext uri="{D42A27DB-BD31-4B8C-83A1-F6EECF244321}">
                <p14:modId xmlns:p14="http://schemas.microsoft.com/office/powerpoint/2010/main" val="1232343568"/>
              </p:ext>
            </p:extLst>
          </p:nvPr>
        </p:nvGraphicFramePr>
        <p:xfrm>
          <a:off x="433938" y="641098"/>
          <a:ext cx="3725327" cy="5575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016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E7EE8B8-6A75-4F9B-B40A-224927901EA5}"/>
              </a:ext>
            </a:extLst>
          </p:cNvPr>
          <p:cNvSpPr>
            <a:spLocks noGrp="1"/>
          </p:cNvSpPr>
          <p:nvPr>
            <p:ph type="title"/>
          </p:nvPr>
        </p:nvSpPr>
        <p:spPr>
          <a:xfrm>
            <a:off x="492370" y="516836"/>
            <a:ext cx="3084844" cy="1961086"/>
          </a:xfrm>
        </p:spPr>
        <p:txBody>
          <a:bodyPr>
            <a:normAutofit/>
          </a:bodyPr>
          <a:lstStyle/>
          <a:p>
            <a:r>
              <a:rPr lang="en-US" sz="4000">
                <a:solidFill>
                  <a:srgbClr val="FFFFFF"/>
                </a:solidFill>
              </a:rPr>
              <a:t>A Historical Analysis</a:t>
            </a:r>
          </a:p>
        </p:txBody>
      </p:sp>
      <p:cxnSp>
        <p:nvCxnSpPr>
          <p:cNvPr id="18" name="Straight Connector 17">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389164-DF21-4FB4-A645-CD10EF9C5485}"/>
              </a:ext>
            </a:extLst>
          </p:cNvPr>
          <p:cNvSpPr>
            <a:spLocks noGrp="1"/>
          </p:cNvSpPr>
          <p:nvPr>
            <p:ph idx="1"/>
          </p:nvPr>
        </p:nvSpPr>
        <p:spPr>
          <a:xfrm>
            <a:off x="571752" y="2799654"/>
            <a:ext cx="3005462" cy="3189665"/>
          </a:xfrm>
        </p:spPr>
        <p:txBody>
          <a:bodyPr>
            <a:normAutofit/>
          </a:bodyPr>
          <a:lstStyle/>
          <a:p>
            <a:pPr>
              <a:lnSpc>
                <a:spcPct val="100000"/>
              </a:lnSpc>
            </a:pPr>
            <a:r>
              <a:rPr lang="en-US" sz="1500" b="1" dirty="0">
                <a:solidFill>
                  <a:srgbClr val="FFFFFF"/>
                </a:solidFill>
              </a:rPr>
              <a:t>As a reaction to recent events, 535 pieces of legislation (as of September 6, 2020) were introduced in Congress since 2019, and six major pieces of bills were passed by both houses of Congress and signed into law by President Trump. Given the fact that only 15 pieces of bills were introduced in the 116th Congress, the passage rate was 40%.</a:t>
            </a:r>
          </a:p>
        </p:txBody>
      </p:sp>
      <p:sp>
        <p:nvSpPr>
          <p:cNvPr id="7" name="Rectangle 3">
            <a:extLst>
              <a:ext uri="{FF2B5EF4-FFF2-40B4-BE49-F238E27FC236}">
                <a16:creationId xmlns:a16="http://schemas.microsoft.com/office/drawing/2014/main" id="{B2EB57FD-B6CC-43C9-8BA9-B52F17CBE0DC}"/>
              </a:ext>
            </a:extLst>
          </p:cNvPr>
          <p:cNvSpPr>
            <a:spLocks noChangeArrowheads="1"/>
          </p:cNvSpPr>
          <p:nvPr/>
        </p:nvSpPr>
        <p:spPr bwMode="auto">
          <a:xfrm rot="10800000" flipV="1">
            <a:off x="5118337" y="6219785"/>
            <a:ext cx="51499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rPr>
              <a:t>Source; congress.gov, accessed Sept. 6, 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D001ECC-E5FA-4956-8502-846FD50E6E51}"/>
              </a:ext>
            </a:extLst>
          </p:cNvPr>
          <p:cNvSpPr txBox="1"/>
          <p:nvPr/>
        </p:nvSpPr>
        <p:spPr>
          <a:xfrm>
            <a:off x="5523417" y="361216"/>
            <a:ext cx="4466326" cy="311239"/>
          </a:xfrm>
          <a:prstGeom prst="rect">
            <a:avLst/>
          </a:prstGeom>
          <a:noFill/>
        </p:spPr>
        <p:txBody>
          <a:bodyPr wrap="square">
            <a:spAutoFit/>
          </a:bodyPr>
          <a:lstStyle/>
          <a:p>
            <a:pPr marL="0" marR="0" algn="just">
              <a:lnSpc>
                <a:spcPct val="107000"/>
              </a:lnSpc>
              <a:spcBef>
                <a:spcPts val="0"/>
              </a:spcBef>
              <a:spcAft>
                <a:spcPts val="800"/>
              </a:spcAft>
            </a:pPr>
            <a:r>
              <a:rPr lang="en-US" sz="1400" dirty="0">
                <a:effectLst/>
                <a:latin typeface="Arial" panose="020B0604020202020204" pitchFamily="34" charset="0"/>
                <a:ea typeface="DengXian" panose="02010600030101010101" pitchFamily="2" charset="-122"/>
                <a:cs typeface="Times New Roman" panose="02020603050405020304" pitchFamily="18" charset="0"/>
              </a:rPr>
              <a:t>Chart </a:t>
            </a:r>
            <a:r>
              <a:rPr lang="en-US" sz="1400" dirty="0">
                <a:latin typeface="Arial" panose="020B0604020202020204" pitchFamily="34" charset="0"/>
                <a:ea typeface="DengXian" panose="02010600030101010101" pitchFamily="2" charset="-122"/>
                <a:cs typeface="Times New Roman" panose="02020603050405020304" pitchFamily="18" charset="0"/>
              </a:rPr>
              <a:t>4</a:t>
            </a:r>
            <a:r>
              <a:rPr lang="en-US" sz="1400" dirty="0">
                <a:effectLst/>
                <a:latin typeface="Arial" panose="020B0604020202020204" pitchFamily="34" charset="0"/>
                <a:ea typeface="DengXian" panose="02010600030101010101" pitchFamily="2" charset="-122"/>
                <a:cs typeface="Times New Roman" panose="02020603050405020304" pitchFamily="18" charset="0"/>
              </a:rPr>
              <a:t> China-related Bills That Become Public Laws</a:t>
            </a:r>
            <a:endParaRPr lang="en-US" sz="1200" dirty="0">
              <a:effectLst/>
              <a:latin typeface="Calibri" panose="020F0502020204030204" pitchFamily="34" charset="0"/>
              <a:ea typeface="DengXian" panose="02010600030101010101" pitchFamily="2" charset="-122"/>
              <a:cs typeface="Times New Roman" panose="02020603050405020304" pitchFamily="18" charset="0"/>
            </a:endParaRPr>
          </a:p>
        </p:txBody>
      </p:sp>
      <p:graphicFrame>
        <p:nvGraphicFramePr>
          <p:cNvPr id="6" name="Chart 5">
            <a:extLst>
              <a:ext uri="{FF2B5EF4-FFF2-40B4-BE49-F238E27FC236}">
                <a16:creationId xmlns:a16="http://schemas.microsoft.com/office/drawing/2014/main" id="{07A8C5F3-2D2A-49F3-AB7F-585DDB2492CC}"/>
              </a:ext>
            </a:extLst>
          </p:cNvPr>
          <p:cNvGraphicFramePr/>
          <p:nvPr>
            <p:extLst>
              <p:ext uri="{D42A27DB-BD31-4B8C-83A1-F6EECF244321}">
                <p14:modId xmlns:p14="http://schemas.microsoft.com/office/powerpoint/2010/main" val="1358916278"/>
              </p:ext>
            </p:extLst>
          </p:nvPr>
        </p:nvGraphicFramePr>
        <p:xfrm>
          <a:off x="4546620" y="641945"/>
          <a:ext cx="6798082" cy="5577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551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E773B9A-505A-4B87-8175-C9F1464CC897}"/>
              </a:ext>
            </a:extLst>
          </p:cNvPr>
          <p:cNvSpPr>
            <a:spLocks noGrp="1"/>
          </p:cNvSpPr>
          <p:nvPr>
            <p:ph type="title"/>
          </p:nvPr>
        </p:nvSpPr>
        <p:spPr>
          <a:xfrm>
            <a:off x="492370" y="516836"/>
            <a:ext cx="3084844" cy="1961086"/>
          </a:xfrm>
        </p:spPr>
        <p:txBody>
          <a:bodyPr>
            <a:normAutofit/>
          </a:bodyPr>
          <a:lstStyle/>
          <a:p>
            <a:r>
              <a:rPr lang="en-US" sz="4000">
                <a:solidFill>
                  <a:srgbClr val="FFFFFF"/>
                </a:solidFill>
              </a:rPr>
              <a:t>A Historical Analysis</a:t>
            </a:r>
          </a:p>
        </p:txBody>
      </p:sp>
      <p:cxnSp>
        <p:nvCxnSpPr>
          <p:cNvPr id="15" name="Straight Connector 14">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AC95A5-7172-442F-B044-A5CB4D0F2035}"/>
              </a:ext>
            </a:extLst>
          </p:cNvPr>
          <p:cNvSpPr>
            <a:spLocks noGrp="1"/>
          </p:cNvSpPr>
          <p:nvPr>
            <p:ph idx="1"/>
          </p:nvPr>
        </p:nvSpPr>
        <p:spPr>
          <a:xfrm>
            <a:off x="571752" y="2799654"/>
            <a:ext cx="3005462" cy="3189665"/>
          </a:xfrm>
        </p:spPr>
        <p:txBody>
          <a:bodyPr>
            <a:normAutofit/>
          </a:bodyPr>
          <a:lstStyle/>
          <a:p>
            <a:pPr>
              <a:lnSpc>
                <a:spcPct val="100000"/>
              </a:lnSpc>
            </a:pPr>
            <a:r>
              <a:rPr lang="en-US" sz="1700">
                <a:solidFill>
                  <a:srgbClr val="FFFFFF"/>
                </a:solidFill>
              </a:rPr>
              <a:t>Between the 94th and the 116th sessions of Congress, there are 951 pieces of Taiwan-related legislative proposals, 374 are Tibet-related, and 71 are Xinjiang-related. The total bills proposed for the three regions exceeds 1,396 pieces, which is about half of all legislative bills proposed that are related to China</a:t>
            </a:r>
          </a:p>
        </p:txBody>
      </p:sp>
      <p:sp>
        <p:nvSpPr>
          <p:cNvPr id="4" name="Rectangle 2">
            <a:extLst>
              <a:ext uri="{FF2B5EF4-FFF2-40B4-BE49-F238E27FC236}">
                <a16:creationId xmlns:a16="http://schemas.microsoft.com/office/drawing/2014/main" id="{32CB0E3F-8B14-4B96-B2F2-444AE748793F}"/>
              </a:ext>
            </a:extLst>
          </p:cNvPr>
          <p:cNvSpPr>
            <a:spLocks noChangeArrowheads="1"/>
          </p:cNvSpPr>
          <p:nvPr/>
        </p:nvSpPr>
        <p:spPr bwMode="auto">
          <a:xfrm>
            <a:off x="4692770" y="335824"/>
            <a:ext cx="4941616"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rPr>
              <a:t>Charter 5: Tibet, Taiwan, and Xinjiang Related Legislative Proposals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78F983B-9DD8-40C7-BE28-3DA463859027}"/>
              </a:ext>
            </a:extLst>
          </p:cNvPr>
          <p:cNvSpPr>
            <a:spLocks noChangeArrowheads="1"/>
          </p:cNvSpPr>
          <p:nvPr/>
        </p:nvSpPr>
        <p:spPr bwMode="auto">
          <a:xfrm rot="10800000" flipV="1">
            <a:off x="4796286" y="6383676"/>
            <a:ext cx="55669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DengXian" panose="02010600030101010101" pitchFamily="2" charset="-122"/>
                <a:cs typeface="Arial" panose="020B0604020202020204" pitchFamily="34" charset="0"/>
              </a:rPr>
              <a:t>Source: congress.gov, accessed Sept 6, 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Chart 4">
            <a:extLst>
              <a:ext uri="{FF2B5EF4-FFF2-40B4-BE49-F238E27FC236}">
                <a16:creationId xmlns:a16="http://schemas.microsoft.com/office/drawing/2014/main" id="{C5DEC94E-FA21-493D-BAFF-C09EE3C88C3A}"/>
              </a:ext>
            </a:extLst>
          </p:cNvPr>
          <p:cNvGraphicFramePr/>
          <p:nvPr>
            <p:extLst>
              <p:ext uri="{D42A27DB-BD31-4B8C-83A1-F6EECF244321}">
                <p14:modId xmlns:p14="http://schemas.microsoft.com/office/powerpoint/2010/main" val="1759843301"/>
              </p:ext>
            </p:extLst>
          </p:nvPr>
        </p:nvGraphicFramePr>
        <p:xfrm>
          <a:off x="4546620" y="677782"/>
          <a:ext cx="6798082" cy="5577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973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3D1094-579B-4CC0-8EAC-7F1A6195488F}"/>
              </a:ext>
            </a:extLst>
          </p:cNvPr>
          <p:cNvSpPr>
            <a:spLocks noGrp="1"/>
          </p:cNvSpPr>
          <p:nvPr>
            <p:ph type="title"/>
          </p:nvPr>
        </p:nvSpPr>
        <p:spPr>
          <a:xfrm>
            <a:off x="949047" y="643466"/>
            <a:ext cx="2771273" cy="5470463"/>
          </a:xfrm>
        </p:spPr>
        <p:txBody>
          <a:bodyPr anchor="ctr">
            <a:normAutofit/>
          </a:bodyPr>
          <a:lstStyle/>
          <a:p>
            <a:r>
              <a:rPr lang="en-US" sz="3600"/>
              <a:t>A Political Analysis</a:t>
            </a:r>
          </a:p>
        </p:txBody>
      </p:sp>
      <p:cxnSp>
        <p:nvCxnSpPr>
          <p:cNvPr id="26" name="Straight Connector 25">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9EE304-6DCA-415F-BBDF-A9C2B5C32A34}"/>
              </a:ext>
            </a:extLst>
          </p:cNvPr>
          <p:cNvSpPr>
            <a:spLocks noGrp="1"/>
          </p:cNvSpPr>
          <p:nvPr>
            <p:ph idx="1"/>
          </p:nvPr>
        </p:nvSpPr>
        <p:spPr>
          <a:xfrm>
            <a:off x="4428565" y="643466"/>
            <a:ext cx="6818427" cy="5470462"/>
          </a:xfrm>
        </p:spPr>
        <p:txBody>
          <a:bodyPr anchor="ctr">
            <a:normAutofit/>
          </a:bodyPr>
          <a:lstStyle/>
          <a:p>
            <a:r>
              <a:rPr lang="en-US" sz="2400" b="1" dirty="0"/>
              <a:t>There are several important new institutions and institutional procedures Congress created in recent decades. They have played an important role in setting legislative and executive agenda. These include: </a:t>
            </a:r>
          </a:p>
          <a:p>
            <a:pPr lvl="2">
              <a:buFont typeface="Courier New" panose="02070309020205020404" pitchFamily="49" charset="0"/>
              <a:buChar char="o"/>
            </a:pPr>
            <a:r>
              <a:rPr lang="en-US" sz="1600" b="1" dirty="0"/>
              <a:t>Congressional-Executive Commission on China (CECC)</a:t>
            </a:r>
          </a:p>
          <a:p>
            <a:pPr lvl="2">
              <a:buFont typeface="Courier New" panose="02070309020205020404" pitchFamily="49" charset="0"/>
              <a:buChar char="o"/>
            </a:pPr>
            <a:r>
              <a:rPr lang="en-US" sz="1600" b="1" dirty="0"/>
              <a:t>The US-China Economic and Security Review Commission (USCC)</a:t>
            </a:r>
          </a:p>
          <a:p>
            <a:pPr lvl="2">
              <a:buFont typeface="Courier New" panose="02070309020205020404" pitchFamily="49" charset="0"/>
              <a:buChar char="o"/>
            </a:pPr>
            <a:r>
              <a:rPr lang="en-US" sz="1600" b="1" dirty="0"/>
              <a:t>House Republican China Task Force (CTS)</a:t>
            </a:r>
          </a:p>
          <a:p>
            <a:pPr lvl="2">
              <a:buFont typeface="Courier New" panose="02070309020205020404" pitchFamily="49" charset="0"/>
              <a:buChar char="o"/>
            </a:pPr>
            <a:r>
              <a:rPr lang="en-US" sz="1600" b="1" dirty="0"/>
              <a:t>The Bipartisan U.S.-China Working Group (USCWG). Many of the members of these entitles have played a pivotal role. </a:t>
            </a:r>
          </a:p>
        </p:txBody>
      </p:sp>
    </p:spTree>
    <p:extLst>
      <p:ext uri="{BB962C8B-B14F-4D97-AF65-F5344CB8AC3E}">
        <p14:creationId xmlns:p14="http://schemas.microsoft.com/office/powerpoint/2010/main" val="173104031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08B2B-3D9C-4EF3-A425-958BF814D5A0}"/>
              </a:ext>
            </a:extLst>
          </p:cNvPr>
          <p:cNvSpPr>
            <a:spLocks noGrp="1"/>
          </p:cNvSpPr>
          <p:nvPr>
            <p:ph type="title"/>
          </p:nvPr>
        </p:nvSpPr>
        <p:spPr>
          <a:xfrm>
            <a:off x="949047" y="643466"/>
            <a:ext cx="2771273" cy="5470463"/>
          </a:xfrm>
        </p:spPr>
        <p:txBody>
          <a:bodyPr anchor="ctr">
            <a:normAutofit/>
          </a:bodyPr>
          <a:lstStyle/>
          <a:p>
            <a:r>
              <a:rPr lang="en-US" sz="3600" dirty="0"/>
              <a:t>US-China Relation Act of 2000 </a:t>
            </a:r>
          </a:p>
        </p:txBody>
      </p:sp>
      <p:cxnSp>
        <p:nvCxnSpPr>
          <p:cNvPr id="22" name="Straight Connector 21">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FB7C0D-FE56-45BD-8BA8-D0B19B1883A5}"/>
              </a:ext>
            </a:extLst>
          </p:cNvPr>
          <p:cNvSpPr>
            <a:spLocks noGrp="1"/>
          </p:cNvSpPr>
          <p:nvPr>
            <p:ph idx="1"/>
          </p:nvPr>
        </p:nvSpPr>
        <p:spPr>
          <a:xfrm>
            <a:off x="4428565" y="643466"/>
            <a:ext cx="6818427" cy="5470462"/>
          </a:xfrm>
        </p:spPr>
        <p:txBody>
          <a:bodyPr anchor="ctr">
            <a:normAutofit/>
          </a:bodyPr>
          <a:lstStyle/>
          <a:p>
            <a:pPr>
              <a:lnSpc>
                <a:spcPct val="90000"/>
              </a:lnSpc>
              <a:buFont typeface="Courier New" panose="02070309020205020404" pitchFamily="49" charset="0"/>
              <a:buChar char="o"/>
            </a:pPr>
            <a:r>
              <a:rPr lang="en-US" sz="1700" b="1" dirty="0"/>
              <a:t>In 2000 Congress passed an important piece of legislation US-China Relation Act of 2000 and President Clinton signed it into law (P.L. 106-286). The law granted China the permanent most favored nation trade status (Division A). It also laid out a structural framework in dealing with US-China relations (Division B). </a:t>
            </a:r>
          </a:p>
          <a:p>
            <a:pPr>
              <a:lnSpc>
                <a:spcPct val="90000"/>
              </a:lnSpc>
              <a:buFont typeface="Courier New" panose="02070309020205020404" pitchFamily="49" charset="0"/>
              <a:buChar char="o"/>
            </a:pPr>
            <a:r>
              <a:rPr lang="en-US" sz="1700" b="1" dirty="0"/>
              <a:t>The CECC was created as a condition for congressional approval of permanent normal trade relations with China. It is designed to continue the debate on human rights issues in China.</a:t>
            </a:r>
          </a:p>
          <a:p>
            <a:pPr lvl="1">
              <a:lnSpc>
                <a:spcPct val="90000"/>
              </a:lnSpc>
              <a:buFont typeface="Courier New" panose="02070309020205020404" pitchFamily="49" charset="0"/>
              <a:buChar char="o"/>
            </a:pPr>
            <a:r>
              <a:rPr lang="en-US" sz="1700" b="1" dirty="0"/>
              <a:t>The law also asked the US Office of Trade Representative to submit to Congress by December each year a report on China’s compliance with commitments made in connections to the WTO.</a:t>
            </a:r>
          </a:p>
          <a:p>
            <a:pPr lvl="1">
              <a:lnSpc>
                <a:spcPct val="90000"/>
              </a:lnSpc>
              <a:buFont typeface="Courier New" panose="02070309020205020404" pitchFamily="49" charset="0"/>
              <a:buChar char="o"/>
            </a:pPr>
            <a:r>
              <a:rPr lang="en-US" sz="1700" b="1" dirty="0"/>
              <a:t>A Task Force on Prohibition of Importation of Products of Forced or Prison Labor from China is established. Itis obligated to submit its annual report to Congress. </a:t>
            </a:r>
          </a:p>
          <a:p>
            <a:pPr>
              <a:lnSpc>
                <a:spcPct val="90000"/>
              </a:lnSpc>
              <a:buFont typeface="Courier New" panose="02070309020205020404" pitchFamily="49" charset="0"/>
              <a:buChar char="o"/>
            </a:pPr>
            <a:r>
              <a:rPr lang="en-US" sz="1700" b="1" dirty="0"/>
              <a:t>The three annual reports from the CECC, the USTR, and the Task Force on Products of Forced Labor constitutes as the basis of annual US review of US-China relations. </a:t>
            </a:r>
          </a:p>
          <a:p>
            <a:pPr>
              <a:lnSpc>
                <a:spcPct val="90000"/>
              </a:lnSpc>
            </a:pPr>
            <a:endParaRPr lang="en-US" sz="1700" dirty="0"/>
          </a:p>
          <a:p>
            <a:pPr>
              <a:lnSpc>
                <a:spcPct val="90000"/>
              </a:lnSpc>
            </a:pPr>
            <a:endParaRPr lang="en-US" sz="1700" dirty="0"/>
          </a:p>
          <a:p>
            <a:pPr>
              <a:lnSpc>
                <a:spcPct val="90000"/>
              </a:lnSpc>
            </a:pPr>
            <a:endParaRPr lang="en-US" sz="1700" dirty="0"/>
          </a:p>
        </p:txBody>
      </p:sp>
    </p:spTree>
    <p:extLst>
      <p:ext uri="{BB962C8B-B14F-4D97-AF65-F5344CB8AC3E}">
        <p14:creationId xmlns:p14="http://schemas.microsoft.com/office/powerpoint/2010/main" val="389273994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5D5D-D500-44F4-8DF5-179B63C41F2D}"/>
              </a:ext>
            </a:extLst>
          </p:cNvPr>
          <p:cNvSpPr>
            <a:spLocks noGrp="1"/>
          </p:cNvSpPr>
          <p:nvPr>
            <p:ph type="title"/>
          </p:nvPr>
        </p:nvSpPr>
        <p:spPr/>
        <p:txBody>
          <a:bodyPr/>
          <a:lstStyle/>
          <a:p>
            <a:r>
              <a:rPr lang="en-US" dirty="0"/>
              <a:t>THE CECC</a:t>
            </a:r>
          </a:p>
        </p:txBody>
      </p:sp>
      <p:pic>
        <p:nvPicPr>
          <p:cNvPr id="5" name="Content Placeholder 4" descr="A close up of a logo&#10;&#10;Description automatically generated">
            <a:extLst>
              <a:ext uri="{FF2B5EF4-FFF2-40B4-BE49-F238E27FC236}">
                <a16:creationId xmlns:a16="http://schemas.microsoft.com/office/drawing/2014/main" id="{04F20837-28E8-4626-8601-299C850883DB}"/>
              </a:ext>
            </a:extLst>
          </p:cNvPr>
          <p:cNvPicPr>
            <a:picLocks noGrp="1" noChangeAspect="1"/>
          </p:cNvPicPr>
          <p:nvPr>
            <p:ph idx="1"/>
          </p:nvPr>
        </p:nvPicPr>
        <p:blipFill>
          <a:blip r:embed="rId2"/>
          <a:stretch>
            <a:fillRect/>
          </a:stretch>
        </p:blipFill>
        <p:spPr>
          <a:xfrm>
            <a:off x="9952453" y="120073"/>
            <a:ext cx="1779657" cy="1821830"/>
          </a:xfrm>
        </p:spPr>
      </p:pic>
      <p:pic>
        <p:nvPicPr>
          <p:cNvPr id="8" name="Picture 7" descr="A group of people posing for the camera&#10;&#10;Description automatically generated">
            <a:extLst>
              <a:ext uri="{FF2B5EF4-FFF2-40B4-BE49-F238E27FC236}">
                <a16:creationId xmlns:a16="http://schemas.microsoft.com/office/drawing/2014/main" id="{8F87F5C5-8DCA-462B-933D-CD213A69034C}"/>
              </a:ext>
            </a:extLst>
          </p:cNvPr>
          <p:cNvPicPr>
            <a:picLocks noChangeAspect="1"/>
          </p:cNvPicPr>
          <p:nvPr/>
        </p:nvPicPr>
        <p:blipFill>
          <a:blip r:embed="rId3"/>
          <a:stretch>
            <a:fillRect/>
          </a:stretch>
        </p:blipFill>
        <p:spPr>
          <a:xfrm>
            <a:off x="459890" y="2156603"/>
            <a:ext cx="3314434" cy="1705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icture containing application&#10;&#10;Description automatically generated">
            <a:extLst>
              <a:ext uri="{FF2B5EF4-FFF2-40B4-BE49-F238E27FC236}">
                <a16:creationId xmlns:a16="http://schemas.microsoft.com/office/drawing/2014/main" id="{953F2CBD-3923-4E17-AF77-0C49EB8D959D}"/>
              </a:ext>
            </a:extLst>
          </p:cNvPr>
          <p:cNvPicPr>
            <a:picLocks noChangeAspect="1"/>
          </p:cNvPicPr>
          <p:nvPr/>
        </p:nvPicPr>
        <p:blipFill>
          <a:blip r:embed="rId4"/>
          <a:stretch>
            <a:fillRect/>
          </a:stretch>
        </p:blipFill>
        <p:spPr>
          <a:xfrm>
            <a:off x="3836864" y="2156604"/>
            <a:ext cx="3314435" cy="1705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group of people sitting at a table&#10;&#10;Description automatically generated">
            <a:extLst>
              <a:ext uri="{FF2B5EF4-FFF2-40B4-BE49-F238E27FC236}">
                <a16:creationId xmlns:a16="http://schemas.microsoft.com/office/drawing/2014/main" id="{AD20BE76-46CA-464D-8F67-8E1FDF8D209B}"/>
              </a:ext>
            </a:extLst>
          </p:cNvPr>
          <p:cNvPicPr>
            <a:picLocks noChangeAspect="1"/>
          </p:cNvPicPr>
          <p:nvPr/>
        </p:nvPicPr>
        <p:blipFill>
          <a:blip r:embed="rId5"/>
          <a:stretch>
            <a:fillRect/>
          </a:stretch>
        </p:blipFill>
        <p:spPr>
          <a:xfrm>
            <a:off x="459890" y="3930220"/>
            <a:ext cx="3314434" cy="1705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A group of people sitting at a table&#10;&#10;Description automatically generated">
            <a:extLst>
              <a:ext uri="{FF2B5EF4-FFF2-40B4-BE49-F238E27FC236}">
                <a16:creationId xmlns:a16="http://schemas.microsoft.com/office/drawing/2014/main" id="{1C41B640-D7E1-4848-8943-DA570EB4AB0D}"/>
              </a:ext>
            </a:extLst>
          </p:cNvPr>
          <p:cNvPicPr>
            <a:picLocks noChangeAspect="1"/>
          </p:cNvPicPr>
          <p:nvPr/>
        </p:nvPicPr>
        <p:blipFill>
          <a:blip r:embed="rId6"/>
          <a:stretch>
            <a:fillRect/>
          </a:stretch>
        </p:blipFill>
        <p:spPr>
          <a:xfrm>
            <a:off x="3855648" y="3930220"/>
            <a:ext cx="3295651" cy="1696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FAA40F34-DD9C-483C-8160-DFF1AF6DA29A}"/>
              </a:ext>
            </a:extLst>
          </p:cNvPr>
          <p:cNvSpPr txBox="1"/>
          <p:nvPr/>
        </p:nvSpPr>
        <p:spPr>
          <a:xfrm>
            <a:off x="7496355" y="2156603"/>
            <a:ext cx="4235755" cy="3416320"/>
          </a:xfrm>
          <a:prstGeom prst="rect">
            <a:avLst/>
          </a:prstGeom>
          <a:noFill/>
        </p:spPr>
        <p:txBody>
          <a:bodyPr wrap="square" rtlCol="0">
            <a:spAutoFit/>
          </a:bodyPr>
          <a:lstStyle/>
          <a:p>
            <a:r>
              <a:rPr lang="en-US" b="1" dirty="0"/>
              <a:t>The CECC normally hold four hearings on China each year, and occasional roundtable discussions. Its publication includes Commission Analysis, Issue Papers, and Annual Report to Congress. They become the key sources of information or misinformation on China for many Congresspersons and Senators.</a:t>
            </a:r>
          </a:p>
          <a:p>
            <a:endParaRPr lang="en-US" b="1" dirty="0"/>
          </a:p>
          <a:p>
            <a:r>
              <a:rPr lang="en-US" b="1" dirty="0"/>
              <a:t>The Commission consists of 9 Senators a9 House Members, and 5 senior Administration Officials.</a:t>
            </a:r>
          </a:p>
        </p:txBody>
      </p:sp>
    </p:spTree>
    <p:extLst>
      <p:ext uri="{BB962C8B-B14F-4D97-AF65-F5344CB8AC3E}">
        <p14:creationId xmlns:p14="http://schemas.microsoft.com/office/powerpoint/2010/main" val="2367656190"/>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2841</Words>
  <Application>Microsoft Office PowerPoint</Application>
  <PresentationFormat>Widescreen</PresentationFormat>
  <Paragraphs>95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Georgia Pro Cond Light</vt:lpstr>
      <vt:lpstr>Speak Pro</vt:lpstr>
      <vt:lpstr>RetrospectVTI</vt:lpstr>
      <vt:lpstr>Dance with the Trump Administration: The Roles of U.S. Congress in Sino-US Decoupling</vt:lpstr>
      <vt:lpstr>Institutionalist Analyses of the Roles of the U.S. Congress</vt:lpstr>
      <vt:lpstr>A Historical Analysis</vt:lpstr>
      <vt:lpstr>A Historical Analysis</vt:lpstr>
      <vt:lpstr>A Historical Analysis</vt:lpstr>
      <vt:lpstr>A Historical Analysis</vt:lpstr>
      <vt:lpstr>A Political Analysis</vt:lpstr>
      <vt:lpstr>US-China Relation Act of 2000 </vt:lpstr>
      <vt:lpstr>THE CECC</vt:lpstr>
      <vt:lpstr>THE USCC</vt:lpstr>
      <vt:lpstr>House Republican China Task Force (CTF)</vt:lpstr>
      <vt:lpstr>THE USCWG</vt:lpstr>
      <vt:lpstr>A Content Analysis of Key Legislation in the 116th Congress</vt:lpstr>
      <vt:lpstr>The China Hawks</vt:lpstr>
      <vt:lpstr>Bills Related to Hong Kong</vt:lpstr>
      <vt:lpstr>Bills Related to COVID-19 Pandemic</vt:lpstr>
      <vt:lpstr>Legislation targeting Confucius Institutes and CCP influence in the U.S.</vt:lpstr>
      <vt:lpstr>Bills Related to Taiwan</vt:lpstr>
      <vt:lpstr>Bills Related to Xinjiang</vt:lpstr>
      <vt:lpstr>What We Have Learned</vt:lpstr>
      <vt:lpstr>What We Have Learned</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Dance with the Trump Administration: The Roles of U.S. Congress in Sino-US Decoupling</dc:title>
  <dc:creator>Baogang Guo</dc:creator>
  <cp:lastModifiedBy>Baogang Guo</cp:lastModifiedBy>
  <cp:revision>2</cp:revision>
  <dcterms:created xsi:type="dcterms:W3CDTF">2020-10-10T17:22:37Z</dcterms:created>
  <dcterms:modified xsi:type="dcterms:W3CDTF">2020-10-10T17:27:18Z</dcterms:modified>
</cp:coreProperties>
</file>