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3AB16-1BC6-4C3D-BFC9-A2DECAB9A0A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FCE30-241F-4AEB-9919-000B9EA5D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460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3AB16-1BC6-4C3D-BFC9-A2DECAB9A0A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FCE30-241F-4AEB-9919-000B9EA5D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53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3AB16-1BC6-4C3D-BFC9-A2DECAB9A0A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FCE30-241F-4AEB-9919-000B9EA5D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23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3AB16-1BC6-4C3D-BFC9-A2DECAB9A0A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FCE30-241F-4AEB-9919-000B9EA5D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781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3AB16-1BC6-4C3D-BFC9-A2DECAB9A0A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FCE30-241F-4AEB-9919-000B9EA5D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883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3AB16-1BC6-4C3D-BFC9-A2DECAB9A0A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FCE30-241F-4AEB-9919-000B9EA5D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12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3AB16-1BC6-4C3D-BFC9-A2DECAB9A0A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FCE30-241F-4AEB-9919-000B9EA5D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638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3AB16-1BC6-4C3D-BFC9-A2DECAB9A0A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FCE30-241F-4AEB-9919-000B9EA5D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2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3AB16-1BC6-4C3D-BFC9-A2DECAB9A0A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FCE30-241F-4AEB-9919-000B9EA5D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076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3AB16-1BC6-4C3D-BFC9-A2DECAB9A0A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FCE30-241F-4AEB-9919-000B9EA5D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990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3AB16-1BC6-4C3D-BFC9-A2DECAB9A0A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FCE30-241F-4AEB-9919-000B9EA5D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735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3AB16-1BC6-4C3D-BFC9-A2DECAB9A0A7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FCE30-241F-4AEB-9919-000B9EA5D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443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>
            <a:noAutofit/>
          </a:bodyPr>
          <a:lstStyle/>
          <a:p>
            <a:r>
              <a:rPr lang="en-US" sz="3200" b="1" dirty="0" smtClean="0"/>
              <a:t>The Remaking of China-</a:t>
            </a:r>
            <a:r>
              <a:rPr lang="en-US" sz="3200" b="1" dirty="0" err="1" smtClean="0"/>
              <a:t>EUrope</a:t>
            </a:r>
            <a:r>
              <a:rPr lang="en-US" sz="3200" b="1" dirty="0" smtClean="0"/>
              <a:t> Relations in the New Era of US-China Antagonism and Global Pandemic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CN" dirty="0" smtClean="0"/>
              <a:t>LI Yuan, Institute of International Studies, Shandong University; and IN-EAST, University of Duisburg-Essen</a:t>
            </a:r>
          </a:p>
          <a:p>
            <a:r>
              <a:rPr lang="de-DE" dirty="0" smtClean="0"/>
              <a:t>&amp;</a:t>
            </a:r>
          </a:p>
          <a:p>
            <a:r>
              <a:rPr lang="de-DE" dirty="0" smtClean="0"/>
              <a:t>HE Zhigao, </a:t>
            </a:r>
            <a:r>
              <a:rPr lang="en-US" dirty="0" smtClean="0"/>
              <a:t>Institute of European Studies, Chinese Academy of Social Sciences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885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/>
            </a:r>
            <a:br>
              <a:rPr lang="en-US" altLang="zh-CN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95927"/>
            <a:ext cx="10515600" cy="5281036"/>
          </a:xfrm>
        </p:spPr>
        <p:txBody>
          <a:bodyPr>
            <a:normAutofit/>
          </a:bodyPr>
          <a:lstStyle/>
          <a:p>
            <a:r>
              <a:rPr lang="en-US" dirty="0" smtClean="0"/>
              <a:t>But </a:t>
            </a:r>
            <a:r>
              <a:rPr lang="en-US" dirty="0" err="1" smtClean="0"/>
              <a:t>EUrope</a:t>
            </a:r>
            <a:r>
              <a:rPr lang="en-US" dirty="0" smtClean="0"/>
              <a:t> is different from the US</a:t>
            </a:r>
          </a:p>
          <a:p>
            <a:pPr lvl="1"/>
            <a:r>
              <a:rPr lang="en-US" sz="2800" dirty="0" smtClean="0"/>
              <a:t>Not a “Thucydides Trap” logic  </a:t>
            </a:r>
          </a:p>
          <a:p>
            <a:pPr lvl="1"/>
            <a:r>
              <a:rPr lang="en-US" sz="2800" dirty="0" smtClean="0"/>
              <a:t>No direct contention in regional and global security issues with China </a:t>
            </a:r>
          </a:p>
          <a:p>
            <a:pPr lvl="1"/>
            <a:r>
              <a:rPr lang="en-US" sz="2800" dirty="0" smtClean="0"/>
              <a:t>Support multilateralism and want to prevent Cold war-style bipolar world order from forming.</a:t>
            </a:r>
          </a:p>
          <a:p>
            <a:pPr lvl="1"/>
            <a:r>
              <a:rPr lang="en-US" sz="2800" dirty="0"/>
              <a:t>M</a:t>
            </a:r>
            <a:r>
              <a:rPr lang="en-US" sz="2800" dirty="0" smtClean="0"/>
              <a:t>utual benefit in economic cooperation with China.</a:t>
            </a:r>
          </a:p>
          <a:p>
            <a:pPr lvl="1"/>
            <a:endParaRPr lang="en-US" dirty="0"/>
          </a:p>
          <a:p>
            <a:r>
              <a:rPr lang="en-US" dirty="0" smtClean="0"/>
              <a:t>Is Europe prepared to shoulder its historical responsibility?</a:t>
            </a:r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78071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Background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change of </a:t>
            </a:r>
            <a:r>
              <a:rPr lang="en-US" dirty="0" smtClean="0"/>
              <a:t>United </a:t>
            </a:r>
            <a:r>
              <a:rPr lang="en-US" dirty="0" err="1" smtClean="0"/>
              <a:t>States</a:t>
            </a:r>
            <a:r>
              <a:rPr lang="en-US" dirty="0" err="1" smtClean="0"/>
              <a:t>’s</a:t>
            </a:r>
            <a:r>
              <a:rPr lang="en-US" dirty="0" smtClean="0"/>
              <a:t> </a:t>
            </a:r>
            <a:r>
              <a:rPr lang="en-US" dirty="0" smtClean="0"/>
              <a:t>attitude and strategic approach to China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rom engagement to containment</a:t>
            </a:r>
          </a:p>
          <a:p>
            <a:pPr lvl="1"/>
            <a:r>
              <a:rPr lang="en-GB" dirty="0" smtClean="0"/>
              <a:t>Trade war, technologic war, decoupling</a:t>
            </a:r>
            <a:endParaRPr lang="en-US" dirty="0" smtClean="0"/>
          </a:p>
          <a:p>
            <a:r>
              <a:rPr lang="en-US" dirty="0" smtClean="0"/>
              <a:t>The change of EU’s attitude and strategic approach to China</a:t>
            </a:r>
          </a:p>
          <a:p>
            <a:pPr lvl="1"/>
            <a:r>
              <a:rPr lang="en-US" dirty="0" smtClean="0"/>
              <a:t>The balance of challenges and opportunities shifted</a:t>
            </a:r>
          </a:p>
          <a:p>
            <a:pPr lvl="1"/>
            <a:r>
              <a:rPr lang="en-GB" dirty="0" smtClean="0"/>
              <a:t>Strengthen EU strategic sovereignty and reduce dependency on China  </a:t>
            </a:r>
            <a:endParaRPr lang="en-US" dirty="0" smtClean="0"/>
          </a:p>
          <a:p>
            <a:r>
              <a:rPr lang="en-US" dirty="0" smtClean="0"/>
              <a:t>The COVID-19 pandemic has accelerated the US's pace to launch all-around attacks toward China, including forcing </a:t>
            </a:r>
            <a:r>
              <a:rPr lang="en-US" dirty="0" err="1" smtClean="0"/>
              <a:t>EUrope</a:t>
            </a:r>
            <a:r>
              <a:rPr lang="en-US" dirty="0" smtClean="0"/>
              <a:t> to take sides against China. </a:t>
            </a:r>
          </a:p>
          <a:p>
            <a:pPr lvl="1"/>
            <a:r>
              <a:rPr lang="en-GB" dirty="0" smtClean="0"/>
              <a:t>US</a:t>
            </a:r>
            <a:r>
              <a:rPr lang="de-DE" dirty="0" smtClean="0"/>
              <a:t>‘s interference has influenced Europe-China relation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946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and Why </a:t>
            </a:r>
            <a:r>
              <a:rPr lang="en-US" dirty="0" err="1" smtClean="0"/>
              <a:t>EUrope’s</a:t>
            </a:r>
            <a:r>
              <a:rPr lang="en-US" dirty="0" smtClean="0"/>
              <a:t> policy toward China changed recently? How this affected China-Europe relation? As an external factor, how did the US affect China-Europe relation?</a:t>
            </a:r>
            <a:endParaRPr lang="en-US" dirty="0"/>
          </a:p>
          <a:p>
            <a:r>
              <a:rPr lang="en-US" dirty="0" smtClean="0"/>
              <a:t>Will Europe assume an independent role, or will Europe join the US to contain China? 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381839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Changes in China-Europe Relations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Relations between the EU and China have developed fast since diplomatic ties were established 1975 (this year is </a:t>
            </a:r>
            <a:r>
              <a:rPr lang="en-US" altLang="zh-CN" dirty="0" smtClean="0"/>
              <a:t>45</a:t>
            </a:r>
            <a:r>
              <a:rPr lang="en-US" altLang="zh-CN" baseline="30000" dirty="0" smtClean="0"/>
              <a:t>th</a:t>
            </a:r>
            <a:r>
              <a:rPr lang="en-US" altLang="zh-CN" dirty="0" smtClean="0"/>
              <a:t> anniversary) </a:t>
            </a:r>
          </a:p>
          <a:p>
            <a:r>
              <a:rPr lang="en-US" dirty="0" smtClean="0"/>
              <a:t>For a long time Europe sees China as opportunity and partner, as the EU and China share responsibility in the multilateral world, and addressing regional and global challenges. </a:t>
            </a:r>
          </a:p>
          <a:p>
            <a:r>
              <a:rPr lang="en-US" dirty="0" smtClean="0"/>
              <a:t>In 2003 the EU announced that it had launched a ‘comprehensive strategic partnership’ with China.</a:t>
            </a:r>
          </a:p>
          <a:p>
            <a:r>
              <a:rPr lang="en-US" dirty="0" smtClean="0"/>
              <a:t>In 2013 the EU and China signed “EU-China 2020 Strategic Agenda for Cooperation”</a:t>
            </a:r>
            <a:endParaRPr lang="en-US" dirty="0"/>
          </a:p>
          <a:p>
            <a:r>
              <a:rPr lang="en-US" dirty="0" smtClean="0"/>
              <a:t>In 2014, in a joint statement, the EU and China reaffirmed their commitment to deepening their partnership for peace, growth, reform and civilization.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76867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Changes in China-Europe Relations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Things gradually change after 2016, Trump election, </a:t>
            </a:r>
            <a:r>
              <a:rPr lang="en-US" dirty="0" err="1" smtClean="0"/>
              <a:t>Brexit</a:t>
            </a:r>
            <a:endParaRPr lang="en-US" dirty="0" smtClean="0"/>
          </a:p>
          <a:p>
            <a:pPr lvl="1"/>
            <a:r>
              <a:rPr lang="en-US" dirty="0" smtClean="0"/>
              <a:t>Europe caught in the middle of China-US conflict</a:t>
            </a:r>
          </a:p>
          <a:p>
            <a:r>
              <a:rPr lang="en-US" dirty="0" smtClean="0"/>
              <a:t>More frictions and tensions emerge in </a:t>
            </a:r>
          </a:p>
          <a:p>
            <a:pPr lvl="1"/>
            <a:r>
              <a:rPr lang="en-US" dirty="0" smtClean="0"/>
              <a:t>T</a:t>
            </a:r>
            <a:r>
              <a:rPr lang="en-US" dirty="0" smtClean="0"/>
              <a:t>rade</a:t>
            </a:r>
          </a:p>
          <a:p>
            <a:pPr lvl="1"/>
            <a:r>
              <a:rPr lang="en-US" dirty="0" smtClean="0"/>
              <a:t>FDI</a:t>
            </a:r>
          </a:p>
          <a:p>
            <a:pPr lvl="1"/>
            <a:r>
              <a:rPr lang="en-US" dirty="0"/>
              <a:t>G</a:t>
            </a:r>
            <a:r>
              <a:rPr lang="en-US" dirty="0" smtClean="0"/>
              <a:t>lobal governance</a:t>
            </a:r>
          </a:p>
          <a:p>
            <a:pPr lvl="1"/>
            <a:r>
              <a:rPr lang="en-US" dirty="0" smtClean="0"/>
              <a:t>Security</a:t>
            </a:r>
          </a:p>
          <a:p>
            <a:pPr lvl="1"/>
            <a:r>
              <a:rPr lang="en-US" dirty="0" smtClean="0"/>
              <a:t>Value</a:t>
            </a:r>
          </a:p>
          <a:p>
            <a:r>
              <a:rPr lang="en-US" dirty="0" smtClean="0"/>
              <a:t>2019 EU-China – A strategic outlook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balance of challenges and opportunities presented by China has shifted</a:t>
            </a:r>
          </a:p>
          <a:p>
            <a:pPr lvl="1"/>
            <a:r>
              <a:rPr lang="en-US" dirty="0" smtClean="0"/>
              <a:t>For the first time, define China as a systematic rival</a:t>
            </a:r>
          </a:p>
        </p:txBody>
      </p:sp>
    </p:spTree>
    <p:extLst>
      <p:ext uri="{BB962C8B-B14F-4D97-AF65-F5344CB8AC3E}">
        <p14:creationId xmlns:p14="http://schemas.microsoft.com/office/powerpoint/2010/main" val="1309439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Changes in China-Europe Relations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After</a:t>
            </a:r>
            <a:r>
              <a:rPr lang="en-US" dirty="0" smtClean="0"/>
              <a:t> the COVID-19 pandemic, besides mutual support and cooperation, frictions in some areas are also intensified.</a:t>
            </a:r>
          </a:p>
          <a:p>
            <a:pPr lvl="1"/>
            <a:r>
              <a:rPr lang="en-US" dirty="0" smtClean="0"/>
              <a:t> At the beginning of the outbreak, some European media deliberately labeled the coronavirus with Chinese people.</a:t>
            </a:r>
          </a:p>
          <a:p>
            <a:pPr lvl="1"/>
            <a:r>
              <a:rPr lang="en-US" dirty="0" smtClean="0"/>
              <a:t> Became more critical to China’s political system and measures to control the pandemic.</a:t>
            </a:r>
          </a:p>
          <a:p>
            <a:pPr lvl="1"/>
            <a:r>
              <a:rPr lang="en-US" dirty="0" smtClean="0"/>
              <a:t>Calling for e</a:t>
            </a:r>
            <a:r>
              <a:rPr lang="en-US" dirty="0" smtClean="0"/>
              <a:t>nhanced sovereignty for Europe and reduce economic dependency to China. “Strategic sovereignty for Europe”</a:t>
            </a:r>
          </a:p>
          <a:p>
            <a:pPr lvl="1"/>
            <a:r>
              <a:rPr lang="en-US" dirty="0" smtClean="0"/>
              <a:t>More coordinated actions with the US against China. 5G etc.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49769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199255" cy="567748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Variance of China policy between EU member states</a:t>
            </a:r>
            <a:endParaRPr lang="en-US" sz="36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3055" y="864530"/>
            <a:ext cx="4572981" cy="5894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045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Main factors behind the changes: </a:t>
            </a:r>
            <a:r>
              <a:rPr lang="en-US" altLang="zh-CN" dirty="0" smtClean="0"/>
              <a:t>External structural factors</a:t>
            </a:r>
            <a:br>
              <a:rPr lang="en-US" altLang="zh-CN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Direct influence from the US 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Changes in international order as a result of US policy</a:t>
            </a:r>
          </a:p>
          <a:p>
            <a:endParaRPr lang="en-US" altLang="zh-CN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52959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Main factors behind the changes: </a:t>
            </a:r>
            <a:r>
              <a:rPr lang="en-US" dirty="0" smtClean="0"/>
              <a:t>In</a:t>
            </a:r>
            <a:r>
              <a:rPr lang="en-US" altLang="zh-CN" dirty="0" smtClean="0"/>
              <a:t>ternal behavioral factors</a:t>
            </a:r>
            <a:br>
              <a:rPr lang="en-US" altLang="zh-CN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Economic interests</a:t>
            </a:r>
          </a:p>
          <a:p>
            <a:pPr lvl="1"/>
            <a:r>
              <a:rPr lang="en-US" altLang="zh-CN" dirty="0" smtClean="0"/>
              <a:t>Although not caused by US, but have aligned interests with the US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Value</a:t>
            </a:r>
          </a:p>
          <a:p>
            <a:pPr lvl="1"/>
            <a:r>
              <a:rPr lang="en-US" altLang="zh-CN" dirty="0" smtClean="0"/>
              <a:t>Influenced by the US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Rise of anti-globalization and populism sentiment</a:t>
            </a:r>
          </a:p>
          <a:p>
            <a:pPr lvl="1"/>
            <a:r>
              <a:rPr lang="en-US" altLang="zh-CN" dirty="0" smtClean="0"/>
              <a:t>Influenced by the US</a:t>
            </a:r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69036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569</Words>
  <Application>Microsoft Office PowerPoint</Application>
  <PresentationFormat>Widescreen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等线</vt:lpstr>
      <vt:lpstr>等线 Light</vt:lpstr>
      <vt:lpstr>Arial</vt:lpstr>
      <vt:lpstr>Calibri</vt:lpstr>
      <vt:lpstr>Calibri Light</vt:lpstr>
      <vt:lpstr>Office Theme</vt:lpstr>
      <vt:lpstr>The Remaking of China-EUrope Relations in the New Era of US-China Antagonism and Global Pandemic</vt:lpstr>
      <vt:lpstr>Background </vt:lpstr>
      <vt:lpstr>Question</vt:lpstr>
      <vt:lpstr>Changes in China-Europe Relations </vt:lpstr>
      <vt:lpstr>Changes in China-Europe Relations </vt:lpstr>
      <vt:lpstr>Changes in China-Europe Relations </vt:lpstr>
      <vt:lpstr>Variance of China policy between EU member states</vt:lpstr>
      <vt:lpstr>Main factors behind the changes: External structural factors </vt:lpstr>
      <vt:lpstr>Main factors behind the changes: Internal behavioral factors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Remaking of China-EUrope Relations in the New Era of US-China Antagonism and Global Pandemic</dc:title>
  <dc:creator>李 远</dc:creator>
  <cp:lastModifiedBy>李 远</cp:lastModifiedBy>
  <cp:revision>47</cp:revision>
  <dcterms:created xsi:type="dcterms:W3CDTF">2020-10-21T12:48:16Z</dcterms:created>
  <dcterms:modified xsi:type="dcterms:W3CDTF">2020-10-21T16:39:48Z</dcterms:modified>
</cp:coreProperties>
</file>