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1" r:id="rId3"/>
    <p:sldId id="311" r:id="rId4"/>
    <p:sldId id="312" r:id="rId5"/>
    <p:sldId id="259" r:id="rId6"/>
    <p:sldId id="262" r:id="rId7"/>
    <p:sldId id="313" r:id="rId8"/>
    <p:sldId id="263" r:id="rId9"/>
    <p:sldId id="283" r:id="rId10"/>
    <p:sldId id="314" r:id="rId11"/>
    <p:sldId id="265" r:id="rId12"/>
    <p:sldId id="266" r:id="rId13"/>
    <p:sldId id="267" r:id="rId14"/>
    <p:sldId id="268" r:id="rId15"/>
    <p:sldId id="307" r:id="rId16"/>
    <p:sldId id="315" r:id="rId17"/>
    <p:sldId id="269" r:id="rId18"/>
    <p:sldId id="272" r:id="rId19"/>
    <p:sldId id="275" r:id="rId20"/>
    <p:sldId id="277" r:id="rId21"/>
    <p:sldId id="278" r:id="rId22"/>
    <p:sldId id="279" r:id="rId23"/>
    <p:sldId id="309" r:id="rId24"/>
    <p:sldId id="304" r:id="rId25"/>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a:defRPr>
        <a:latin typeface="Calibri"/>
        <a:ea typeface="Calibri"/>
        <a:cs typeface="Calibri"/>
        <a:sym typeface="Calibri"/>
      </a:defRPr>
    </a:lvl6pPr>
    <a:lvl7pPr>
      <a:defRPr>
        <a:latin typeface="Calibri"/>
        <a:ea typeface="Calibri"/>
        <a:cs typeface="Calibri"/>
        <a:sym typeface="Calibri"/>
      </a:defRPr>
    </a:lvl7pPr>
    <a:lvl8pPr>
      <a:defRPr>
        <a:latin typeface="Calibri"/>
        <a:ea typeface="Calibri"/>
        <a:cs typeface="Calibri"/>
        <a:sym typeface="Calibri"/>
      </a:defRPr>
    </a:lvl8pPr>
    <a:lvl9pPr>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0D4CB"/>
          </a:solidFill>
        </a:fill>
      </a:tcStyle>
    </a:wholeTbl>
    <a:band2H>
      <a:tcTxStyle/>
      <a:tcStyle>
        <a:tcBdr/>
        <a:fill>
          <a:solidFill>
            <a:srgbClr val="F8EBE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7712C"/>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7712C"/>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7712C"/>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snapToObjects="1">
      <p:cViewPr varScale="1">
        <p:scale>
          <a:sx n="66" d="100"/>
          <a:sy n="66" d="100"/>
        </p:scale>
        <p:origin x="128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726640602"/>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457950" y="6404292"/>
            <a:ext cx="20574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indent="457200">
        <a:lnSpc>
          <a:spcPct val="90000"/>
        </a:lnSpc>
        <a:defRPr sz="4400">
          <a:latin typeface="Calibri Light"/>
          <a:ea typeface="Calibri Light"/>
          <a:cs typeface="Calibri Light"/>
          <a:sym typeface="Calibri Light"/>
        </a:defRPr>
      </a:lvl6pPr>
      <a:lvl7pPr indent="914400">
        <a:lnSpc>
          <a:spcPct val="90000"/>
        </a:lnSpc>
        <a:defRPr sz="4400">
          <a:latin typeface="Calibri Light"/>
          <a:ea typeface="Calibri Light"/>
          <a:cs typeface="Calibri Light"/>
          <a:sym typeface="Calibri Light"/>
        </a:defRPr>
      </a:lvl7pPr>
      <a:lvl8pPr indent="1371600">
        <a:lnSpc>
          <a:spcPct val="90000"/>
        </a:lnSpc>
        <a:defRPr sz="4400">
          <a:latin typeface="Calibri Light"/>
          <a:ea typeface="Calibri Light"/>
          <a:cs typeface="Calibri Light"/>
          <a:sym typeface="Calibri Light"/>
        </a:defRPr>
      </a:lvl8pPr>
      <a:lvl9pPr indent="1828800">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pic>
        <p:nvPicPr>
          <p:cNvPr id="8" name="image.png"/>
          <p:cNvPicPr/>
          <p:nvPr/>
        </p:nvPicPr>
        <p:blipFill>
          <a:blip r:embed="rId2">
            <a:extLst/>
          </a:blip>
          <a:stretch>
            <a:fillRect/>
          </a:stretch>
        </p:blipFill>
        <p:spPr>
          <a:xfrm>
            <a:off x="2101850" y="1125537"/>
            <a:ext cx="4897438" cy="3783013"/>
          </a:xfrm>
          <a:prstGeom prst="rect">
            <a:avLst/>
          </a:prstGeom>
          <a:ln w="12700">
            <a:miter lim="400000"/>
          </a:ln>
        </p:spPr>
      </p:pic>
      <p:sp>
        <p:nvSpPr>
          <p:cNvPr id="9" name="Shape 9"/>
          <p:cNvSpPr/>
          <p:nvPr/>
        </p:nvSpPr>
        <p:spPr>
          <a:xfrm>
            <a:off x="420468" y="0"/>
            <a:ext cx="8218488" cy="644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lnSpc>
                <a:spcPct val="120000"/>
              </a:lnSpc>
            </a:pPr>
            <a:endParaRPr lang="en-US" sz="4000" dirty="0" smtClean="0">
              <a:solidFill>
                <a:srgbClr val="FF0000"/>
              </a:solidFill>
              <a:latin typeface="Times New Roman Bold"/>
              <a:ea typeface="Times New Roman Bold"/>
              <a:cs typeface="Times New Roman Bold"/>
              <a:sym typeface="Times New Roman Bold"/>
            </a:endParaRPr>
          </a:p>
          <a:p>
            <a:pPr lvl="0" algn="ctr">
              <a:lnSpc>
                <a:spcPct val="120000"/>
              </a:lnSpc>
            </a:pPr>
            <a:r>
              <a:rPr lang="en-US" sz="4000" dirty="0" smtClean="0">
                <a:solidFill>
                  <a:srgbClr val="FF0000"/>
                </a:solidFill>
                <a:latin typeface="Times New Roman Bold"/>
                <a:ea typeface="Times New Roman Bold"/>
                <a:cs typeface="Times New Roman Bold"/>
                <a:sym typeface="Times New Roman Bold"/>
              </a:rPr>
              <a:t>American </a:t>
            </a:r>
            <a:r>
              <a:rPr lang="en-US" sz="4000" dirty="0">
                <a:solidFill>
                  <a:srgbClr val="FF0000"/>
                </a:solidFill>
                <a:latin typeface="Times New Roman Bold"/>
                <a:ea typeface="Times New Roman Bold"/>
                <a:cs typeface="Times New Roman Bold"/>
                <a:sym typeface="Times New Roman Bold"/>
              </a:rPr>
              <a:t>Government's Response to the Sino-Soviet Rift </a:t>
            </a:r>
            <a:endParaRPr lang="en-US" sz="4000" dirty="0" smtClean="0">
              <a:solidFill>
                <a:srgbClr val="FF0000"/>
              </a:solidFill>
              <a:latin typeface="Times New Roman Bold"/>
              <a:ea typeface="Times New Roman Bold"/>
              <a:cs typeface="Times New Roman Bold"/>
              <a:sym typeface="Times New Roman Bold"/>
            </a:endParaRPr>
          </a:p>
          <a:p>
            <a:pPr lvl="0" algn="ctr">
              <a:lnSpc>
                <a:spcPct val="120000"/>
              </a:lnSpc>
            </a:pPr>
            <a:r>
              <a:rPr lang="en-US" sz="4000" dirty="0" smtClean="0">
                <a:solidFill>
                  <a:srgbClr val="FF0000"/>
                </a:solidFill>
                <a:latin typeface="Times New Roman Bold"/>
                <a:ea typeface="Times New Roman Bold"/>
                <a:cs typeface="Times New Roman Bold"/>
                <a:sym typeface="Times New Roman Bold"/>
              </a:rPr>
              <a:t>in </a:t>
            </a:r>
            <a:r>
              <a:rPr lang="en-US" sz="4000" dirty="0">
                <a:solidFill>
                  <a:srgbClr val="FF0000"/>
                </a:solidFill>
                <a:latin typeface="Times New Roman Bold"/>
                <a:ea typeface="Times New Roman Bold"/>
                <a:cs typeface="Times New Roman Bold"/>
                <a:sym typeface="Times New Roman Bold"/>
              </a:rPr>
              <a:t>the Early 1960s </a:t>
            </a:r>
          </a:p>
          <a:p>
            <a:pPr lvl="0" algn="ctr">
              <a:lnSpc>
                <a:spcPct val="120000"/>
              </a:lnSpc>
            </a:pPr>
            <a:r>
              <a:rPr lang="en-US" sz="4000" dirty="0">
                <a:solidFill>
                  <a:srgbClr val="FF0000"/>
                </a:solidFill>
                <a:latin typeface="Times New Roman Bold"/>
                <a:ea typeface="Times New Roman Bold"/>
                <a:cs typeface="Times New Roman Bold"/>
                <a:sym typeface="Times New Roman Bold"/>
              </a:rPr>
              <a:t>（abstract）</a:t>
            </a:r>
          </a:p>
          <a:p>
            <a:pPr lvl="0" algn="ctr">
              <a:lnSpc>
                <a:spcPct val="120000"/>
              </a:lnSpc>
            </a:pPr>
            <a:endParaRPr sz="2400" dirty="0">
              <a:latin typeface="Times New Roman"/>
              <a:ea typeface="Times New Roman"/>
              <a:cs typeface="Times New Roman"/>
              <a:sym typeface="Times New Roman"/>
            </a:endParaRPr>
          </a:p>
          <a:p>
            <a:pPr lvl="0" algn="ctr">
              <a:lnSpc>
                <a:spcPct val="150000"/>
              </a:lnSpc>
            </a:pPr>
            <a:endParaRPr sz="2400" dirty="0">
              <a:latin typeface="Times New Roman"/>
              <a:ea typeface="Times New Roman"/>
              <a:cs typeface="Times New Roman"/>
              <a:sym typeface="Times New Roman"/>
            </a:endParaRPr>
          </a:p>
          <a:p>
            <a:pPr lvl="0" algn="ctr">
              <a:lnSpc>
                <a:spcPct val="150000"/>
              </a:lnSpc>
            </a:pPr>
            <a:endParaRPr sz="2400" i="1" dirty="0">
              <a:latin typeface="Times New Roman"/>
              <a:ea typeface="Times New Roman"/>
              <a:cs typeface="Times New Roman"/>
              <a:sym typeface="Times New Roman"/>
            </a:endParaRPr>
          </a:p>
          <a:p>
            <a:pPr lvl="0" algn="ctr">
              <a:lnSpc>
                <a:spcPct val="150000"/>
              </a:lnSpc>
            </a:pPr>
            <a:r>
              <a:rPr sz="2400" i="1" dirty="0">
                <a:latin typeface="Times New Roman"/>
                <a:ea typeface="Times New Roman"/>
                <a:cs typeface="Times New Roman"/>
                <a:sym typeface="Times New Roman"/>
              </a:rPr>
              <a:t>by Dayong NIU </a:t>
            </a:r>
          </a:p>
          <a:p>
            <a:pPr lvl="0" algn="ctr">
              <a:lnSpc>
                <a:spcPct val="150000"/>
              </a:lnSpc>
            </a:pPr>
            <a:r>
              <a:rPr sz="2400" i="1" dirty="0">
                <a:latin typeface="Times New Roman"/>
                <a:ea typeface="Times New Roman"/>
                <a:cs typeface="Times New Roman"/>
                <a:sym typeface="Times New Roman"/>
              </a:rPr>
              <a:t>Peking University</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 name="矩形 1"/>
          <p:cNvSpPr/>
          <p:nvPr/>
        </p:nvSpPr>
        <p:spPr>
          <a:xfrm>
            <a:off x="731520" y="1062530"/>
            <a:ext cx="7979343" cy="4524315"/>
          </a:xfrm>
          <a:prstGeom prst="rect">
            <a:avLst/>
          </a:prstGeom>
        </p:spPr>
        <p:txBody>
          <a:bodyPr wrap="square">
            <a:spAutoFit/>
          </a:bodyPr>
          <a:lstStyle/>
          <a:p>
            <a:r>
              <a:rPr lang="en-US" altLang="zh-CN" sz="2400" dirty="0" smtClean="0"/>
              <a:t>The </a:t>
            </a:r>
            <a:r>
              <a:rPr lang="en-US" altLang="zh-CN" sz="2400" dirty="0"/>
              <a:t>forthright Soviet leader told the US President that there was no question that China would build up its forces somewhere to liberate Taiwan. If the Soviet Union were in China's position, it would have attacked Taiwan long ago. </a:t>
            </a:r>
            <a:r>
              <a:rPr lang="en-US" altLang="zh-CN" sz="2400" dirty="0" smtClean="0"/>
              <a:t>Neither </a:t>
            </a:r>
            <a:r>
              <a:rPr lang="en-US" altLang="zh-CN" sz="2400" dirty="0"/>
              <a:t>the United States nor the Soviet Union should </a:t>
            </a:r>
            <a:r>
              <a:rPr lang="en-US" altLang="zh-CN" sz="2400" dirty="0" smtClean="0"/>
              <a:t>interfere the </a:t>
            </a:r>
            <a:r>
              <a:rPr lang="en-US" altLang="zh-CN" sz="2400" dirty="0"/>
              <a:t>internal affair of China</a:t>
            </a:r>
            <a:r>
              <a:rPr lang="en-US" altLang="zh-CN" sz="2400" dirty="0" smtClean="0"/>
              <a:t>. </a:t>
            </a:r>
          </a:p>
          <a:p>
            <a:endParaRPr lang="en-US" altLang="zh-CN" sz="2400" dirty="0"/>
          </a:p>
          <a:p>
            <a:r>
              <a:rPr lang="en-US" altLang="zh-CN" sz="2400" dirty="0"/>
              <a:t>Kennedy made a prearranged inquiry into the possibility of a joint U.S.-Soviet effort to control China on the grounds of "nonproliferation." He stressed that the United States proposed a ban on nuclear tests that would be "eliminated" if other countries conducted nuclear </a:t>
            </a:r>
            <a:r>
              <a:rPr lang="en-US" altLang="zh-CN" sz="2400" dirty="0" smtClean="0"/>
              <a:t>tests.</a:t>
            </a:r>
            <a:endParaRPr lang="en-US" altLang="zh-CN" sz="2400" dirty="0"/>
          </a:p>
        </p:txBody>
      </p:sp>
    </p:spTree>
    <p:extLst>
      <p:ext uri="{BB962C8B-B14F-4D97-AF65-F5344CB8AC3E}">
        <p14:creationId xmlns:p14="http://schemas.microsoft.com/office/powerpoint/2010/main" val="338437375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40" name="Shape 40"/>
          <p:cNvSpPr/>
          <p:nvPr/>
        </p:nvSpPr>
        <p:spPr>
          <a:xfrm>
            <a:off x="688353" y="2976645"/>
            <a:ext cx="7767292" cy="34778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2000" dirty="0" smtClean="0">
                <a:latin typeface="Times New Roman"/>
                <a:ea typeface="Times New Roman"/>
                <a:cs typeface="Times New Roman"/>
                <a:sym typeface="Times New Roman"/>
              </a:rPr>
              <a:t>Khrushchev </a:t>
            </a:r>
            <a:r>
              <a:rPr sz="2000" dirty="0">
                <a:latin typeface="Times New Roman"/>
                <a:ea typeface="Times New Roman"/>
                <a:cs typeface="Times New Roman"/>
                <a:sym typeface="Times New Roman"/>
              </a:rPr>
              <a:t>had wider views on the treaty for International Disarmament and Nuclear Weapon Control and that was asking to accomplish much wider disarmament agreement. He pointed out that if there is no Disarmament from our side, a weak country like China will never have enough feeling of security to stop nuclear </a:t>
            </a:r>
            <a:r>
              <a:rPr sz="2000" dirty="0" smtClean="0">
                <a:latin typeface="Times New Roman"/>
                <a:ea typeface="Times New Roman"/>
                <a:cs typeface="Times New Roman"/>
                <a:sym typeface="Times New Roman"/>
              </a:rPr>
              <a:t>development</a:t>
            </a:r>
            <a:r>
              <a:rPr lang="zh-CN" altLang="en-US" sz="2000" dirty="0" smtClean="0">
                <a:latin typeface="Times New Roman"/>
                <a:ea typeface="Times New Roman"/>
                <a:cs typeface="Times New Roman"/>
                <a:sym typeface="Times New Roman"/>
              </a:rPr>
              <a:t>，</a:t>
            </a:r>
            <a:r>
              <a:rPr lang="en-US" sz="2000" dirty="0" smtClean="0">
                <a:latin typeface="Times New Roman"/>
                <a:ea typeface="Times New Roman"/>
                <a:cs typeface="Times New Roman"/>
                <a:sym typeface="Times New Roman"/>
              </a:rPr>
              <a:t>"</a:t>
            </a:r>
            <a:r>
              <a:rPr lang="en-US" sz="2000" dirty="0">
                <a:latin typeface="Times New Roman"/>
                <a:ea typeface="Times New Roman"/>
                <a:cs typeface="Times New Roman"/>
                <a:sym typeface="Times New Roman"/>
              </a:rPr>
              <a:t>other countries" would say they were on an unequal footing and pursue its own nuclear weapons, as France had done</a:t>
            </a:r>
            <a:r>
              <a:rPr lang="en-US" sz="2000" dirty="0" smtClean="0">
                <a:latin typeface="Times New Roman"/>
                <a:ea typeface="Times New Roman"/>
                <a:cs typeface="Times New Roman"/>
                <a:sym typeface="Times New Roman"/>
              </a:rPr>
              <a:t>.</a:t>
            </a:r>
          </a:p>
          <a:p>
            <a:pPr lvl="0"/>
            <a:endParaRPr lang="en-US" sz="2000" dirty="0">
              <a:latin typeface="Times New Roman"/>
              <a:ea typeface="Times New Roman"/>
              <a:cs typeface="Times New Roman"/>
              <a:sym typeface="Times New Roman"/>
            </a:endParaRPr>
          </a:p>
          <a:p>
            <a:pPr lvl="0"/>
            <a:r>
              <a:rPr lang="en-US" sz="2000" dirty="0">
                <a:latin typeface="Times New Roman"/>
                <a:ea typeface="Times New Roman"/>
                <a:cs typeface="Times New Roman"/>
                <a:sym typeface="Times New Roman"/>
              </a:rPr>
              <a:t>Although American and Soviet leaders agreed that the consequences of nuclear proliferation were worth worrying about, no agreement was reached.</a:t>
            </a:r>
          </a:p>
        </p:txBody>
      </p:sp>
      <p:pic>
        <p:nvPicPr>
          <p:cNvPr id="41" name="pasted-image.tif"/>
          <p:cNvPicPr/>
          <p:nvPr/>
        </p:nvPicPr>
        <p:blipFill>
          <a:blip r:embed="rId2">
            <a:extLst/>
          </a:blip>
          <a:stretch>
            <a:fillRect/>
          </a:stretch>
        </p:blipFill>
        <p:spPr>
          <a:xfrm>
            <a:off x="2260599" y="149905"/>
            <a:ext cx="4622801" cy="259329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43" name="Shape 43"/>
          <p:cNvSpPr/>
          <p:nvPr/>
        </p:nvSpPr>
        <p:spPr>
          <a:xfrm>
            <a:off x="317634" y="567005"/>
            <a:ext cx="8624235" cy="563231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000">
                <a:latin typeface="Times New Roman Bold"/>
                <a:ea typeface="Times New Roman Bold"/>
                <a:cs typeface="Times New Roman Bold"/>
                <a:sym typeface="Times New Roman Bold"/>
              </a:defRPr>
            </a:lvl1pPr>
          </a:lstStyle>
          <a:p>
            <a:pPr lvl="0">
              <a:defRPr sz="1800"/>
            </a:pPr>
            <a:r>
              <a:rPr lang="en-US" sz="3600" dirty="0"/>
              <a:t>III. </a:t>
            </a:r>
            <a:r>
              <a:rPr lang="en-US" sz="3600" dirty="0" smtClean="0"/>
              <a:t>Analyze </a:t>
            </a:r>
            <a:r>
              <a:rPr lang="en-US" sz="3600" dirty="0"/>
              <a:t>and </a:t>
            </a:r>
            <a:r>
              <a:rPr lang="en-US" sz="3600" dirty="0" smtClean="0"/>
              <a:t>use </a:t>
            </a:r>
            <a:r>
              <a:rPr lang="en-US" sz="3600" dirty="0"/>
              <a:t>the contradictions between China and the Soviet </a:t>
            </a:r>
            <a:r>
              <a:rPr lang="en-US" sz="3600" dirty="0" smtClean="0"/>
              <a:t>Union</a:t>
            </a:r>
          </a:p>
          <a:p>
            <a:pPr lvl="0">
              <a:defRPr sz="1800"/>
            </a:pPr>
            <a:endParaRPr lang="en-US" sz="3600" dirty="0"/>
          </a:p>
          <a:p>
            <a:pPr lvl="0">
              <a:defRPr sz="1800"/>
            </a:pPr>
            <a:r>
              <a:rPr lang="en-US" sz="2400" dirty="0"/>
              <a:t>As for the contradiction in the international communist movement which was becoming more and more apparent, the American government tried to theoretically discuss the inevitability of its occurrence and the multi-orientations of its development, as well as what opportunities this development could provide for the United States to make use of. However, preliminary observations and analysis led it to be cautiously optimistic about the complex effects of this paradoxical development.</a:t>
            </a:r>
            <a:endParaRPr lang="en-US" sz="2400" dirty="0" smtClean="0"/>
          </a:p>
          <a:p>
            <a:pPr lvl="0">
              <a:defRPr sz="1800"/>
            </a:pPr>
            <a:endParaRPr sz="3600"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45" name="Shape 45"/>
          <p:cNvSpPr/>
          <p:nvPr/>
        </p:nvSpPr>
        <p:spPr>
          <a:xfrm>
            <a:off x="457317" y="561323"/>
            <a:ext cx="8349799" cy="563231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indent="266700"/>
            <a:r>
              <a:rPr dirty="0"/>
              <a:t>    </a:t>
            </a:r>
            <a:r>
              <a:rPr lang="en-US" altLang="zh-CN" sz="2400" dirty="0"/>
              <a:t>On October 26, 1961, the U.S. State Department's Policy Planning Council proposed in a lengthy report on </a:t>
            </a:r>
            <a:r>
              <a:rPr lang="en-US" altLang="zh-CN" sz="2400" dirty="0" smtClean="0"/>
              <a:t>China</a:t>
            </a:r>
            <a:r>
              <a:rPr lang="en-US" altLang="zh-CN" sz="2400" dirty="0"/>
              <a:t>, </a:t>
            </a:r>
            <a:r>
              <a:rPr lang="en-US" altLang="zh-CN" sz="2400" dirty="0" smtClean="0"/>
              <a:t>arguing </a:t>
            </a:r>
            <a:r>
              <a:rPr lang="en-US" altLang="zh-CN" sz="2400" dirty="0"/>
              <a:t>that one of the most immediate effects of the Sino-Soviet split would be to delay the moment when China acquired nuclear weapons. </a:t>
            </a:r>
            <a:r>
              <a:rPr lang="en-US" altLang="zh-CN" sz="2400" dirty="0" smtClean="0"/>
              <a:t>The </a:t>
            </a:r>
            <a:r>
              <a:rPr lang="en-US" altLang="zh-CN" sz="2400" dirty="0"/>
              <a:t>United States should also use "China's nuclear threat" as an excuse to promote reconciliation between </a:t>
            </a:r>
            <a:r>
              <a:rPr lang="en-US" altLang="zh-CN" sz="2400" dirty="0" smtClean="0"/>
              <a:t>Japan and </a:t>
            </a:r>
            <a:r>
              <a:rPr lang="en-US" altLang="zh-CN" sz="2400" dirty="0"/>
              <a:t>South Korea, India and Pakistan, and form an integrated air defense in Northeast Asia and the subcontinent. The </a:t>
            </a:r>
            <a:r>
              <a:rPr lang="en-US" altLang="zh-CN" sz="2400" dirty="0" smtClean="0"/>
              <a:t>U.S </a:t>
            </a:r>
            <a:r>
              <a:rPr lang="en-US" altLang="zh-CN" sz="2400" dirty="0"/>
              <a:t>should negotiate with Asian countries separately on measures to deal with China, including setting up nuclear missiles in each country, </a:t>
            </a:r>
            <a:r>
              <a:rPr lang="en-US" altLang="zh-CN" sz="2400" dirty="0" smtClean="0"/>
              <a:t>setting </a:t>
            </a:r>
            <a:r>
              <a:rPr lang="en-US" altLang="zh-CN" sz="2400" dirty="0"/>
              <a:t>up ship-based nuclear missiles in Japan. The US should also study the issue of moving nuclear weapons from US bases near China to further US-occupied </a:t>
            </a:r>
            <a:r>
              <a:rPr lang="en-US" altLang="zh-CN" sz="2400" dirty="0" smtClean="0"/>
              <a:t>territory, help </a:t>
            </a:r>
            <a:r>
              <a:rPr lang="en-US" altLang="zh-CN" sz="2400" dirty="0"/>
              <a:t>Japan develop independent military capabilities and assume regional defense responsibilities to reduce the American military presence there.</a:t>
            </a:r>
            <a:endParaRPr sz="2400" dirty="0">
              <a:latin typeface="Times New Roman"/>
              <a:ea typeface="Times New Roman"/>
              <a:cs typeface="Times New Roman"/>
              <a:sym typeface="Times New Roman"/>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47" name="Shape 47"/>
          <p:cNvSpPr/>
          <p:nvPr/>
        </p:nvSpPr>
        <p:spPr>
          <a:xfrm>
            <a:off x="592821" y="537830"/>
            <a:ext cx="8464551" cy="489364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indent="266700"/>
            <a:r>
              <a:rPr lang="en-US" sz="2400" dirty="0">
                <a:latin typeface="Times New Roman" panose="02020603050405020304" pitchFamily="18" charset="0"/>
                <a:ea typeface="Times New Roman"/>
                <a:cs typeface="Times New Roman" panose="02020603050405020304" pitchFamily="18" charset="0"/>
                <a:sym typeface="Times New Roman"/>
              </a:rPr>
              <a:t>On January 2, 1962, a document carefully prepared by a think-tank of the State Department was placed on the table of the Policy Planning Council. </a:t>
            </a:r>
            <a:r>
              <a:rPr lang="en-US" sz="2400" dirty="0" err="1">
                <a:latin typeface="Times New Roman" panose="02020603050405020304" pitchFamily="18" charset="0"/>
                <a:ea typeface="Times New Roman"/>
                <a:cs typeface="Times New Roman" panose="02020603050405020304" pitchFamily="18" charset="0"/>
                <a:sym typeface="Times New Roman"/>
              </a:rPr>
              <a:t>Dr.Walt</a:t>
            </a:r>
            <a:r>
              <a:rPr lang="en-US" sz="2400" dirty="0">
                <a:latin typeface="Times New Roman" panose="02020603050405020304" pitchFamily="18" charset="0"/>
                <a:ea typeface="Times New Roman"/>
                <a:cs typeface="Times New Roman" panose="02020603050405020304" pitchFamily="18" charset="0"/>
                <a:sym typeface="Times New Roman"/>
              </a:rPr>
              <a:t> W. </a:t>
            </a:r>
            <a:r>
              <a:rPr lang="en-US" sz="2400" dirty="0" err="1">
                <a:latin typeface="Times New Roman" panose="02020603050405020304" pitchFamily="18" charset="0"/>
                <a:ea typeface="Times New Roman"/>
                <a:cs typeface="Times New Roman" panose="02020603050405020304" pitchFamily="18" charset="0"/>
                <a:sym typeface="Times New Roman"/>
              </a:rPr>
              <a:t>Rostow</a:t>
            </a:r>
            <a:r>
              <a:rPr lang="en-US" sz="2400" dirty="0">
                <a:latin typeface="Times New Roman" panose="02020603050405020304" pitchFamily="18" charset="0"/>
                <a:ea typeface="Times New Roman"/>
                <a:cs typeface="Times New Roman" panose="02020603050405020304" pitchFamily="18" charset="0"/>
                <a:sym typeface="Times New Roman"/>
              </a:rPr>
              <a:t>, the newly appointed director of the council said that the Moscow-Peking split is clearly an historical and unprecedented </a:t>
            </a:r>
            <a:r>
              <a:rPr lang="en-US" sz="2400" dirty="0" err="1">
                <a:latin typeface="Times New Roman" panose="02020603050405020304" pitchFamily="18" charset="0"/>
                <a:ea typeface="Times New Roman"/>
                <a:cs typeface="Times New Roman" panose="02020603050405020304" pitchFamily="18" charset="0"/>
                <a:sym typeface="Times New Roman"/>
              </a:rPr>
              <a:t>development，However</a:t>
            </a:r>
            <a:r>
              <a:rPr lang="en-US" sz="2400" dirty="0">
                <a:latin typeface="Times New Roman" panose="02020603050405020304" pitchFamily="18" charset="0"/>
                <a:ea typeface="Times New Roman"/>
                <a:cs typeface="Times New Roman" panose="02020603050405020304" pitchFamily="18" charset="0"/>
                <a:sym typeface="Times New Roman"/>
              </a:rPr>
              <a:t>, no one knows what to do about it. T</a:t>
            </a:r>
            <a:r>
              <a:rPr lang="en-US" sz="2400" dirty="0" smtClean="0">
                <a:latin typeface="Times New Roman" panose="02020603050405020304" pitchFamily="18" charset="0"/>
                <a:ea typeface="Times New Roman"/>
                <a:cs typeface="Times New Roman" panose="02020603050405020304" pitchFamily="18" charset="0"/>
                <a:sym typeface="Times New Roman"/>
              </a:rPr>
              <a:t>he </a:t>
            </a:r>
            <a:r>
              <a:rPr lang="en-US" sz="2400" dirty="0">
                <a:latin typeface="Times New Roman" panose="02020603050405020304" pitchFamily="18" charset="0"/>
                <a:ea typeface="Times New Roman"/>
                <a:cs typeface="Times New Roman" panose="02020603050405020304" pitchFamily="18" charset="0"/>
                <a:sym typeface="Times New Roman"/>
              </a:rPr>
              <a:t>impact of the split on U.S. policy was complex, and while it was generally in the United States' favor, it created a variety of difficulties in terms of specific situations. He also noted that the United States faced a big decision at any moment: What if MAO died and there was a crisis in China's leadership? Would it induce the new leadership to improve relations with the United States, or would the United States and the Soviet Union work together to press China harder?</a:t>
            </a:r>
            <a:endParaRPr sz="2400" dirty="0">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alpha val="48000"/>
          </a:srgbClr>
        </a:solidFill>
        <a:effectLst/>
      </p:bgPr>
    </p:bg>
    <p:spTree>
      <p:nvGrpSpPr>
        <p:cNvPr id="1" name=""/>
        <p:cNvGrpSpPr/>
        <p:nvPr/>
      </p:nvGrpSpPr>
      <p:grpSpPr>
        <a:xfrm>
          <a:off x="0" y="0"/>
          <a:ext cx="0" cy="0"/>
          <a:chOff x="0" y="0"/>
          <a:chExt cx="0" cy="0"/>
        </a:xfrm>
      </p:grpSpPr>
      <p:sp>
        <p:nvSpPr>
          <p:cNvPr id="47" name="Shape 47"/>
          <p:cNvSpPr/>
          <p:nvPr/>
        </p:nvSpPr>
        <p:spPr>
          <a:xfrm>
            <a:off x="415607" y="438912"/>
            <a:ext cx="8464551" cy="57554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indent="266700"/>
            <a:r>
              <a:rPr lang="en-US" sz="3200" dirty="0" smtClean="0">
                <a:latin typeface="Times New Roman"/>
                <a:ea typeface="Times New Roman"/>
                <a:cs typeface="Times New Roman"/>
                <a:sym typeface="Times New Roman"/>
              </a:rPr>
              <a:t>  </a:t>
            </a:r>
            <a:r>
              <a:rPr lang="en-US" altLang="zh-CN" sz="2400" dirty="0" err="1">
                <a:latin typeface="Times New Roman" panose="02020603050405020304" pitchFamily="18" charset="0"/>
                <a:cs typeface="Times New Roman" panose="02020603050405020304" pitchFamily="18" charset="0"/>
              </a:rPr>
              <a:t>Rostow</a:t>
            </a:r>
            <a:r>
              <a:rPr lang="en-US" altLang="zh-CN" sz="2400" dirty="0">
                <a:latin typeface="Times New Roman" panose="02020603050405020304" pitchFamily="18" charset="0"/>
                <a:cs typeface="Times New Roman" panose="02020603050405020304" pitchFamily="18" charset="0"/>
              </a:rPr>
              <a:t> submitted to Rusk on April 2 a document jointly prepared by Policy and intelligence analysis experts entitled "US Policy Re the Sino-Soviet Conflict". It suggested that: To negotiate with the Soviet Union to find and invest in areas where interests overlap; </a:t>
            </a:r>
            <a:r>
              <a:rPr lang="en-US" altLang="zh-CN" sz="2400" dirty="0" smtClean="0">
                <a:latin typeface="Times New Roman" panose="02020603050405020304" pitchFamily="18" charset="0"/>
                <a:cs typeface="Times New Roman" panose="02020603050405020304" pitchFamily="18" charset="0"/>
              </a:rPr>
              <a:t>To </a:t>
            </a:r>
            <a:r>
              <a:rPr lang="en-US" altLang="zh-CN" sz="2400" dirty="0">
                <a:latin typeface="Times New Roman" panose="02020603050405020304" pitchFamily="18" charset="0"/>
                <a:cs typeface="Times New Roman" panose="02020603050405020304" pitchFamily="18" charset="0"/>
              </a:rPr>
              <a:t>make clear to the CCP by statements and specific military measures that aggressive Communist acts will be decisively and effectively countered; </a:t>
            </a:r>
            <a:r>
              <a:rPr lang="en-US" altLang="zh-CN" sz="2400" dirty="0" smtClean="0">
                <a:latin typeface="Times New Roman" panose="02020603050405020304" pitchFamily="18" charset="0"/>
                <a:cs typeface="Times New Roman" panose="02020603050405020304" pitchFamily="18" charset="0"/>
              </a:rPr>
              <a:t>To </a:t>
            </a:r>
            <a:r>
              <a:rPr lang="en-US" altLang="zh-CN" sz="2400" dirty="0">
                <a:latin typeface="Times New Roman" panose="02020603050405020304" pitchFamily="18" charset="0"/>
                <a:cs typeface="Times New Roman" panose="02020603050405020304" pitchFamily="18" charset="0"/>
              </a:rPr>
              <a:t>try to open up new channels of communication with Communist China and give it opportunities, possibly including selling grain, to demonstrate the benefits of changing its behavior and improving relations with us; </a:t>
            </a:r>
            <a:r>
              <a:rPr lang="en-US" altLang="zh-CN" sz="2400" dirty="0" smtClean="0">
                <a:latin typeface="Times New Roman" panose="02020603050405020304" pitchFamily="18" charset="0"/>
                <a:cs typeface="Times New Roman" panose="02020603050405020304" pitchFamily="18" charset="0"/>
              </a:rPr>
              <a:t>To </a:t>
            </a:r>
            <a:r>
              <a:rPr lang="en-US" altLang="zh-CN" sz="2400" dirty="0">
                <a:latin typeface="Times New Roman" panose="02020603050405020304" pitchFamily="18" charset="0"/>
                <a:cs typeface="Times New Roman" panose="02020603050405020304" pitchFamily="18" charset="0"/>
              </a:rPr>
              <a:t>consider the prospect of seeking China's participation in the disarmament negotiations</a:t>
            </a:r>
            <a:r>
              <a:rPr lang="en-US" altLang="zh-CN" sz="2400" dirty="0" smtClean="0">
                <a:latin typeface="Times New Roman" panose="02020603050405020304" pitchFamily="18" charset="0"/>
                <a:cs typeface="Times New Roman" panose="02020603050405020304" pitchFamily="18" charset="0"/>
              </a:rPr>
              <a:t>.</a:t>
            </a:r>
          </a:p>
          <a:p>
            <a:pPr lvl="0" indent="266700"/>
            <a:endParaRPr lang="en-US" sz="2400" dirty="0" smtClean="0">
              <a:latin typeface="Times New Roman" panose="02020603050405020304" pitchFamily="18" charset="0"/>
              <a:ea typeface="Times New Roman"/>
              <a:cs typeface="Times New Roman" panose="02020603050405020304" pitchFamily="18" charset="0"/>
              <a:sym typeface="Times New Roman"/>
            </a:endParaRPr>
          </a:p>
          <a:p>
            <a:pPr lvl="0" indent="266700"/>
            <a:r>
              <a:rPr lang="en-US" sz="2400" dirty="0">
                <a:latin typeface="Times New Roman" panose="02020603050405020304" pitchFamily="18" charset="0"/>
                <a:ea typeface="Times New Roman"/>
                <a:cs typeface="Times New Roman" panose="02020603050405020304" pitchFamily="18" charset="0"/>
                <a:sym typeface="Times New Roman"/>
              </a:rPr>
              <a:t> </a:t>
            </a:r>
            <a:r>
              <a:rPr lang="en-US" sz="2400" dirty="0" smtClean="0">
                <a:latin typeface="Times New Roman" panose="02020603050405020304" pitchFamily="18" charset="0"/>
                <a:ea typeface="Times New Roman"/>
                <a:cs typeface="Times New Roman" panose="02020603050405020304" pitchFamily="18" charset="0"/>
                <a:sym typeface="Times New Roman"/>
              </a:rPr>
              <a:t> While </a:t>
            </a:r>
            <a:r>
              <a:rPr lang="en-US" sz="2400" dirty="0">
                <a:latin typeface="Times New Roman" panose="02020603050405020304" pitchFamily="18" charset="0"/>
                <a:ea typeface="Times New Roman"/>
                <a:cs typeface="Times New Roman" panose="02020603050405020304" pitchFamily="18" charset="0"/>
                <a:sym typeface="Times New Roman"/>
              </a:rPr>
              <a:t>no decision was taken on the other items, later practice proved that most of them had been implemented.</a:t>
            </a:r>
            <a:endParaRPr sz="2400" dirty="0">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172068855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 name="矩形 1"/>
          <p:cNvSpPr/>
          <p:nvPr/>
        </p:nvSpPr>
        <p:spPr>
          <a:xfrm>
            <a:off x="847023" y="654518"/>
            <a:ext cx="7729086" cy="4524315"/>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Against the above background, the Policy Planning Council of the State Department drafted a series of draft documents on "Basic National Security Policy" in the first half year of 1962, advocating that we temporarily wait and see the changes of the Sino-Soviet split. The council's final draft, released on June 22nd, said that whether China and the Soviet Union were at peace with each other, they might continue to take different degrees and in different ways a fundamentally hostile stance towards the US. While the United States could do little to promote the Sino-Soviet split, it should at least avoid taking measures that might heal the rift.</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06014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49" name="Shape 49"/>
          <p:cNvSpPr/>
          <p:nvPr/>
        </p:nvSpPr>
        <p:spPr>
          <a:xfrm>
            <a:off x="356134" y="600161"/>
            <a:ext cx="8556859" cy="7078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400">
                <a:latin typeface="Times New Roman Bold"/>
                <a:ea typeface="Times New Roman Bold"/>
                <a:cs typeface="Times New Roman Bold"/>
                <a:sym typeface="Times New Roman Bold"/>
              </a:defRPr>
            </a:lvl1pPr>
          </a:lstStyle>
          <a:p>
            <a:pPr lvl="0">
              <a:defRPr sz="1800"/>
            </a:pPr>
            <a:r>
              <a:rPr sz="4000" dirty="0"/>
              <a:t>IV. </a:t>
            </a:r>
            <a:r>
              <a:rPr lang="en-US" sz="4000" dirty="0" smtClean="0"/>
              <a:t>The US Cannot Stand by China</a:t>
            </a:r>
            <a:endParaRPr sz="4000" dirty="0"/>
          </a:p>
        </p:txBody>
      </p:sp>
      <p:sp>
        <p:nvSpPr>
          <p:cNvPr id="3" name="矩形 2"/>
          <p:cNvSpPr/>
          <p:nvPr/>
        </p:nvSpPr>
        <p:spPr>
          <a:xfrm>
            <a:off x="620828" y="1570582"/>
            <a:ext cx="7916779" cy="3046988"/>
          </a:xfrm>
          <a:prstGeom prst="rect">
            <a:avLst/>
          </a:prstGeom>
        </p:spPr>
        <p:txBody>
          <a:bodyPr wrap="square">
            <a:spAutoFit/>
          </a:bodyPr>
          <a:lstStyle/>
          <a:p>
            <a:r>
              <a:rPr lang="en-US" altLang="zh-CN" sz="2400" dirty="0"/>
              <a:t>In 1960s Why did the United States adopt a policy of negotiation and detente with the Soviet Union, but a policy of confrontation and pressure with China? Some scholars believe that American policy makers adopt a policy of discrimination against the international Communist camp because of its racist bias. Even so, however, China's behavior in world affairs at the time did create a rather aggressive impression among U.S. policy makers, which was also an important reason.</a:t>
            </a:r>
            <a:endParaRPr lang="zh-CN" altLang="en-US" sz="2400"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57" name="Shape 57"/>
          <p:cNvSpPr/>
          <p:nvPr/>
        </p:nvSpPr>
        <p:spPr>
          <a:xfrm>
            <a:off x="784927" y="190032"/>
            <a:ext cx="7561263" cy="61247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indent="266700"/>
            <a:r>
              <a:rPr sz="3200" dirty="0">
                <a:latin typeface="Times New Roman"/>
                <a:ea typeface="Times New Roman"/>
                <a:cs typeface="Times New Roman"/>
                <a:sym typeface="Times New Roman"/>
              </a:rPr>
              <a:t> </a:t>
            </a:r>
            <a:r>
              <a:rPr lang="en-US" sz="3200" dirty="0" smtClean="0">
                <a:latin typeface="Times New Roman"/>
                <a:ea typeface="Times New Roman"/>
                <a:cs typeface="Times New Roman"/>
                <a:sym typeface="Times New Roman"/>
              </a:rPr>
              <a:t> </a:t>
            </a:r>
            <a:r>
              <a:rPr lang="en-US" sz="2400" dirty="0" smtClean="0">
                <a:latin typeface="Times New Roman"/>
                <a:ea typeface="Times New Roman"/>
                <a:cs typeface="Times New Roman"/>
                <a:sym typeface="Times New Roman"/>
              </a:rPr>
              <a:t>The </a:t>
            </a:r>
            <a:r>
              <a:rPr lang="en-US" sz="2400" dirty="0">
                <a:latin typeface="Times New Roman"/>
                <a:ea typeface="Times New Roman"/>
                <a:cs typeface="Times New Roman"/>
                <a:sym typeface="Times New Roman"/>
              </a:rPr>
              <a:t>idea of the US State Department to exploit the Sino-Soviet differences was to seek practical interests with apparent impartiality. On November 22, 1962, the US State Department sent an </a:t>
            </a:r>
            <a:r>
              <a:rPr lang="en-US" sz="2400" dirty="0" err="1">
                <a:latin typeface="Times New Roman"/>
                <a:ea typeface="Times New Roman"/>
                <a:cs typeface="Times New Roman"/>
                <a:sym typeface="Times New Roman"/>
              </a:rPr>
              <a:t>airgram</a:t>
            </a:r>
            <a:r>
              <a:rPr lang="en-US" sz="2400" dirty="0">
                <a:latin typeface="Times New Roman"/>
                <a:ea typeface="Times New Roman"/>
                <a:cs typeface="Times New Roman"/>
                <a:sym typeface="Times New Roman"/>
              </a:rPr>
              <a:t> to all U.S. missions abroad, </a:t>
            </a:r>
            <a:r>
              <a:rPr lang="en-US" sz="2400" dirty="0" smtClean="0">
                <a:latin typeface="Times New Roman"/>
                <a:ea typeface="Times New Roman"/>
                <a:cs typeface="Times New Roman"/>
                <a:sym typeface="Times New Roman"/>
              </a:rPr>
              <a:t>reminded </a:t>
            </a:r>
            <a:r>
              <a:rPr lang="en-US" sz="2400" dirty="0">
                <a:latin typeface="Times New Roman"/>
                <a:ea typeface="Times New Roman"/>
                <a:cs typeface="Times New Roman"/>
                <a:sym typeface="Times New Roman"/>
              </a:rPr>
              <a:t>envoys: It should caution against exaggerating the dispute’s impact on cold war problems or suggestion that U.S. interests were better served by one party than the other. While Ambassador Thompson challenged the policy: “While I think this is debatable in view of the fact that the Chinese are advocating a more militant, aggressive policy against the West, and the United States in particular, the </a:t>
            </a:r>
            <a:r>
              <a:rPr lang="en-US" sz="2400" dirty="0" err="1">
                <a:latin typeface="Times New Roman"/>
                <a:ea typeface="Times New Roman"/>
                <a:cs typeface="Times New Roman"/>
                <a:sym typeface="Times New Roman"/>
              </a:rPr>
              <a:t>airgram</a:t>
            </a:r>
            <a:r>
              <a:rPr lang="en-US" sz="2400" dirty="0">
                <a:latin typeface="Times New Roman"/>
                <a:ea typeface="Times New Roman"/>
                <a:cs typeface="Times New Roman"/>
                <a:sym typeface="Times New Roman"/>
              </a:rPr>
              <a:t>, in fact, appears to be taking the Chinese side”. He believed: “We surely should not come down on the side of the Chinese who advocate a policy much more dangerous for us, at least in the short run, than that advocated by the Soviets.” His advice was adopted.</a:t>
            </a:r>
            <a:endParaRPr sz="2400" dirty="0">
              <a:latin typeface="Times New Roman"/>
              <a:ea typeface="Times New Roman"/>
              <a:cs typeface="Times New Roman"/>
              <a:sym typeface="Times New Roman"/>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64" name="Shape 64"/>
          <p:cNvSpPr/>
          <p:nvPr/>
        </p:nvSpPr>
        <p:spPr>
          <a:xfrm>
            <a:off x="145170" y="523281"/>
            <a:ext cx="8005763"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r>
              <a:rPr sz="4400" dirty="0">
                <a:solidFill>
                  <a:srgbClr val="2B2B2B"/>
                </a:solidFill>
                <a:latin typeface="Times New Roman Bold"/>
                <a:ea typeface="Times New Roman Bold"/>
                <a:cs typeface="Times New Roman Bold"/>
                <a:sym typeface="Times New Roman Bold"/>
              </a:rPr>
              <a:t>V. </a:t>
            </a:r>
            <a:r>
              <a:rPr lang="en-US" sz="4400" dirty="0" smtClean="0">
                <a:solidFill>
                  <a:srgbClr val="2B2B2B"/>
                </a:solidFill>
                <a:latin typeface="Times New Roman Bold"/>
                <a:ea typeface="Times New Roman Bold"/>
                <a:cs typeface="Times New Roman Bold"/>
                <a:sym typeface="Times New Roman Bold"/>
              </a:rPr>
              <a:t>Conclusion</a:t>
            </a:r>
            <a:endParaRPr sz="4400" dirty="0"/>
          </a:p>
        </p:txBody>
      </p:sp>
      <p:sp>
        <p:nvSpPr>
          <p:cNvPr id="2" name="矩形 1"/>
          <p:cNvSpPr/>
          <p:nvPr/>
        </p:nvSpPr>
        <p:spPr>
          <a:xfrm>
            <a:off x="664143" y="1720840"/>
            <a:ext cx="7555832" cy="3416320"/>
          </a:xfrm>
          <a:prstGeom prst="rect">
            <a:avLst/>
          </a:prstGeom>
        </p:spPr>
        <p:txBody>
          <a:bodyPr wrap="square">
            <a:spAutoFit/>
          </a:bodyPr>
          <a:lstStyle/>
          <a:p>
            <a:r>
              <a:rPr lang="en-US" altLang="zh-CN" sz="2400" dirty="0"/>
              <a:t>Alliance with the Soviet Union and confrontation with the United States had been two basic interrelated aspects of China's foreign policy in the 1950s.  It is also a long-term strategic goal of American foreign policy to divide the Sino-Soviet alliance. During the Eisenhower and Dulles period, the US government adopted the strategy of detente towards The Soviet Union and toughness towards China, in an attempt to drive a wedge between the two countries to cause contradictions.</a:t>
            </a:r>
            <a:endParaRPr lang="zh-CN" altLang="en-US" sz="2400"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7" name="Shape 27"/>
          <p:cNvSpPr/>
          <p:nvPr/>
        </p:nvSpPr>
        <p:spPr>
          <a:xfrm>
            <a:off x="717550" y="844550"/>
            <a:ext cx="7561263" cy="63171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nSpc>
                <a:spcPct val="120000"/>
              </a:lnSpc>
            </a:pPr>
            <a:endParaRPr sz="3200" dirty="0">
              <a:latin typeface="Times New Roman"/>
              <a:ea typeface="Times New Roman"/>
              <a:cs typeface="Times New Roman"/>
              <a:sym typeface="Times New Roman"/>
            </a:endParaRPr>
          </a:p>
        </p:txBody>
      </p:sp>
      <p:sp>
        <p:nvSpPr>
          <p:cNvPr id="2" name="矩形 1"/>
          <p:cNvSpPr/>
          <p:nvPr/>
        </p:nvSpPr>
        <p:spPr>
          <a:xfrm>
            <a:off x="847023" y="612845"/>
            <a:ext cx="7883091" cy="5632311"/>
          </a:xfrm>
          <a:prstGeom prst="rect">
            <a:avLst/>
          </a:prstGeom>
        </p:spPr>
        <p:txBody>
          <a:bodyPr wrap="square">
            <a:spAutoFit/>
          </a:bodyPr>
          <a:lstStyle/>
          <a:p>
            <a:r>
              <a:rPr lang="en-US" altLang="zh-CN" sz="2400" dirty="0"/>
              <a:t>The trilateral relationship among China, the United States and Europe is a significant subject. This paper discusses the cognition and reaction of the American government to the Sino-Soviet split in the middle stage of the Cold War, so as to provide a mirror for the great triangle relationship in reality from a historical period.</a:t>
            </a:r>
          </a:p>
          <a:p>
            <a:endParaRPr lang="en-US" altLang="zh-CN" sz="2400" dirty="0"/>
          </a:p>
          <a:p>
            <a:r>
              <a:rPr lang="en-US" altLang="zh-CN" sz="2400" dirty="0"/>
              <a:t>The established arguments on the issue have been challenged in recent years by the declassification of a large number of new Kennedy-era diplomatic archives. Historians can make use of sufficient original materials to analyze in a more in-depth and detailed way the American government's understanding and response to the Sino-Soviet differences during this period, as well as the formulation process, content and influence of relevant policies.</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68" name="Shape 68"/>
          <p:cNvSpPr/>
          <p:nvPr/>
        </p:nvSpPr>
        <p:spPr>
          <a:xfrm>
            <a:off x="784927" y="43287"/>
            <a:ext cx="7561263"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indent="266700"/>
            <a:r>
              <a:rPr sz="3200" dirty="0">
                <a:latin typeface="Times New Roman"/>
                <a:ea typeface="Times New Roman"/>
                <a:cs typeface="Times New Roman"/>
                <a:sym typeface="Times New Roman"/>
              </a:rPr>
              <a:t>     </a:t>
            </a:r>
          </a:p>
        </p:txBody>
      </p:sp>
      <p:sp>
        <p:nvSpPr>
          <p:cNvPr id="2" name="矩形 1"/>
          <p:cNvSpPr/>
          <p:nvPr/>
        </p:nvSpPr>
        <p:spPr>
          <a:xfrm>
            <a:off x="616017" y="471689"/>
            <a:ext cx="8268101" cy="6001643"/>
          </a:xfrm>
          <a:prstGeom prst="rect">
            <a:avLst/>
          </a:prstGeom>
        </p:spPr>
        <p:txBody>
          <a:bodyPr wrap="square">
            <a:spAutoFit/>
          </a:bodyPr>
          <a:lstStyle/>
          <a:p>
            <a:r>
              <a:rPr lang="en-US" altLang="zh-CN" sz="2400" dirty="0"/>
              <a:t>During the Kennedy administration, there were some changes in American policy towards China but there was no significant change until the assassination of John F. Kennedy. The reasons for this are complex. As far as the trilateral relations between China, The US and the Soviet Union are concerned, it should be admitted that the international grand strategic pattern that fundamentally changed the antagonistic relations between China and the United States in this period had not been formed, nor had the crisis that forced the United States to extricate itself moderately from the mire of Asia appeared. </a:t>
            </a:r>
            <a:endParaRPr lang="en-US" altLang="zh-CN" sz="2400" dirty="0" smtClean="0"/>
          </a:p>
          <a:p>
            <a:endParaRPr lang="en-US" altLang="zh-CN" sz="2400" dirty="0" smtClean="0"/>
          </a:p>
          <a:p>
            <a:r>
              <a:rPr lang="en-US" altLang="zh-CN" sz="2400" dirty="0" smtClean="0"/>
              <a:t>In </a:t>
            </a:r>
            <a:r>
              <a:rPr lang="en-US" altLang="zh-CN" sz="2400" dirty="0"/>
              <a:t>the early 1960s, Sino-Soviet differences, though increasingly superficial, had not yet reached the point of rupture. The U.S. government was concerned about this disagreement, expected it to develop further, and was constantly considering how to exploit it politically.</a:t>
            </a:r>
            <a:endParaRPr lang="zh-CN" altLang="en-US" sz="2400"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70" name="Shape 70"/>
          <p:cNvSpPr/>
          <p:nvPr/>
        </p:nvSpPr>
        <p:spPr>
          <a:xfrm>
            <a:off x="728060" y="245461"/>
            <a:ext cx="7561263" cy="57554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indent="266700"/>
            <a:r>
              <a:rPr sz="3200" dirty="0">
                <a:latin typeface="Times New Roman"/>
                <a:ea typeface="Times New Roman"/>
                <a:cs typeface="Times New Roman"/>
                <a:sym typeface="Times New Roman"/>
              </a:rPr>
              <a:t>    </a:t>
            </a:r>
            <a:r>
              <a:rPr sz="3100" dirty="0">
                <a:latin typeface="Times New Roman"/>
                <a:ea typeface="Times New Roman"/>
                <a:cs typeface="Times New Roman"/>
                <a:sym typeface="Times New Roman"/>
              </a:rPr>
              <a:t> </a:t>
            </a:r>
            <a:r>
              <a:rPr lang="en-US" altLang="zh-CN" sz="2400" dirty="0"/>
              <a:t>However, was the dispute between China and the Soviet Union a temporary disagreement or an irreversible split? Could the Soviet Union work with the United States to suppress China? Is it possible for China to become a power borrowed by the United States? This was the question that the Kennedy administration had been observing for three years, but it was still unresolved. Its observation, or the actual development of Sino-Soviet relations, did not make it believe that the differences within the international Communist movement have become unbridgeable, nor did it believe that the status quo of Sino-Soviet relations had constituted a strategic need enough to push it to change its policy towards China. During this period, the United States could not rule out the possibility that China and the Soviet Union would make up and confront the enemy </a:t>
            </a:r>
            <a:r>
              <a:rPr lang="en-US" altLang="zh-CN" sz="2400" dirty="0" smtClean="0"/>
              <a:t>together.</a:t>
            </a:r>
            <a:endParaRPr sz="2400" dirty="0">
              <a:latin typeface="Times New Roman"/>
              <a:ea typeface="Times New Roman"/>
              <a:cs typeface="Times New Roman"/>
              <a:sym typeface="Times New Roman"/>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72" name="Shape 72"/>
          <p:cNvSpPr/>
          <p:nvPr/>
        </p:nvSpPr>
        <p:spPr>
          <a:xfrm>
            <a:off x="717550" y="844550"/>
            <a:ext cx="7561263" cy="427809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indent="266700"/>
            <a:r>
              <a:rPr sz="3200" dirty="0">
                <a:latin typeface="Times New Roman"/>
                <a:ea typeface="Times New Roman"/>
                <a:cs typeface="Times New Roman"/>
                <a:sym typeface="Times New Roman"/>
              </a:rPr>
              <a:t>     </a:t>
            </a:r>
            <a:r>
              <a:rPr lang="en-US" sz="2400" dirty="0">
                <a:latin typeface="Times New Roman"/>
                <a:ea typeface="Times New Roman"/>
                <a:cs typeface="Times New Roman"/>
                <a:sym typeface="Times New Roman"/>
              </a:rPr>
              <a:t>At that time, the development of Sino-Soviet relations itself was still in its infancy. Among the differences between China and the Soviet Union, China is obviously the party that is more hostile to the United States and more firmly opposed to compromise and cooperation with imperialist. It is competing with the Soviet Union everywhere from Vietnam to Congo to Cuba to see that who is the more revolutionary and who is the more powerful foreign aid in the local anti-imperialist revolutionary struggle. Getting the US to improve its relations with China under such circumstances would be very difficult.</a:t>
            </a:r>
            <a:endParaRPr sz="2400" dirty="0">
              <a:latin typeface="Times New Roman"/>
              <a:ea typeface="Times New Roman"/>
              <a:cs typeface="Times New Roman"/>
              <a:sym typeface="Times New Roman"/>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 name="文本框 1"/>
          <p:cNvSpPr txBox="1"/>
          <p:nvPr/>
        </p:nvSpPr>
        <p:spPr>
          <a:xfrm>
            <a:off x="452387" y="303032"/>
            <a:ext cx="8271200" cy="600164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lgn="l" rtl="0" hangingPunct="0"/>
            <a:r>
              <a:rPr lang="en-US" altLang="zh-CN" sz="2400" dirty="0">
                <a:latin typeface="Times New Roman"/>
                <a:ea typeface="Times New Roman"/>
                <a:cs typeface="Times New Roman"/>
                <a:sym typeface="Times New Roman"/>
              </a:rPr>
              <a:t>On the other hand, the US still had a lot of unrealistic expectations about its strategic interests and the limits of its power in Asia. Without the painful experience of losing the Vietnam War, it is difficult for it to make a fundamental review of its Asian strategy, reduce intervention, shrink its front lines, significantly refresh its foreign policy and re-understand the China issue. In the late 1960s, with the turning point of the Vietnam War, the balance of power between the two sides of the Cold War changed. At this time, the Sino-Soviet relationship also broke down obviously, and reached the point of fighting each other for border disputes, which provided opportunities and possibilities for the change of American policy. Since the goal of containing China was no longer realistic, it was possible to establish a new world strategic pattern and find a new balance between cold War powers. Therefore, to improve relations with China, the New pattern of US-China cooperation against the Soviet Union followed.</a:t>
            </a:r>
            <a:endParaRPr kumimoji="0" lang="zh-CN" altLang="en-US" sz="2400" b="0" i="0" u="none" strike="noStrike" cap="none" spc="0" normalizeH="0" baseline="0" dirty="0">
              <a:ln>
                <a:noFill/>
              </a:ln>
              <a:solidFill>
                <a:srgbClr val="000000"/>
              </a:solidFill>
              <a:effectLst/>
              <a:uFillTx/>
              <a:sym typeface="Calibri"/>
            </a:endParaRPr>
          </a:p>
        </p:txBody>
      </p:sp>
    </p:spTree>
    <p:extLst>
      <p:ext uri="{BB962C8B-B14F-4D97-AF65-F5344CB8AC3E}">
        <p14:creationId xmlns:p14="http://schemas.microsoft.com/office/powerpoint/2010/main" val="101963276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27" name="Shape 127"/>
          <p:cNvSpPr/>
          <p:nvPr/>
        </p:nvSpPr>
        <p:spPr>
          <a:xfrm>
            <a:off x="2501585" y="1943100"/>
            <a:ext cx="4234491" cy="110799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lgn="ctr"/>
            <a:r>
              <a:rPr lang="en-US" sz="6600" dirty="0" smtClean="0">
                <a:latin typeface="Times New Roman Bold"/>
                <a:ea typeface="Times New Roman Bold"/>
                <a:cs typeface="Times New Roman Bold"/>
                <a:sym typeface="Times New Roman Bold"/>
              </a:rPr>
              <a:t>Thank you</a:t>
            </a:r>
            <a:r>
              <a:rPr sz="6600" dirty="0" smtClean="0">
                <a:latin typeface="Times New Roman Bold"/>
                <a:ea typeface="Times New Roman Bold"/>
                <a:cs typeface="Times New Roman Bold"/>
                <a:sym typeface="Times New Roman Bold"/>
              </a:rPr>
              <a:t> </a:t>
            </a:r>
            <a:endParaRPr sz="6600" dirty="0">
              <a:latin typeface="Times New Roman Bold"/>
              <a:ea typeface="Times New Roman Bold"/>
              <a:cs typeface="Times New Roman Bold"/>
              <a:sym typeface="Times New Roman Bo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 name="矩形 1"/>
          <p:cNvSpPr/>
          <p:nvPr/>
        </p:nvSpPr>
        <p:spPr>
          <a:xfrm>
            <a:off x="933651" y="612845"/>
            <a:ext cx="7661709" cy="5632311"/>
          </a:xfrm>
          <a:prstGeom prst="rect">
            <a:avLst/>
          </a:prstGeom>
        </p:spPr>
        <p:txBody>
          <a:bodyPr wrap="square">
            <a:spAutoFit/>
          </a:bodyPr>
          <a:lstStyle/>
          <a:p>
            <a:r>
              <a:rPr lang="en-US" altLang="zh-CN" sz="2400" dirty="0"/>
              <a:t>After 1960, the differences between China and the Soviet Union became more and more open, and even expanded from ideology to state-to-state relations. Analysts of the Cold War in the United States generally believed that this tendency of division within the international Communist movement undoubtedly provided opportunities for the Western camp. But how long could this trend last? Would the end result be a split or a reconciliation in the International Communist Movement? Would the two sides seek to ease external pressure by improving relations with the West, or would they compete to demonstrate their anti-imperialist revolutionary power for the leadership of the International Communist Movement? Was this an opportunity or a harbinger of doom for the West? If it's an opportunity, how could you take advantage of it? </a:t>
            </a:r>
            <a:endParaRPr lang="zh-CN" altLang="en-US" sz="2400" dirty="0"/>
          </a:p>
        </p:txBody>
      </p:sp>
    </p:spTree>
    <p:extLst>
      <p:ext uri="{BB962C8B-B14F-4D97-AF65-F5344CB8AC3E}">
        <p14:creationId xmlns:p14="http://schemas.microsoft.com/office/powerpoint/2010/main" val="136551882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 name="矩形 1"/>
          <p:cNvSpPr/>
          <p:nvPr/>
        </p:nvSpPr>
        <p:spPr>
          <a:xfrm>
            <a:off x="1001028" y="878085"/>
            <a:ext cx="7209322" cy="4893647"/>
          </a:xfrm>
          <a:prstGeom prst="rect">
            <a:avLst/>
          </a:prstGeom>
        </p:spPr>
        <p:txBody>
          <a:bodyPr wrap="square">
            <a:spAutoFit/>
          </a:bodyPr>
          <a:lstStyle/>
          <a:p>
            <a:r>
              <a:rPr lang="en-US" altLang="zh-CN" sz="2400" dirty="0"/>
              <a:t>If you explicitly favored one side over the other, could it speed up the divide or could it do you a disservice, alerting the parties to an "imperialist conspiracy" and prompting them to unite against the enemy? If the international Communist Movement could be divided, would it be better to enlist the moderate Soviet Union to oppress the more radical China in ideology and foreign policy, or would it be better to join hands with the relatively weak China to confront the Soviet Union, which had the power to threaten the global interests of the United States? These were complex issues that American policymakers had to weigh and decide carefully. </a:t>
            </a:r>
            <a:endParaRPr lang="zh-CN" altLang="en-US" sz="2400" dirty="0"/>
          </a:p>
        </p:txBody>
      </p:sp>
    </p:spTree>
    <p:extLst>
      <p:ext uri="{BB962C8B-B14F-4D97-AF65-F5344CB8AC3E}">
        <p14:creationId xmlns:p14="http://schemas.microsoft.com/office/powerpoint/2010/main" val="46860794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0" name="Shape 20"/>
          <p:cNvSpPr/>
          <p:nvPr/>
        </p:nvSpPr>
        <p:spPr>
          <a:xfrm flipV="1">
            <a:off x="7469204" y="163629"/>
            <a:ext cx="1380960" cy="7078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marL="1905000" indent="-1905000">
              <a:buSzPct val="100000"/>
              <a:buFont typeface="Times New Roman Bold"/>
              <a:buAutoNum type="romanUcPeriod"/>
              <a:defRPr sz="4000">
                <a:latin typeface="Times New Roman Bold"/>
                <a:ea typeface="Times New Roman Bold"/>
                <a:cs typeface="Times New Roman Bold"/>
                <a:sym typeface="Times New Roman Bold"/>
              </a:defRPr>
            </a:lvl1pPr>
          </a:lstStyle>
          <a:p>
            <a:pPr marL="0" lvl="0" indent="0">
              <a:buNone/>
              <a:defRPr sz="1800"/>
            </a:pPr>
            <a:r>
              <a:rPr lang="en-US" sz="4000" dirty="0" smtClean="0"/>
              <a:t> </a:t>
            </a:r>
            <a:endParaRPr sz="4000" dirty="0"/>
          </a:p>
        </p:txBody>
      </p:sp>
      <p:sp>
        <p:nvSpPr>
          <p:cNvPr id="2" name="矩形 1"/>
          <p:cNvSpPr/>
          <p:nvPr/>
        </p:nvSpPr>
        <p:spPr>
          <a:xfrm>
            <a:off x="933650" y="1065279"/>
            <a:ext cx="7305575" cy="5139869"/>
          </a:xfrm>
          <a:prstGeom prst="rect">
            <a:avLst/>
          </a:prstGeom>
        </p:spPr>
        <p:txBody>
          <a:bodyPr wrap="square">
            <a:spAutoFit/>
          </a:bodyPr>
          <a:lstStyle/>
          <a:p>
            <a:r>
              <a:rPr lang="en-US" altLang="zh-CN" sz="4000" dirty="0" smtClean="0"/>
              <a:t>I. Sino-Soviet relations are at once cold and warm</a:t>
            </a:r>
          </a:p>
          <a:p>
            <a:endParaRPr lang="en-US" altLang="zh-CN" sz="4000" dirty="0" smtClean="0"/>
          </a:p>
          <a:p>
            <a:r>
              <a:rPr lang="en-US" altLang="zh-CN" sz="2400" dirty="0"/>
              <a:t>The central committee of the CCP fully affirmed the outcome of this conference. The 9th Plenary Session of the 8th CPC Central Committee, held in January 1961, decided to adopt the policy of detente with The Soviet Union, stop the debate, concentrate on the domestic economic adjustment, and strive to further improve relations with neighboring countries.</a:t>
            </a:r>
          </a:p>
          <a:p>
            <a:endParaRPr lang="zh-CN" altLang="en-US" sz="4000"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9" name="Shape 29"/>
          <p:cNvSpPr/>
          <p:nvPr/>
        </p:nvSpPr>
        <p:spPr>
          <a:xfrm>
            <a:off x="791368" y="285750"/>
            <a:ext cx="7561264"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indent="266700"/>
            <a:r>
              <a:rPr sz="3200" dirty="0">
                <a:latin typeface="Times New Roman"/>
                <a:ea typeface="Times New Roman"/>
                <a:cs typeface="Times New Roman"/>
                <a:sym typeface="Times New Roman"/>
              </a:rPr>
              <a:t>   </a:t>
            </a:r>
            <a:endParaRPr sz="2800" dirty="0">
              <a:latin typeface="Times New Roman"/>
              <a:ea typeface="Times New Roman"/>
              <a:cs typeface="Times New Roman"/>
              <a:sym typeface="Times New Roman"/>
            </a:endParaRPr>
          </a:p>
        </p:txBody>
      </p:sp>
      <p:pic>
        <p:nvPicPr>
          <p:cNvPr id="30" name="pasted-image.tif"/>
          <p:cNvPicPr/>
          <p:nvPr/>
        </p:nvPicPr>
        <p:blipFill>
          <a:blip r:embed="rId2">
            <a:extLst/>
          </a:blip>
          <a:stretch>
            <a:fillRect/>
          </a:stretch>
        </p:blipFill>
        <p:spPr>
          <a:xfrm>
            <a:off x="4931405" y="3871652"/>
            <a:ext cx="3421227" cy="2266564"/>
          </a:xfrm>
          <a:prstGeom prst="rect">
            <a:avLst/>
          </a:prstGeom>
          <a:ln w="12700">
            <a:miter lim="400000"/>
          </a:ln>
        </p:spPr>
      </p:pic>
      <p:pic>
        <p:nvPicPr>
          <p:cNvPr id="31" name="pasted-image.tif"/>
          <p:cNvPicPr/>
          <p:nvPr/>
        </p:nvPicPr>
        <p:blipFill>
          <a:blip r:embed="rId3">
            <a:extLst/>
          </a:blip>
          <a:stretch>
            <a:fillRect/>
          </a:stretch>
        </p:blipFill>
        <p:spPr>
          <a:xfrm>
            <a:off x="413886" y="3871652"/>
            <a:ext cx="3882217" cy="2266564"/>
          </a:xfrm>
          <a:prstGeom prst="rect">
            <a:avLst/>
          </a:prstGeom>
          <a:ln w="12700">
            <a:miter lim="400000"/>
          </a:ln>
        </p:spPr>
      </p:pic>
      <p:sp>
        <p:nvSpPr>
          <p:cNvPr id="2" name="矩形 1"/>
          <p:cNvSpPr/>
          <p:nvPr/>
        </p:nvSpPr>
        <p:spPr>
          <a:xfrm>
            <a:off x="413886" y="285751"/>
            <a:ext cx="8277727" cy="3724096"/>
          </a:xfrm>
          <a:prstGeom prst="rect">
            <a:avLst/>
          </a:prstGeom>
        </p:spPr>
        <p:txBody>
          <a:bodyPr wrap="square">
            <a:spAutoFit/>
          </a:bodyPr>
          <a:lstStyle/>
          <a:p>
            <a:r>
              <a:rPr lang="en-US" altLang="zh-CN" sz="2400" dirty="0" smtClean="0"/>
              <a:t>During </a:t>
            </a:r>
            <a:r>
              <a:rPr lang="en-US" altLang="zh-CN" sz="2400" dirty="0"/>
              <a:t>this period, the Soviet side had, to some extent, taken initiatives to restore relations, such as: On January 12, 1961, Khrushchev wrote a letter to Zhou </a:t>
            </a:r>
            <a:r>
              <a:rPr lang="en-US" altLang="zh-CN" sz="2400" dirty="0" err="1"/>
              <a:t>Enlai</a:t>
            </a:r>
            <a:r>
              <a:rPr lang="en-US" altLang="zh-CN" sz="2400" dirty="0"/>
              <a:t>, stated that the Soviet government was </a:t>
            </a:r>
            <a:r>
              <a:rPr lang="en-US" altLang="zh-CN" sz="2400" dirty="0" smtClean="0"/>
              <a:t>likely </a:t>
            </a:r>
            <a:r>
              <a:rPr lang="en-US" altLang="zh-CN" sz="2400" dirty="0"/>
              <a:t>to take the necessary measures to provide technical assistance to China to produce </a:t>
            </a:r>
            <a:r>
              <a:rPr lang="en-US" altLang="zh-CN" sz="2400" dirty="0" err="1"/>
              <a:t>mig</a:t>
            </a:r>
            <a:r>
              <a:rPr lang="en-US" altLang="zh-CN" sz="2400" dirty="0"/>
              <a:t> - 21 Φ fighters. In reply on February 5, Zhou </a:t>
            </a:r>
            <a:r>
              <a:rPr lang="en-US" altLang="zh-CN" sz="2400" dirty="0" err="1"/>
              <a:t>Enlai</a:t>
            </a:r>
            <a:r>
              <a:rPr lang="en-US" altLang="zh-CN" sz="2400" dirty="0"/>
              <a:t> said that he would send a delegation to Moscow for specific negotiations and </a:t>
            </a:r>
            <a:r>
              <a:rPr lang="en-US" altLang="zh-CN" sz="2400" dirty="0" smtClean="0"/>
              <a:t>signing the </a:t>
            </a:r>
            <a:r>
              <a:rPr lang="en-US" altLang="zh-CN" sz="2400" dirty="0"/>
              <a:t>agreements</a:t>
            </a:r>
            <a:r>
              <a:rPr lang="en-US" altLang="zh-CN" sz="2400" dirty="0" smtClean="0"/>
              <a:t>.</a:t>
            </a:r>
          </a:p>
          <a:p>
            <a:endParaRPr lang="en-US" altLang="zh-CN" sz="2400" dirty="0"/>
          </a:p>
          <a:p>
            <a:endParaRPr lang="zh-CN" altLang="en-US" sz="2000"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 name="矩形 1"/>
          <p:cNvSpPr/>
          <p:nvPr/>
        </p:nvSpPr>
        <p:spPr>
          <a:xfrm>
            <a:off x="798898" y="657747"/>
            <a:ext cx="7709836" cy="5016758"/>
          </a:xfrm>
          <a:prstGeom prst="rect">
            <a:avLst/>
          </a:prstGeom>
        </p:spPr>
        <p:txBody>
          <a:bodyPr wrap="square">
            <a:spAutoFit/>
          </a:bodyPr>
          <a:lstStyle/>
          <a:p>
            <a:r>
              <a:rPr lang="en-US" altLang="zh-CN" sz="2000" dirty="0"/>
              <a:t>The important reason for China and the Soviet Union to ease and repair the relationship during this period was the strategic need for the Struggle against the United States. In the second half of 1960, the United States created tensions in Congo, Cuba, and Southeast Asia, confronting the Soviet Union over Berlin, the United Nations, and other issues. After Kennedy came to power in early 1961, Cuba, Berlin, Congo and Laos became four hot spots of friction between the two camps. Under the such a situation </a:t>
            </a:r>
            <a:r>
              <a:rPr lang="en-US" altLang="zh-CN" sz="2000" dirty="0" smtClean="0"/>
              <a:t>the </a:t>
            </a:r>
            <a:r>
              <a:rPr lang="en-US" altLang="zh-CN" sz="2000" dirty="0"/>
              <a:t>Central Committee of the CCP considered that China was in great difficulty at that time and lacked experience in socialist construction, so it had to enlist the assistance of the Soviet </a:t>
            </a:r>
            <a:r>
              <a:rPr lang="en-US" altLang="zh-CN" sz="2000" dirty="0" smtClean="0"/>
              <a:t>Union. </a:t>
            </a:r>
            <a:r>
              <a:rPr lang="en-US" altLang="zh-CN" sz="2000" dirty="0"/>
              <a:t>China also had to consider the possibility that the United States might exploit China's difficulties to engage in military adventures with Chiang Kai-shek on the mainland. Improving Sino-Soviet relations would reduce the risk of American military aggression against China. MAO Zedong was once optimistic that the sky would not fall if we all still wanted to build socialism and fight imperialist.</a:t>
            </a:r>
            <a:endParaRPr lang="zh-CN" altLang="en-US" sz="2000" dirty="0"/>
          </a:p>
        </p:txBody>
      </p:sp>
    </p:spTree>
    <p:extLst>
      <p:ext uri="{BB962C8B-B14F-4D97-AF65-F5344CB8AC3E}">
        <p14:creationId xmlns:p14="http://schemas.microsoft.com/office/powerpoint/2010/main" val="81242088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33" name="Shape 33"/>
          <p:cNvSpPr/>
          <p:nvPr/>
        </p:nvSpPr>
        <p:spPr>
          <a:xfrm>
            <a:off x="467661" y="353092"/>
            <a:ext cx="8204702"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000">
                <a:latin typeface="Times New Roman Bold"/>
                <a:ea typeface="Times New Roman Bold"/>
                <a:cs typeface="Times New Roman Bold"/>
                <a:sym typeface="Times New Roman Bold"/>
              </a:defRPr>
            </a:lvl1pPr>
          </a:lstStyle>
          <a:p>
            <a:pPr lvl="0">
              <a:defRPr sz="1800"/>
            </a:pPr>
            <a:r>
              <a:rPr lang="en-US" dirty="0" smtClean="0"/>
              <a:t> </a:t>
            </a:r>
            <a:r>
              <a:rPr lang="en-US" sz="3600" dirty="0"/>
              <a:t>II. Khrushchev Defends China's Position </a:t>
            </a:r>
          </a:p>
        </p:txBody>
      </p:sp>
      <p:sp>
        <p:nvSpPr>
          <p:cNvPr id="2" name="矩形 1"/>
          <p:cNvSpPr/>
          <p:nvPr/>
        </p:nvSpPr>
        <p:spPr>
          <a:xfrm>
            <a:off x="676593" y="1322589"/>
            <a:ext cx="8197900" cy="5262979"/>
          </a:xfrm>
          <a:prstGeom prst="rect">
            <a:avLst/>
          </a:prstGeom>
        </p:spPr>
        <p:txBody>
          <a:bodyPr wrap="square">
            <a:spAutoFit/>
          </a:bodyPr>
          <a:lstStyle/>
          <a:p>
            <a:r>
              <a:rPr lang="en-US" altLang="zh-CN" sz="2400" dirty="0"/>
              <a:t>In early June 1961, Kennedy and Khrushchev held a summit meeting in Vienna. The topics announced in advance include bilateral relations and international issues such as disarmament, nuclear control, Germany and Laos. </a:t>
            </a:r>
            <a:endParaRPr lang="en-US" altLang="zh-CN" sz="2400" dirty="0" smtClean="0"/>
          </a:p>
          <a:p>
            <a:endParaRPr lang="en-US" altLang="zh-CN" sz="2400" dirty="0" smtClean="0"/>
          </a:p>
          <a:p>
            <a:r>
              <a:rPr lang="en-US" altLang="zh-CN" sz="2400" dirty="0" smtClean="0"/>
              <a:t>Kennedy's </a:t>
            </a:r>
            <a:r>
              <a:rPr lang="en-US" altLang="zh-CN" sz="2400" dirty="0"/>
              <a:t>advisers suggested seeking Soviet-American cooperation to halt China's nuclear development as one of the topics of inquiry to Khrushchev, who, they reckon, might have expressed concern about nuclear proliferation, or he might have taken private opportunities to express concern about China becoming a nuclear power</a:t>
            </a:r>
            <a:r>
              <a:rPr lang="en-US" altLang="zh-CN" sz="2400" dirty="0" smtClean="0"/>
              <a:t>.</a:t>
            </a:r>
          </a:p>
          <a:p>
            <a:endParaRPr lang="en-US" altLang="zh-CN" sz="2400" dirty="0"/>
          </a:p>
          <a:p>
            <a:r>
              <a:rPr lang="en-US" altLang="zh-CN" sz="2400" dirty="0"/>
              <a:t>After </a:t>
            </a:r>
            <a:r>
              <a:rPr lang="en-US" altLang="zh-CN" sz="2400" dirty="0" smtClean="0"/>
              <a:t>a lunch</a:t>
            </a:r>
            <a:r>
              <a:rPr lang="en-US" altLang="zh-CN" sz="2400" dirty="0"/>
              <a:t>, Khrushchev had a private meeting with Kennedy, accompanied only by interpreters from both sides. </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alpha val="36000"/>
          </a:srgbClr>
        </a:solidFill>
        <a:effectLst/>
      </p:bgPr>
    </p:bg>
    <p:spTree>
      <p:nvGrpSpPr>
        <p:cNvPr id="1" name=""/>
        <p:cNvGrpSpPr/>
        <p:nvPr/>
      </p:nvGrpSpPr>
      <p:grpSpPr>
        <a:xfrm>
          <a:off x="0" y="0"/>
          <a:ext cx="0" cy="0"/>
          <a:chOff x="0" y="0"/>
          <a:chExt cx="0" cy="0"/>
        </a:xfrm>
      </p:grpSpPr>
      <p:sp>
        <p:nvSpPr>
          <p:cNvPr id="80" name="Shape 80"/>
          <p:cNvSpPr/>
          <p:nvPr/>
        </p:nvSpPr>
        <p:spPr>
          <a:xfrm>
            <a:off x="880367" y="4208462"/>
            <a:ext cx="7383265" cy="584775"/>
          </a:xfrm>
          <a:prstGeom prst="rect">
            <a:avLst/>
          </a:prstGeom>
          <a:noFill/>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3200" dirty="0" smtClean="0">
                <a:latin typeface="Times New Roman"/>
                <a:ea typeface="Times New Roman"/>
                <a:cs typeface="Times New Roman"/>
                <a:sym typeface="Times New Roman"/>
              </a:rPr>
              <a:t> </a:t>
            </a:r>
            <a:endParaRPr sz="3200" dirty="0">
              <a:latin typeface="Times New Roman"/>
              <a:ea typeface="Times New Roman"/>
              <a:cs typeface="Times New Roman"/>
              <a:sym typeface="Times New Roman"/>
            </a:endParaRPr>
          </a:p>
        </p:txBody>
      </p:sp>
      <p:pic>
        <p:nvPicPr>
          <p:cNvPr id="2" name="图片 1"/>
          <p:cNvPicPr>
            <a:picLocks noChangeAspect="1"/>
          </p:cNvPicPr>
          <p:nvPr/>
        </p:nvPicPr>
        <p:blipFill>
          <a:blip r:embed="rId2"/>
          <a:stretch>
            <a:fillRect/>
          </a:stretch>
        </p:blipFill>
        <p:spPr>
          <a:xfrm>
            <a:off x="2377440" y="0"/>
            <a:ext cx="4738063" cy="3553547"/>
          </a:xfrm>
          <a:prstGeom prst="rect">
            <a:avLst/>
          </a:prstGeom>
        </p:spPr>
      </p:pic>
      <p:sp>
        <p:nvSpPr>
          <p:cNvPr id="3" name="矩形 2"/>
          <p:cNvSpPr/>
          <p:nvPr/>
        </p:nvSpPr>
        <p:spPr>
          <a:xfrm>
            <a:off x="1914539" y="3884833"/>
            <a:ext cx="6084055" cy="2308324"/>
          </a:xfrm>
          <a:prstGeom prst="rect">
            <a:avLst/>
          </a:prstGeom>
        </p:spPr>
        <p:txBody>
          <a:bodyPr wrap="square">
            <a:spAutoFit/>
          </a:bodyPr>
          <a:lstStyle/>
          <a:p>
            <a:r>
              <a:rPr lang="en-US" altLang="zh-CN" sz="2400" dirty="0"/>
              <a:t>Khrushchev said he wanted to say a few words about China. He believed that the United States could not improve its relations with China without ending its occupation of Taiwan. The most realistic policy would be to recognize China and make it a member of the UN. </a:t>
            </a:r>
            <a:endParaRPr lang="zh-CN" altLang="en-US" sz="2400"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8F8F8F"/>
      </a:accent3>
      <a:accent4>
        <a:srgbClr val="707070"/>
      </a:accent4>
      <a:accent5>
        <a:srgbClr val="B5C9E5"/>
      </a:accent5>
      <a:accent6>
        <a:srgbClr val="D7712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B9BD5"/>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8F8F8F"/>
      </a:accent3>
      <a:accent4>
        <a:srgbClr val="707070"/>
      </a:accent4>
      <a:accent5>
        <a:srgbClr val="B5C9E5"/>
      </a:accent5>
      <a:accent6>
        <a:srgbClr val="D7712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B9BD5"/>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421</TotalTime>
  <Words>2749</Words>
  <Application>Microsoft Office PowerPoint</Application>
  <PresentationFormat>全屏显示(4:3)</PresentationFormat>
  <Paragraphs>57</Paragraphs>
  <Slides>24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Avenir Roman</vt:lpstr>
      <vt:lpstr>Arial</vt:lpstr>
      <vt:lpstr>Calibri</vt:lpstr>
      <vt:lpstr>Calibri Light</vt:lpstr>
      <vt:lpstr>Times New Roman</vt:lpstr>
      <vt:lpstr>Times New Roman Bold</vt:lpstr>
      <vt:lpstr>Default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Windows 用户</cp:lastModifiedBy>
  <cp:revision>36</cp:revision>
  <cp:lastPrinted>2016-11-12T13:04:09Z</cp:lastPrinted>
  <dcterms:modified xsi:type="dcterms:W3CDTF">2020-10-21T17:34:11Z</dcterms:modified>
</cp:coreProperties>
</file>