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58" r:id="rId2"/>
    <p:sldId id="359" r:id="rId3"/>
    <p:sldId id="361" r:id="rId4"/>
    <p:sldId id="319" r:id="rId5"/>
    <p:sldId id="259" r:id="rId6"/>
    <p:sldId id="260" r:id="rId7"/>
    <p:sldId id="264" r:id="rId8"/>
    <p:sldId id="314" r:id="rId9"/>
    <p:sldId id="315" r:id="rId10"/>
    <p:sldId id="363" r:id="rId11"/>
    <p:sldId id="321" r:id="rId12"/>
    <p:sldId id="364" r:id="rId13"/>
    <p:sldId id="316" r:id="rId14"/>
    <p:sldId id="261" r:id="rId15"/>
    <p:sldId id="317" r:id="rId16"/>
    <p:sldId id="368" r:id="rId17"/>
    <p:sldId id="265" r:id="rId18"/>
    <p:sldId id="318" r:id="rId19"/>
    <p:sldId id="334" r:id="rId20"/>
    <p:sldId id="369" r:id="rId21"/>
    <p:sldId id="266" r:id="rId22"/>
    <p:sldId id="335" r:id="rId23"/>
    <p:sldId id="336" r:id="rId24"/>
    <p:sldId id="357" r:id="rId25"/>
    <p:sldId id="337" r:id="rId26"/>
    <p:sldId id="360" r:id="rId27"/>
    <p:sldId id="338" r:id="rId28"/>
    <p:sldId id="270" r:id="rId29"/>
    <p:sldId id="362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73C22-D0EE-4C03-B7B2-EA730167334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957F-FF02-419D-823F-377CB5EA7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48141C48-84F4-F942-BFF1-949E6549D460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2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375CF6E4-E678-2A42-A3F2-CE4612CFD73E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26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7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CD58D075-2677-934D-B798-4724A8F3C7BA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27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A0AF9A4C-3B8B-DC40-88D5-9693D0A5D5ED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29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1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A0AF9A4C-3B8B-DC40-88D5-9693D0A5D5ED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3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4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A0AF9A4C-3B8B-DC40-88D5-9693D0A5D5ED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4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B5E02169-E103-3D4D-94C0-279A03C39D97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19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6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B5E02169-E103-3D4D-94C0-279A03C39D97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20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1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55B95A2F-0EA7-614E-82E2-BF3140BFB81F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22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4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911D89D5-C285-BA4B-BC28-569BD7F281DA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23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Stock market in October wiped out all the gains it made in 2018. Nearly $2 trillion lost, largely in technology stocks.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24171-12FB-F446-8727-77B6B88520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  <a:ea typeface="ＭＳ Ｐゴシック" charset="0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楷体" charset="0"/>
                <a:cs typeface="华文楷体" charset="0"/>
              </a:defRPr>
            </a:lvl9pPr>
          </a:lstStyle>
          <a:p>
            <a:fld id="{CD58D075-2677-934D-B798-4724A8F3C7BA}" type="slidenum">
              <a:rPr lang="zh-CN" altLang="en-US" sz="1200">
                <a:latin typeface="Calibri" charset="0"/>
                <a:ea typeface="SimSun" charset="0"/>
                <a:cs typeface="SimSun" charset="0"/>
              </a:rPr>
              <a:pPr/>
              <a:t>25</a:t>
            </a:fld>
            <a:endParaRPr lang="en-US" altLang="zh-CN" sz="120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7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C504C8-275D-4C0B-9074-4BB1562DFBEB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D1DE7A-5AE2-4173-8FFF-EED19462A6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ao@america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372561"/>
          </a:xfrm>
        </p:spPr>
        <p:txBody>
          <a:bodyPr>
            <a:noAutofit/>
          </a:bodyPr>
          <a:lstStyle/>
          <a:p>
            <a:pPr algn="ctr"/>
            <a:br>
              <a:rPr lang="en-US" dirty="0"/>
            </a:br>
            <a:r>
              <a:rPr lang="en-US" sz="4400" b="1" dirty="0"/>
              <a:t>Factors for Change</a:t>
            </a:r>
            <a:br>
              <a:rPr lang="en-US" sz="4400" b="1" dirty="0"/>
            </a:br>
            <a:r>
              <a:rPr lang="en-US" sz="3200" b="1" dirty="0"/>
              <a:t>—The China-U.S.-Europe Triangle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229600" cy="41148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/>
              <a:t>Quansheng Zhao</a:t>
            </a:r>
            <a:endParaRPr lang="en-US" sz="2000" dirty="0"/>
          </a:p>
          <a:p>
            <a:pPr algn="ctr"/>
            <a:r>
              <a:rPr lang="en-US" sz="2000" dirty="0"/>
              <a:t>American University</a:t>
            </a:r>
          </a:p>
          <a:p>
            <a:pPr algn="ctr"/>
            <a:r>
              <a:rPr lang="en-US" sz="2000" u="sng" dirty="0">
                <a:hlinkClick r:id="rId2"/>
              </a:rPr>
              <a:t>zhao@american.edu</a:t>
            </a:r>
            <a:endParaRPr lang="en-US" sz="2000" u="sng" dirty="0"/>
          </a:p>
          <a:p>
            <a:pPr algn="ctr"/>
            <a:endParaRPr lang="en-US" sz="2000" u="sng" dirty="0"/>
          </a:p>
          <a:p>
            <a:pPr algn="ctr"/>
            <a:endParaRPr lang="en-US" sz="2000" u="sng" dirty="0"/>
          </a:p>
          <a:p>
            <a:r>
              <a:rPr lang="en-US" sz="2000" b="1" dirty="0"/>
              <a:t>Digital Conference</a:t>
            </a:r>
          </a:p>
          <a:p>
            <a:r>
              <a:rPr lang="en-US" sz="2000" b="1" i="1" dirty="0"/>
              <a:t>“China-US-Europe: Global Power Triangles</a:t>
            </a:r>
          </a:p>
          <a:p>
            <a:r>
              <a:rPr lang="en-US" sz="2000" b="1" i="1" dirty="0"/>
              <a:t>&amp; the Remaking of the international Order”</a:t>
            </a:r>
          </a:p>
          <a:p>
            <a:r>
              <a:rPr lang="en-US" sz="2000" b="1" dirty="0"/>
              <a:t>October 23, 2020, </a:t>
            </a:r>
            <a:r>
              <a:rPr lang="de-DE" sz="2000" b="1" dirty="0"/>
              <a:t>Freie Universität Berlin</a:t>
            </a:r>
            <a:endParaRPr lang="en-US" sz="2000" b="1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95F2-54AF-4C4F-8A43-CBACA3A0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From Mao to Deng to Xi</a:t>
            </a:r>
            <a:br>
              <a:rPr lang="en-US" sz="3500" dirty="0"/>
            </a:br>
            <a:r>
              <a:rPr lang="en-US" sz="3500" dirty="0"/>
              <a:t>Europe Never an Enemy </a:t>
            </a:r>
            <a:endParaRPr lang="en-US" altLang="zh-CN" sz="35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CE86D8-EAC6-4160-8191-E5F96E84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2" y="1614170"/>
            <a:ext cx="4040188" cy="1281430"/>
          </a:xfrm>
        </p:spPr>
        <p:txBody>
          <a:bodyPr/>
          <a:lstStyle/>
          <a:p>
            <a:r>
              <a:rPr lang="en-US" dirty="0"/>
              <a:t>Mao’s “Three World”</a:t>
            </a:r>
          </a:p>
          <a:p>
            <a:r>
              <a:rPr lang="en-US" dirty="0"/>
              <a:t>Europe was the 2</a:t>
            </a:r>
            <a:r>
              <a:rPr lang="en-US" baseline="30000" dirty="0"/>
              <a:t>nd</a:t>
            </a:r>
            <a:r>
              <a:rPr lang="en-US" dirty="0"/>
              <a:t> World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CB22C5F-AD71-486F-B7A2-7FCC67617CD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000155" y="4724400"/>
            <a:ext cx="4041775" cy="1292670"/>
          </a:xfrm>
        </p:spPr>
        <p:txBody>
          <a:bodyPr/>
          <a:lstStyle/>
          <a:p>
            <a:r>
              <a:rPr lang="en-US" dirty="0"/>
              <a:t>Deng’s Open Policy:</a:t>
            </a:r>
          </a:p>
          <a:p>
            <a:r>
              <a:rPr lang="en-US" dirty="0"/>
              <a:t>Capital, Market, and Technology</a:t>
            </a:r>
          </a:p>
        </p:txBody>
      </p:sp>
      <p:pic>
        <p:nvPicPr>
          <p:cNvPr id="4" name="Picture 6" descr="PPT - 专题五：社会主义的外部环境PowerPoint Presentation, free download - ID:4808727">
            <a:extLst>
              <a:ext uri="{FF2B5EF4-FFF2-40B4-BE49-F238E27FC236}">
                <a16:creationId xmlns:a16="http://schemas.microsoft.com/office/drawing/2014/main" id="{5F7F3760-D314-416C-A02F-0355D6C0A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25" y="3435849"/>
            <a:ext cx="4041775" cy="3031331"/>
          </a:xfrm>
          <a:prstGeom prst="rect">
            <a:avLst/>
          </a:prstGeom>
          <a:solidFill>
            <a:srgbClr val="FFFFFF"/>
          </a:solidFill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hina's 40 years of economic reform that opened the country up and turned  it into a superpower - ABC News">
            <a:extLst>
              <a:ext uri="{FF2B5EF4-FFF2-40B4-BE49-F238E27FC236}">
                <a16:creationId xmlns:a16="http://schemas.microsoft.com/office/drawing/2014/main" id="{10FFAB3B-A4A2-474E-86B3-0E79CC35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35" y="1676400"/>
            <a:ext cx="3963817" cy="223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4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6924-86F0-C84D-8CB6-84A9814D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Power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5734-5009-4A49-BAD0-60AB4E6E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143000"/>
            <a:ext cx="8229600" cy="914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China: became #2 economy in 2010</a:t>
            </a:r>
          </a:p>
          <a:p>
            <a:pPr marL="109728" indent="0">
              <a:buNone/>
            </a:pPr>
            <a:r>
              <a:rPr lang="en-US" sz="2000" dirty="0"/>
              <a:t>followed by Japan, Germany, UK, India, France, and Italy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146" name="Picture 2" descr="List of countries by GDP (nominal) - Wikipedia">
            <a:extLst>
              <a:ext uri="{FF2B5EF4-FFF2-40B4-BE49-F238E27FC236}">
                <a16:creationId xmlns:a16="http://schemas.microsoft.com/office/drawing/2014/main" id="{E007398F-4410-47DA-9C49-A0222638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83515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95F2-54AF-4C4F-8A43-CBACA3A0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Cooperative vs Competitive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23CC996-3752-402B-B27B-6AEA51C75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</p:spPr>
        <p:txBody>
          <a:bodyPr>
            <a:normAutofit fontScale="92500"/>
          </a:bodyPr>
          <a:lstStyle/>
          <a:p>
            <a:r>
              <a:rPr lang="en-US" dirty="0"/>
              <a:t>EU-China Summit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BAAD6042-F969-4639-B4E4-AB5D11DFF8F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00600" y="1295399"/>
            <a:ext cx="4041775" cy="2688561"/>
          </a:xfrm>
        </p:spPr>
        <p:txBody>
          <a:bodyPr>
            <a:normAutofit fontScale="92500"/>
          </a:bodyPr>
          <a:lstStyle/>
          <a:p>
            <a:r>
              <a:rPr lang="en-US" dirty="0"/>
              <a:t>Mixed signals: Germany’s new campaign calling for diversification from China, with Merkel suggesting that businesses expand their Asian market.</a:t>
            </a:r>
            <a:endParaRPr lang="en-US" altLang="zh-CN" dirty="0"/>
          </a:p>
        </p:txBody>
      </p:sp>
      <p:pic>
        <p:nvPicPr>
          <p:cNvPr id="17410" name="Picture 2" descr="China and the EU - European External Action Service">
            <a:extLst>
              <a:ext uri="{FF2B5EF4-FFF2-40B4-BE49-F238E27FC236}">
                <a16:creationId xmlns:a16="http://schemas.microsoft.com/office/drawing/2014/main" id="{4E4CC8E8-F5B1-45C4-B31E-C7937125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70895"/>
            <a:ext cx="4040188" cy="2688561"/>
          </a:xfrm>
          <a:prstGeom prst="rect">
            <a:avLst/>
          </a:prstGeom>
          <a:solidFill>
            <a:srgbClr val="FFFFFF"/>
          </a:solidFill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EU-China summit: Why tensions between Europe and China are rising - CNN">
            <a:extLst>
              <a:ext uri="{FF2B5EF4-FFF2-40B4-BE49-F238E27FC236}">
                <a16:creationId xmlns:a16="http://schemas.microsoft.com/office/drawing/2014/main" id="{4F3813E8-F2F2-4BFC-9979-7D3C405E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49" y="4267200"/>
            <a:ext cx="3734825" cy="20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7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6651-1FED-0B46-BE63-18C674F4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Alliances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8F36-9712-0245-B730-99EAA286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84960"/>
            <a:ext cx="8118765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Cold War: Two Camps</a:t>
            </a:r>
          </a:p>
          <a:p>
            <a:r>
              <a:rPr lang="en-US" dirty="0"/>
              <a:t>Communism--</a:t>
            </a:r>
            <a:r>
              <a:rPr lang="en-US" dirty="0">
                <a:cs typeface="Calibri"/>
              </a:rPr>
              <a:t>China allied with Soviet Union</a:t>
            </a:r>
          </a:p>
          <a:p>
            <a:r>
              <a:rPr lang="en-US" dirty="0">
                <a:cs typeface="Calibri"/>
              </a:rPr>
              <a:t>Capitalism—West Europe's</a:t>
            </a:r>
            <a:r>
              <a:rPr lang="en-US" dirty="0"/>
              <a:t> alliance with U</a:t>
            </a:r>
            <a:r>
              <a:rPr lang="en-US" dirty="0">
                <a:cs typeface="Calibri"/>
              </a:rPr>
              <a:t>.S.  </a:t>
            </a:r>
          </a:p>
          <a:p>
            <a:r>
              <a:rPr lang="en-US" dirty="0">
                <a:cs typeface="Calibri"/>
              </a:rPr>
              <a:t>NATO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</a:t>
            </a:r>
            <a:endParaRPr lang="en-US" sz="3200" dirty="0">
              <a:cs typeface="Calibri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6E9C8-B5BA-2143-A210-27CD3CF12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588" y="3733641"/>
            <a:ext cx="3113024" cy="17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8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/>
              <a:t>Cold War and NATO</a:t>
            </a:r>
            <a:endParaRPr lang="zh-CN" altLang="en-US" sz="3600" dirty="0"/>
          </a:p>
          <a:p>
            <a:pPr lvl="0"/>
            <a:endParaRPr lang="en-US" sz="3600" b="1" dirty="0"/>
          </a:p>
          <a:p>
            <a:pPr lvl="0">
              <a:buNone/>
            </a:pPr>
            <a:endParaRPr lang="en-US" sz="3600" b="1" dirty="0"/>
          </a:p>
          <a:p>
            <a:pPr lvl="0"/>
            <a:endParaRPr lang="en-US" sz="3600" b="1" dirty="0"/>
          </a:p>
          <a:p>
            <a:pPr lvl="0"/>
            <a:endParaRPr lang="en-US" sz="3600" b="1" dirty="0"/>
          </a:p>
          <a:p>
            <a:pPr lvl="0"/>
            <a:r>
              <a:rPr lang="en-US" sz="3600" b="1" dirty="0"/>
              <a:t>Post Cold War EU’s Role: An Independent Pole?</a:t>
            </a:r>
            <a:endParaRPr lang="zh-CN" altLang="en-US" sz="36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Strategic Pictures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133600"/>
            <a:ext cx="2209800" cy="16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29289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322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3A7C-4737-4748-8E5F-16F02335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4. Diplomatic Maneuvers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0859-68E0-4987-8917-4675E44F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2" y="1417638"/>
            <a:ext cx="6246668" cy="2163762"/>
          </a:xfrm>
        </p:spPr>
        <p:txBody>
          <a:bodyPr>
            <a:normAutofit fontScale="92500"/>
          </a:bodyPr>
          <a:lstStyle/>
          <a:p>
            <a:r>
              <a:rPr lang="en-US" altLang="zh-CN" sz="2800" dirty="0">
                <a:cs typeface="Calibri"/>
              </a:rPr>
              <a:t>Challenges and opportunities</a:t>
            </a:r>
          </a:p>
          <a:p>
            <a:r>
              <a:rPr lang="en-US" dirty="0"/>
              <a:t>Charles de Gaulle’s 1964 decision for diplomatic relations with China</a:t>
            </a:r>
          </a:p>
          <a:p>
            <a:r>
              <a:rPr lang="en-US" altLang="zh-CN" sz="2800" dirty="0">
                <a:cs typeface="Calibri"/>
              </a:rPr>
              <a:t>Nixon/Kessinger 1972 visit to Beijing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AutoShape 2" descr="C:\Users\zhao\OneDrive - american.edu\1-PowerPoint\Asia-Pacific\640.webp"/>
          <p:cNvSpPr>
            <a:spLocks noChangeAspect="1" noChangeArrowheads="1"/>
          </p:cNvSpPr>
          <p:nvPr/>
        </p:nvSpPr>
        <p:spPr bwMode="auto">
          <a:xfrm>
            <a:off x="-509443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89A387F-9558-45BD-A50E-CADDB6C3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69282"/>
            <a:ext cx="2536520" cy="32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o-Nixon meeting: Historic encounter still resonates 45 years later -  YouTube">
            <a:extLst>
              <a:ext uri="{FF2B5EF4-FFF2-40B4-BE49-F238E27FC236}">
                <a16:creationId xmlns:a16="http://schemas.microsoft.com/office/drawing/2014/main" id="{40BD928A-6962-4ADA-96B9-90E60390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37338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 Critical Juncture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2"/>
          </p:nvPr>
        </p:nvSpPr>
        <p:spPr>
          <a:xfrm>
            <a:off x="463193" y="1452866"/>
            <a:ext cx="7696200" cy="1375105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The Rise of China</a:t>
            </a:r>
            <a:r>
              <a:rPr lang="zh-CN" altLang="en-US" dirty="0"/>
              <a:t> </a:t>
            </a:r>
            <a:r>
              <a:rPr lang="en-US" altLang="zh-CN" dirty="0"/>
              <a:t>and </a:t>
            </a:r>
            <a:r>
              <a:rPr lang="en-US" b="1" dirty="0"/>
              <a:t>EU’s Economic Power</a:t>
            </a:r>
          </a:p>
          <a:p>
            <a:pPr lvl="0"/>
            <a:r>
              <a:rPr lang="en-US" altLang="zh-CN" b="1" dirty="0"/>
              <a:t>Mutually Beneficial , but….</a:t>
            </a:r>
          </a:p>
          <a:p>
            <a:pPr lvl="0"/>
            <a:r>
              <a:rPr lang="en-US" altLang="zh-CN" b="1" dirty="0"/>
              <a:t>Summit Meeting in a Critical Juncture (Sep 2020)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9218" name="Picture 2" descr="EU-China Leaders' Meeting: Upholding EU values and interests - Modern  Diplomacy">
            <a:extLst>
              <a:ext uri="{FF2B5EF4-FFF2-40B4-BE49-F238E27FC236}">
                <a16:creationId xmlns:a16="http://schemas.microsoft.com/office/drawing/2014/main" id="{FD67359A-DEEF-462F-87A1-23F46874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255186"/>
            <a:ext cx="5794375" cy="3259335"/>
          </a:xfrm>
          <a:prstGeom prst="rect">
            <a:avLst/>
          </a:prstGeom>
          <a:solidFill>
            <a:srgbClr val="FFFFFF"/>
          </a:solidFill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1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1"/>
          </p:nvPr>
        </p:nvSpPr>
        <p:spPr>
          <a:xfrm>
            <a:off x="448638" y="2122773"/>
            <a:ext cx="4038600" cy="3243072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Huawei &amp; 5G</a:t>
            </a:r>
          </a:p>
          <a:p>
            <a:pPr lvl="0"/>
            <a:r>
              <a:rPr lang="en-US" b="1" dirty="0"/>
              <a:t>Human Rights</a:t>
            </a:r>
            <a:endParaRPr lang="en-US" dirty="0"/>
          </a:p>
          <a:p>
            <a:r>
              <a:rPr lang="en-US" b="1" dirty="0"/>
              <a:t>Hong Kong</a:t>
            </a:r>
          </a:p>
          <a:p>
            <a:r>
              <a:rPr lang="en-US" b="1" dirty="0"/>
              <a:t>North Korea and Six Party Talks</a:t>
            </a:r>
          </a:p>
          <a:p>
            <a:r>
              <a:rPr lang="en-US" altLang="zh-CN" b="1" dirty="0"/>
              <a:t>Climate Change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pic>
        <p:nvPicPr>
          <p:cNvPr id="10242" name="Picture 2" descr="Europe takes a “risk-based” approach to 5G restrictions following US  lobbying against Huawei | World Finance">
            <a:extLst>
              <a:ext uri="{FF2B5EF4-FFF2-40B4-BE49-F238E27FC236}">
                <a16:creationId xmlns:a16="http://schemas.microsoft.com/office/drawing/2014/main" id="{8D41BF33-B97A-4F45-B0A9-DBC83146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29834"/>
            <a:ext cx="4038600" cy="302895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Diplomacy and Involvement: Confrontation vs. Engagement</a:t>
            </a:r>
            <a:endParaRPr lang="zh-CN" altLang="en-US" sz="3500"/>
          </a:p>
        </p:txBody>
      </p:sp>
    </p:spTree>
    <p:extLst>
      <p:ext uri="{BB962C8B-B14F-4D97-AF65-F5344CB8AC3E}">
        <p14:creationId xmlns:p14="http://schemas.microsoft.com/office/powerpoint/2010/main" val="213548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F11C-2360-7F47-8EC1-07B0858E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9220200" cy="1143000"/>
          </a:xfrm>
        </p:spPr>
        <p:txBody>
          <a:bodyPr>
            <a:normAutofit/>
          </a:bodyPr>
          <a:lstStyle/>
          <a:p>
            <a:r>
              <a:rPr lang="en-US" b="1" dirty="0"/>
              <a:t>5. </a:t>
            </a:r>
            <a:r>
              <a:rPr lang="en-US" sz="3600" b="1" dirty="0"/>
              <a:t>International-Domestic Linkages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00E08-961C-B14D-B2EC-36439F37B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5029200" cy="3001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U.S. in 1980s—“Japan Bashing” –largest economic rival</a:t>
            </a:r>
          </a:p>
          <a:p>
            <a:r>
              <a:rPr lang="en-US" dirty="0"/>
              <a:t>U.S. domestic debate: “China Threat”</a:t>
            </a:r>
          </a:p>
          <a:p>
            <a:r>
              <a:rPr lang="en-US" dirty="0"/>
              <a:t>EU changing perceptions about China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8AB62-CCDE-4817-A9FF-C6D07839D3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15745"/>
            <a:ext cx="3117850" cy="2037650"/>
          </a:xfrm>
          <a:prstGeom prst="rect">
            <a:avLst/>
          </a:prstGeom>
        </p:spPr>
      </p:pic>
      <p:pic>
        <p:nvPicPr>
          <p:cNvPr id="7172" name="Picture 4" descr="Murder of Vincent Chin - Wikipedia">
            <a:extLst>
              <a:ext uri="{FF2B5EF4-FFF2-40B4-BE49-F238E27FC236}">
                <a16:creationId xmlns:a16="http://schemas.microsoft.com/office/drawing/2014/main" id="{DFC1DF72-224C-47F9-85A2-F7E51F99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985734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360591-7E94-461C-A65B-E3E43EACFAAC}"/>
              </a:ext>
            </a:extLst>
          </p:cNvPr>
          <p:cNvSpPr/>
          <p:nvPr/>
        </p:nvSpPr>
        <p:spPr>
          <a:xfrm>
            <a:off x="6030288" y="6143729"/>
            <a:ext cx="2638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Linux Libertine"/>
              </a:rPr>
              <a:t>Murder of Vincent Chin</a:t>
            </a:r>
            <a:endParaRPr lang="en-US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7174" name="Picture 6" descr="疑被误当中国人知名日裔钢琴家遭围殴| 中國報China Press">
            <a:extLst>
              <a:ext uri="{FF2B5EF4-FFF2-40B4-BE49-F238E27FC236}">
                <a16:creationId xmlns:a16="http://schemas.microsoft.com/office/drawing/2014/main" id="{177DF793-8B31-4B67-A706-9872E5E1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3" y="4441769"/>
            <a:ext cx="3276600" cy="17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5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CFR on Twitter: &quot;#China- #EU relations are entering a new stage across # Europe, says @oertel_janka. Our #Unlock survey shows that perceptions of  China have worsened to a significant degree during the #covid19">
            <a:extLst>
              <a:ext uri="{FF2B5EF4-FFF2-40B4-BE49-F238E27FC236}">
                <a16:creationId xmlns:a16="http://schemas.microsoft.com/office/drawing/2014/main" id="{7A957E40-FCF8-4782-A94F-DDD2CFF8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22437"/>
            <a:ext cx="855391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200" b="1" dirty="0"/>
              <a:t>Europe’s Changing Perceptions of China</a:t>
            </a:r>
            <a:br>
              <a:rPr lang="en-US" altLang="zh-CN" sz="2300" b="1" dirty="0"/>
            </a:br>
            <a:br>
              <a:rPr lang="en-US" altLang="zh-CN" sz="2300" b="1" dirty="0"/>
            </a:br>
            <a:r>
              <a:rPr lang="en-US" altLang="zh-CN" sz="2300" b="1" dirty="0"/>
              <a:t>How would it Translate into Foreign Policy?</a:t>
            </a:r>
            <a:br>
              <a:rPr lang="en-US" altLang="zh-CN" sz="2300" dirty="0"/>
            </a:br>
            <a:endParaRPr lang="zh-CN" alt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ctrTitle"/>
          </p:nvPr>
        </p:nvSpPr>
        <p:spPr>
          <a:xfrm>
            <a:off x="308225" y="416336"/>
            <a:ext cx="82261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i="1" dirty="0"/>
              <a:t>“A nation has no permanent enemies and </a:t>
            </a:r>
            <a:br>
              <a:rPr lang="en-US" sz="2800" b="1" i="1" dirty="0"/>
            </a:br>
            <a:r>
              <a:rPr lang="en-US" sz="2800" b="1" i="1" dirty="0"/>
              <a:t>no permanent friends, only permanent interests.” </a:t>
            </a:r>
            <a:br>
              <a:rPr lang="en-US" sz="2800" b="1" i="1" dirty="0"/>
            </a:br>
            <a:r>
              <a:rPr lang="en-US" sz="2800" dirty="0"/>
              <a:t>–Winston Churchill</a:t>
            </a:r>
            <a:endParaRPr lang="zh-CN" altLang="en-US" sz="2800" b="1" dirty="0">
              <a:latin typeface="Maiandra GD" charset="0"/>
              <a:ea typeface="ＭＳ Ｐゴシック" charset="0"/>
            </a:endParaRPr>
          </a:p>
        </p:txBody>
      </p:sp>
      <p:pic>
        <p:nvPicPr>
          <p:cNvPr id="14340" name="Picture 2" descr="http://www.comp.dit.ie/website07/images/news/china-fla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657599"/>
            <a:ext cx="1447800" cy="79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7"/>
          <p:cNvCxnSpPr/>
          <p:nvPr/>
        </p:nvCxnSpPr>
        <p:spPr>
          <a:xfrm flipV="1">
            <a:off x="3352800" y="2819400"/>
            <a:ext cx="457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1"/>
          <p:cNvCxnSpPr/>
          <p:nvPr/>
        </p:nvCxnSpPr>
        <p:spPr>
          <a:xfrm>
            <a:off x="5486400" y="2819400"/>
            <a:ext cx="457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" descr="http://aceproject.org/regions-en/countries-and-territories/US/US_f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179638"/>
            <a:ext cx="13620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9"/>
          <p:cNvCxnSpPr/>
          <p:nvPr/>
        </p:nvCxnSpPr>
        <p:spPr>
          <a:xfrm>
            <a:off x="4038600" y="40386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DB2CB5-10E0-4794-8497-C0748FE4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657600"/>
            <a:ext cx="1295400" cy="8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671946" y="58881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latin typeface="Maiandra GD" charset="0"/>
                <a:ea typeface="ＭＳ Ｐゴシック" charset="0"/>
              </a:rPr>
              <a:t>Washington Perspectives</a:t>
            </a:r>
            <a:br>
              <a:rPr lang="en-US" altLang="zh-CN" sz="3200" dirty="0">
                <a:latin typeface="Maiandra GD" charset="0"/>
                <a:ea typeface="ＭＳ Ｐゴシック" charset="0"/>
              </a:rPr>
            </a:br>
            <a:endParaRPr lang="zh-CN" altLang="en-US" sz="3200" dirty="0">
              <a:latin typeface="Maiandra GD" charset="0"/>
              <a:ea typeface="ＭＳ Ｐゴシック" charset="0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522688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World Dominant Position: No One Can Challenge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From “Japan Bashing” to “China Threat”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Maintain the current international system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Power transition theory and “hedging strategy”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“Pivot to Asia”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Military Alliance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The U.S. role in China-EU relations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“Make America great again”</a:t>
            </a:r>
            <a:endParaRPr lang="zh-CN" altLang="en-US" sz="2600" dirty="0">
              <a:latin typeface="Cambria" charset="0"/>
              <a:ea typeface="华文楷体" charset="0"/>
              <a:cs typeface="华文楷体" charset="0"/>
            </a:endParaRPr>
          </a:p>
        </p:txBody>
      </p:sp>
      <p:pic>
        <p:nvPicPr>
          <p:cNvPr id="33796" name="Picture 2" descr="http://aceproject.org/regions-en/countries-and-territories/US/US_fl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213" y="648693"/>
            <a:ext cx="13620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721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3832261" cy="40050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Future of NATO?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EU not exempt from US tariffs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US withdraw troops from Germany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Russia factor: Nord Stream 2 Route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Post-Trump Era?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Trump’s EU Policy</a:t>
            </a:r>
            <a:endParaRPr lang="zh-CN" altLang="en-US" dirty="0"/>
          </a:p>
        </p:txBody>
      </p:sp>
      <p:pic>
        <p:nvPicPr>
          <p:cNvPr id="13314" name="Picture 2" descr="Russian gas pipeline to Germany sows divisions in Europe and beyond - Los  Angeles Times">
            <a:extLst>
              <a:ext uri="{FF2B5EF4-FFF2-40B4-BE49-F238E27FC236}">
                <a16:creationId xmlns:a16="http://schemas.microsoft.com/office/drawing/2014/main" id="{1E888757-F344-47D8-B459-23D35F62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30243"/>
            <a:ext cx="4419600" cy="31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6908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/>
              <a:t>Security Alliance—NATO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Dependent, Independent, or Interdependent?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Balancing or Bandwagon?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Where is Germany Going?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EU’s role in US-China relations</a:t>
            </a:r>
          </a:p>
          <a:p>
            <a:pPr eaLnBrk="1" hangingPunct="1">
              <a:lnSpc>
                <a:spcPct val="90000"/>
              </a:lnSpc>
            </a:pPr>
            <a:endParaRPr lang="zh-CN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11F5E6-77E3-4E7F-B86B-284C965EE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7" r="6637" b="3"/>
          <a:stretch/>
        </p:blipFill>
        <p:spPr bwMode="auto">
          <a:xfrm>
            <a:off x="5562600" y="2514600"/>
            <a:ext cx="3184587" cy="35688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500" b="1"/>
              <a:t>EU Perspectives</a:t>
            </a:r>
            <a:br>
              <a:rPr lang="en-US" altLang="zh-CN" sz="3500"/>
            </a:br>
            <a:endParaRPr lang="zh-CN" altLang="en-US" sz="35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BCAEE8-0724-4B98-8155-9B330AB6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638"/>
            <a:ext cx="1295400" cy="8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latin typeface="Maiandra GD" charset="0"/>
                <a:ea typeface="ＭＳ Ｐゴシック" charset="0"/>
              </a:rPr>
              <a:t>Beijing Perspectives</a:t>
            </a:r>
            <a:br>
              <a:rPr lang="en-US" altLang="zh-CN" sz="3200" dirty="0">
                <a:latin typeface="Maiandra GD" charset="0"/>
                <a:ea typeface="ＭＳ Ｐゴシック" charset="0"/>
              </a:rPr>
            </a:br>
            <a:endParaRPr lang="zh-CN" altLang="en-US" sz="3200" dirty="0">
              <a:latin typeface="Maiandra GD" charset="0"/>
              <a:ea typeface="ＭＳ Ｐゴシック" charset="0"/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573640" y="1951038"/>
            <a:ext cx="8153400" cy="3382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“</a:t>
            </a:r>
            <a:r>
              <a:rPr lang="en-US" altLang="zh-CN" sz="2600" i="1" dirty="0">
                <a:latin typeface="Cambria" charset="0"/>
                <a:ea typeface="华文楷体" charset="0"/>
                <a:cs typeface="华文楷体" charset="0"/>
              </a:rPr>
              <a:t>Tao </a:t>
            </a:r>
            <a:r>
              <a:rPr lang="en-US" altLang="zh-CN" sz="2600" i="1" dirty="0" err="1">
                <a:latin typeface="Cambria" charset="0"/>
                <a:ea typeface="华文楷体" charset="0"/>
                <a:cs typeface="华文楷体" charset="0"/>
              </a:rPr>
              <a:t>guang</a:t>
            </a:r>
            <a:r>
              <a:rPr lang="en-US" altLang="zh-CN" sz="2600" i="1" dirty="0">
                <a:latin typeface="Cambria" charset="0"/>
                <a:ea typeface="华文楷体" charset="0"/>
                <a:cs typeface="华文楷体" charset="0"/>
              </a:rPr>
              <a:t> yang hui</a:t>
            </a: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” vs. “</a:t>
            </a:r>
            <a:r>
              <a:rPr lang="en-US" altLang="zh-CN" sz="2600" i="1" dirty="0">
                <a:latin typeface="Cambria" charset="0"/>
                <a:ea typeface="华文楷体" charset="0"/>
                <a:cs typeface="华文楷体" charset="0"/>
              </a:rPr>
              <a:t>You </a:t>
            </a:r>
            <a:r>
              <a:rPr lang="en-US" altLang="zh-CN" sz="2600" i="1" dirty="0" err="1">
                <a:latin typeface="Cambria" charset="0"/>
                <a:ea typeface="华文楷体" charset="0"/>
                <a:cs typeface="华文楷体" charset="0"/>
              </a:rPr>
              <a:t>suo</a:t>
            </a:r>
            <a:r>
              <a:rPr lang="en-US" altLang="zh-CN" sz="2600" i="1" dirty="0">
                <a:latin typeface="Cambria" charset="0"/>
                <a:ea typeface="华文楷体" charset="0"/>
                <a:cs typeface="华文楷体" charset="0"/>
              </a:rPr>
              <a:t> </a:t>
            </a:r>
            <a:r>
              <a:rPr lang="en-US" altLang="zh-CN" sz="2600" i="1" dirty="0" err="1">
                <a:latin typeface="Cambria" charset="0"/>
                <a:ea typeface="华文楷体" charset="0"/>
                <a:cs typeface="华文楷体" charset="0"/>
              </a:rPr>
              <a:t>zuo</a:t>
            </a:r>
            <a:r>
              <a:rPr lang="en-US" altLang="zh-CN" sz="2600" i="1" dirty="0">
                <a:latin typeface="Cambria" charset="0"/>
                <a:ea typeface="华文楷体" charset="0"/>
                <a:cs typeface="华文楷体" charset="0"/>
              </a:rPr>
              <a:t> </a:t>
            </a:r>
            <a:r>
              <a:rPr lang="en-US" altLang="zh-CN" sz="2600" i="1" dirty="0" err="1">
                <a:latin typeface="Cambria" charset="0"/>
                <a:ea typeface="华文楷体" charset="0"/>
                <a:cs typeface="华文楷体" charset="0"/>
              </a:rPr>
              <a:t>wei</a:t>
            </a:r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” (keep low profile vs. make contribution)</a:t>
            </a:r>
          </a:p>
          <a:p>
            <a:pPr eaLnBrk="1" hangingPunct="1"/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“Peaceful Rise” and “China Dream”</a:t>
            </a:r>
          </a:p>
          <a:p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Power Transition and t</a:t>
            </a:r>
            <a:r>
              <a:rPr lang="en-US" sz="2600" dirty="0">
                <a:latin typeface="Cambria" charset="0"/>
                <a:ea typeface="华文楷体" charset="0"/>
                <a:cs typeface="华文楷体" charset="0"/>
              </a:rPr>
              <a:t>he “Thucydides Trap”?</a:t>
            </a:r>
          </a:p>
          <a:p>
            <a:r>
              <a:rPr lang="en-US" sz="2600" dirty="0">
                <a:latin typeface="Cambria" charset="0"/>
                <a:ea typeface="华文楷体" charset="0"/>
                <a:cs typeface="华文楷体" charset="0"/>
              </a:rPr>
              <a:t>EU is a balancer</a:t>
            </a:r>
          </a:p>
          <a:p>
            <a:pPr eaLnBrk="1" hangingPunct="1"/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Hard Power vs. Soft Power</a:t>
            </a:r>
          </a:p>
          <a:p>
            <a:pPr eaLnBrk="1" hangingPunct="1"/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Western Dominance of Discourse Power</a:t>
            </a:r>
          </a:p>
          <a:p>
            <a:pPr eaLnBrk="1" hangingPunct="1"/>
            <a:r>
              <a:rPr lang="en-US" altLang="zh-CN" sz="2600" dirty="0">
                <a:latin typeface="Cambria" charset="0"/>
                <a:ea typeface="华文楷体" charset="0"/>
                <a:cs typeface="华文楷体" charset="0"/>
              </a:rPr>
              <a:t>China’s role in US-EU relations</a:t>
            </a:r>
          </a:p>
          <a:p>
            <a:pPr eaLnBrk="1" hangingPunct="1"/>
            <a:endParaRPr lang="zh-CN" altLang="en-US" sz="2600" dirty="0">
              <a:latin typeface="Cambria" charset="0"/>
              <a:ea typeface="华文楷体" charset="0"/>
              <a:cs typeface="华文楷体" charset="0"/>
            </a:endParaRPr>
          </a:p>
        </p:txBody>
      </p:sp>
      <p:pic>
        <p:nvPicPr>
          <p:cNvPr id="40964" name="Picture 2" descr="http://www.comp.dit.ie/website07/images/news/china-fla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79AD-23D6-0341-BD75-210A93DB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85728"/>
            <a:ext cx="8782078" cy="696626"/>
          </a:xfrm>
        </p:spPr>
        <p:txBody>
          <a:bodyPr/>
          <a:lstStyle/>
          <a:p>
            <a:pPr algn="ctr"/>
            <a:r>
              <a:rPr lang="en-US" sz="3200" b="1" dirty="0"/>
              <a:t>US and China: A New Cold War?</a:t>
            </a:r>
            <a:endParaRPr lang="en-US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18242-DB7B-7C48-BE5A-9FBC3245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08" y="1295400"/>
            <a:ext cx="4520786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Battle Fields</a:t>
            </a:r>
          </a:p>
          <a:p>
            <a:r>
              <a:rPr lang="en-US" sz="2800" b="1" dirty="0"/>
              <a:t>Start from a Trade War</a:t>
            </a:r>
          </a:p>
          <a:p>
            <a:r>
              <a:rPr lang="en-US" sz="2800" b="1" dirty="0"/>
              <a:t>Science and Tech</a:t>
            </a:r>
          </a:p>
          <a:p>
            <a:r>
              <a:rPr lang="en-US" sz="2800" b="1" dirty="0"/>
              <a:t>Political and Ideology</a:t>
            </a:r>
          </a:p>
          <a:p>
            <a:r>
              <a:rPr lang="en-US" sz="2800" b="1" dirty="0"/>
              <a:t>Security and Military</a:t>
            </a:r>
          </a:p>
          <a:p>
            <a:r>
              <a:rPr lang="en-US" sz="2800" b="1" dirty="0"/>
              <a:t>McCarthyism </a:t>
            </a:r>
          </a:p>
          <a:p>
            <a:r>
              <a:rPr lang="en-US" sz="2800" b="1" dirty="0"/>
              <a:t>Rising Nationalism</a:t>
            </a:r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800" b="1" dirty="0"/>
              <a:t>Possible Cooperation?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North Korea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Climate Change (Biden?)</a:t>
            </a:r>
            <a:endParaRPr lang="en-US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34365-FD4C-C340-B9AC-B500DCE3B5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397" y="1752600"/>
            <a:ext cx="4139786" cy="26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6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dirty="0"/>
              <a:t>Two Old Hot Spots: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2600" dirty="0"/>
              <a:t>	Korean Peninsula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2600" dirty="0"/>
              <a:t>	&amp; Taiwan Strait</a:t>
            </a:r>
          </a:p>
          <a:p>
            <a:pPr eaLnBrk="1" hangingPunct="1">
              <a:buFont typeface="Wingdings 2" charset="0"/>
              <a:buNone/>
            </a:pPr>
            <a:endParaRPr lang="en-US" altLang="zh-CN" sz="2600" dirty="0"/>
          </a:p>
          <a:p>
            <a:pPr eaLnBrk="1" hangingPunct="1"/>
            <a:r>
              <a:rPr lang="en-US" altLang="zh-CN" sz="2600" dirty="0"/>
              <a:t>Two New Hot Spots</a:t>
            </a:r>
            <a:r>
              <a:rPr lang="zh-CN" altLang="en-US" sz="2600" dirty="0"/>
              <a:t>：</a:t>
            </a:r>
            <a:endParaRPr lang="en-US" altLang="zh-CN" sz="2600" dirty="0"/>
          </a:p>
          <a:p>
            <a:pPr eaLnBrk="1" hangingPunct="1">
              <a:buFont typeface="Wingdings 2" charset="0"/>
              <a:buNone/>
            </a:pPr>
            <a:r>
              <a:rPr lang="en-US" altLang="zh-CN" sz="2600" dirty="0"/>
              <a:t>	Disputes</a:t>
            </a:r>
            <a:r>
              <a:rPr lang="zh-CN" altLang="en-US" sz="2600" dirty="0"/>
              <a:t>：</a:t>
            </a:r>
            <a:endParaRPr lang="en-US" altLang="zh-CN" sz="2600" dirty="0"/>
          </a:p>
          <a:p>
            <a:pPr eaLnBrk="1" hangingPunct="1">
              <a:buFont typeface="Wingdings 2" charset="0"/>
              <a:buNone/>
            </a:pPr>
            <a:r>
              <a:rPr lang="en-US" altLang="zh-CN" sz="2600" dirty="0"/>
              <a:t>	East China Sea &amp;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2600" dirty="0"/>
              <a:t>	South China Sea</a:t>
            </a:r>
          </a:p>
        </p:txBody>
      </p:sp>
      <p:pic>
        <p:nvPicPr>
          <p:cNvPr id="8196" name="Picture 4" descr="Comparison of Taiwan and South Korea">
            <a:extLst>
              <a:ext uri="{FF2B5EF4-FFF2-40B4-BE49-F238E27FC236}">
                <a16:creationId xmlns:a16="http://schemas.microsoft.com/office/drawing/2014/main" id="{64ECE4F4-F068-4869-971E-72EA2966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115" y="1481328"/>
            <a:ext cx="362077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500" b="1"/>
              <a:t>Flashing Points in East Asia</a:t>
            </a:r>
            <a:br>
              <a:rPr lang="en-US" altLang="zh-CN" sz="3500" b="1"/>
            </a:br>
            <a:r>
              <a:rPr lang="en-US" altLang="zh-CN" sz="3500" b="1"/>
              <a:t>“Four Seas”</a:t>
            </a:r>
            <a:endParaRPr lang="zh-CN" altLang="en-US" sz="3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zh-CN" sz="3200" b="1" dirty="0">
                <a:latin typeface="Maiandra" charset="0"/>
                <a:ea typeface="ＭＳ Ｐゴシック" charset="0"/>
              </a:rPr>
            </a:br>
            <a:r>
              <a:rPr lang="en-US" altLang="zh-CN" b="1" dirty="0">
                <a:latin typeface="Maiandra" charset="0"/>
                <a:ea typeface="ＭＳ Ｐゴシック" charset="0"/>
              </a:rPr>
              <a:t>Great Powers Management</a:t>
            </a:r>
            <a:br>
              <a:rPr lang="en-US" altLang="zh-CN" sz="3200" dirty="0">
                <a:latin typeface="Maiandra" charset="0"/>
                <a:ea typeface="ＭＳ Ｐゴシック" charset="0"/>
              </a:rPr>
            </a:br>
            <a:endParaRPr lang="zh-CN" altLang="en-US" sz="3200" dirty="0">
              <a:latin typeface="Maiandra" charset="0"/>
              <a:ea typeface="ＭＳ Ｐゴシック" charset="0"/>
            </a:endParaRPr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Co-management of Major Powers</a:t>
            </a:r>
          </a:p>
          <a:p>
            <a:pPr eaLnBrk="1" hangingPunct="1"/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Global: G7; G20?</a:t>
            </a:r>
          </a:p>
          <a:p>
            <a:pPr eaLnBrk="1" hangingPunct="1"/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Regional: 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	- NATO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	- ASEAN+3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	- SCO (China-Russia)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	- China-EU summit</a:t>
            </a:r>
          </a:p>
          <a:p>
            <a:pPr eaLnBrk="1" hangingPunct="1">
              <a:buFont typeface="Wingdings 2" charset="0"/>
              <a:buNone/>
            </a:pPr>
            <a:r>
              <a:rPr lang="en-US" altLang="zh-CN" sz="3000" b="1" dirty="0">
                <a:latin typeface="Cambria" charset="0"/>
                <a:ea typeface="华文楷体" charset="0"/>
                <a:cs typeface="华文楷体" charset="0"/>
              </a:rPr>
              <a:t>	- Indo-Pacific: U.S., Japan, Australia, India</a:t>
            </a:r>
          </a:p>
        </p:txBody>
      </p:sp>
    </p:spTree>
    <p:extLst>
      <p:ext uri="{BB962C8B-B14F-4D97-AF65-F5344CB8AC3E}">
        <p14:creationId xmlns:p14="http://schemas.microsoft.com/office/powerpoint/2010/main" val="3230752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overnment Procurement and the EU-Japan EPA | EU-Japan">
            <a:extLst>
              <a:ext uri="{FF2B5EF4-FFF2-40B4-BE49-F238E27FC236}">
                <a16:creationId xmlns:a16="http://schemas.microsoft.com/office/drawing/2014/main" id="{E36FCCE2-AA0C-4A07-B48B-2C1A2A3C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6427"/>
            <a:ext cx="4038600" cy="269576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内容占位符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b="1" dirty="0"/>
              <a:t>Trump: China and Russia are rivals</a:t>
            </a:r>
          </a:p>
          <a:p>
            <a:pPr marL="109728" indent="0" eaLnBrk="1" hangingPunct="1">
              <a:buNone/>
            </a:pPr>
            <a:endParaRPr lang="en-US" altLang="zh-CN" b="1" dirty="0"/>
          </a:p>
          <a:p>
            <a:r>
              <a:rPr lang="en-US" altLang="zh-CN" b="1" dirty="0"/>
              <a:t>Only the U.S. would have the power and will to stop the “China dream”</a:t>
            </a:r>
          </a:p>
          <a:p>
            <a:endParaRPr lang="en-US" altLang="zh-CN" b="1" dirty="0"/>
          </a:p>
          <a:p>
            <a:r>
              <a:rPr lang="en-US" altLang="zh-CN" b="1" dirty="0"/>
              <a:t>EU and Japan are key balancers</a:t>
            </a:r>
          </a:p>
        </p:txBody>
      </p:sp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4000" b="1" dirty="0"/>
              <a:t>Who Are Balancers?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8710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83AE4-1B15-4664-A806-ED7B10B45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267200" cy="4525963"/>
          </a:xfrm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EU is coordinating response to both China and U.S.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Ideology vs Economy: Huawei/5G</a:t>
            </a:r>
          </a:p>
          <a:p>
            <a:pPr marL="109728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Post-Merkel Germany’s China Policy?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12290" name="Picture 2" descr="Body language: Photo of Merkel, Trump captures G-7 tensions">
            <a:extLst>
              <a:ext uri="{FF2B5EF4-FFF2-40B4-BE49-F238E27FC236}">
                <a16:creationId xmlns:a16="http://schemas.microsoft.com/office/drawing/2014/main" id="{23D1CF58-A3D1-4B51-AE69-6371472C9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1" r="11844"/>
          <a:stretch/>
        </p:blipFill>
        <p:spPr bwMode="auto">
          <a:xfrm>
            <a:off x="4876800" y="1676400"/>
            <a:ext cx="3962400" cy="444056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62473-8BB8-4C46-86D8-23155949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Uncertain Directions:</a:t>
            </a:r>
            <a:br>
              <a:rPr lang="en-US" sz="3500"/>
            </a:br>
            <a:r>
              <a:rPr lang="en-US" sz="3500"/>
              <a:t>EU Between US and China</a:t>
            </a:r>
          </a:p>
        </p:txBody>
      </p:sp>
    </p:spTree>
    <p:extLst>
      <p:ext uri="{BB962C8B-B14F-4D97-AF65-F5344CB8AC3E}">
        <p14:creationId xmlns:p14="http://schemas.microsoft.com/office/powerpoint/2010/main" val="757692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b="1" dirty="0">
                <a:latin typeface="Maiandra GD" charset="0"/>
                <a:ea typeface="ＭＳ Ｐゴシック" charset="0"/>
              </a:rPr>
              <a:t>Conclusion: </a:t>
            </a:r>
            <a:br>
              <a:rPr lang="en-US" altLang="zh-CN" sz="3600" b="1" dirty="0">
                <a:latin typeface="Maiandra GD" charset="0"/>
                <a:ea typeface="ＭＳ Ｐゴシック" charset="0"/>
              </a:rPr>
            </a:br>
            <a:r>
              <a:rPr lang="en-US" altLang="zh-CN" sz="3600" b="1" dirty="0">
                <a:latin typeface="Maiandra GD" charset="0"/>
                <a:ea typeface="ＭＳ Ｐゴシック" charset="0"/>
              </a:rPr>
              <a:t>Factors for Change</a:t>
            </a:r>
            <a:endParaRPr lang="zh-CN" altLang="en-US" sz="3200" dirty="0">
              <a:latin typeface="Maiandra GD" charset="0"/>
              <a:ea typeface="ＭＳ Ｐゴシック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36115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Residual Factors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5 Dynamics for Change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Nature of the Relationship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Perspectives from Washington, EU, &amp; Beijing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Flashing Points in East Asia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Who is the Balancer?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Uncertain Directions of the Triangle</a:t>
            </a:r>
          </a:p>
        </p:txBody>
      </p:sp>
    </p:spTree>
    <p:extLst>
      <p:ext uri="{BB962C8B-B14F-4D97-AF65-F5344CB8AC3E}">
        <p14:creationId xmlns:p14="http://schemas.microsoft.com/office/powerpoint/2010/main" val="116051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latin typeface="Maiandra GD" charset="0"/>
                <a:ea typeface="ＭＳ Ｐゴシック" charset="0"/>
              </a:rPr>
              <a:t>Factors for Change</a:t>
            </a:r>
            <a:br>
              <a:rPr lang="en-US" altLang="zh-CN" sz="2800" dirty="0">
                <a:latin typeface="Maiandra GD" charset="0"/>
                <a:ea typeface="ＭＳ Ｐゴシック" charset="0"/>
              </a:rPr>
            </a:br>
            <a:endParaRPr lang="zh-CN" altLang="en-US" sz="2800" dirty="0">
              <a:latin typeface="Maiandra GD" charset="0"/>
              <a:ea typeface="ＭＳ Ｐゴシック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3505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Residual Factors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5 Dynamics for Change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Nature of the Relationship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Perspectives from Washington, EU, &amp; Beijing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Flashing Points in East Asia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Who is the Balancer?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 dirty="0">
                <a:latin typeface="Cambria" charset="0"/>
                <a:ea typeface="华文楷体" charset="0"/>
                <a:cs typeface="华文楷体" charset="0"/>
              </a:rPr>
              <a:t>Uncertain Directions of the Triangle</a:t>
            </a:r>
          </a:p>
        </p:txBody>
      </p:sp>
    </p:spTree>
    <p:extLst>
      <p:ext uri="{BB962C8B-B14F-4D97-AF65-F5344CB8AC3E}">
        <p14:creationId xmlns:p14="http://schemas.microsoft.com/office/powerpoint/2010/main" val="357164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latin typeface="Maiandra GD" charset="0"/>
                <a:ea typeface="ＭＳ Ｐゴシック" charset="0"/>
              </a:rPr>
              <a:t>Residual Factors</a:t>
            </a:r>
            <a:br>
              <a:rPr lang="en-US" altLang="zh-CN" sz="2800" dirty="0">
                <a:latin typeface="Maiandra GD" charset="0"/>
                <a:ea typeface="ＭＳ Ｐゴシック" charset="0"/>
              </a:rPr>
            </a:br>
            <a:endParaRPr lang="zh-CN" altLang="en-US" sz="2800" dirty="0">
              <a:latin typeface="Maiandra GD" charset="0"/>
              <a:ea typeface="ＭＳ Ｐゴシック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57200" y="1905000"/>
            <a:ext cx="8839200" cy="266700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3600" b="1" dirty="0">
                <a:latin typeface="Cambria" charset="0"/>
                <a:ea typeface="华文楷体" charset="0"/>
                <a:cs typeface="华文楷体" charset="0"/>
              </a:rPr>
              <a:t>History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zh-CN" sz="3600" b="1" dirty="0">
                <a:latin typeface="Cambria" charset="0"/>
                <a:ea typeface="华文楷体" charset="0"/>
                <a:cs typeface="华文楷体" charset="0"/>
              </a:rPr>
              <a:t>Culture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zh-CN" sz="3600" b="1" dirty="0">
                <a:latin typeface="Cambria" charset="0"/>
                <a:ea typeface="华文楷体" charset="0"/>
                <a:cs typeface="华文楷体" charset="0"/>
              </a:rPr>
              <a:t>Ideology</a:t>
            </a:r>
          </a:p>
        </p:txBody>
      </p:sp>
      <p:pic>
        <p:nvPicPr>
          <p:cNvPr id="1026" name="Picture 2" descr="空中游览慕田峪长城">
            <a:extLst>
              <a:ext uri="{FF2B5EF4-FFF2-40B4-BE49-F238E27FC236}">
                <a16:creationId xmlns:a16="http://schemas.microsoft.com/office/drawing/2014/main" id="{A39F33B1-273D-41F6-8290-8FA87B42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28799"/>
            <a:ext cx="3175001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罗马斗兽场| izi.TRAVEL">
            <a:extLst>
              <a:ext uri="{FF2B5EF4-FFF2-40B4-BE49-F238E27FC236}">
                <a16:creationId xmlns:a16="http://schemas.microsoft.com/office/drawing/2014/main" id="{1886CA07-C339-4AF6-8373-4D8E222C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291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0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Interactions</a:t>
            </a:r>
            <a:br>
              <a:rPr lang="zh-CN" altLang="en-US" dirty="0"/>
            </a:br>
            <a:r>
              <a:rPr lang="en-US" dirty="0"/>
              <a:t>Silk Road 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6989" y="1676400"/>
            <a:ext cx="65532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地理大发现第十篇：马可波罗东游—他骗了全世界，并没有到过中国_欧洲">
            <a:extLst>
              <a:ext uri="{FF2B5EF4-FFF2-40B4-BE49-F238E27FC236}">
                <a16:creationId xmlns:a16="http://schemas.microsoft.com/office/drawing/2014/main" id="{17C11C2A-0554-43D3-A92F-D534D827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49" y="4523971"/>
            <a:ext cx="1647825" cy="20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b="1" dirty="0"/>
              <a:t>Ancient Civilization</a:t>
            </a:r>
            <a:endParaRPr lang="zh-CN" altLang="en-US" sz="4000" dirty="0"/>
          </a:p>
          <a:p>
            <a:pPr lvl="0"/>
            <a:r>
              <a:rPr lang="en-US" sz="4000" b="1" dirty="0"/>
              <a:t>Democracy</a:t>
            </a:r>
            <a:endParaRPr lang="zh-CN" altLang="en-US" sz="4000" dirty="0"/>
          </a:p>
          <a:p>
            <a:pPr lvl="0"/>
            <a:r>
              <a:rPr lang="en-US" sz="4000" b="1" dirty="0"/>
              <a:t>Industrialization</a:t>
            </a:r>
            <a:endParaRPr lang="zh-CN" altLang="en-US" sz="4000" dirty="0"/>
          </a:p>
          <a:p>
            <a:pPr lvl="0"/>
            <a:r>
              <a:rPr lang="en-US" sz="4000" b="1" dirty="0"/>
              <a:t>Imperialism and Colonialism</a:t>
            </a:r>
            <a:endParaRPr lang="zh-CN" altLang="en-US" sz="40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Europe’s Traditional Images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91" y="4419600"/>
            <a:ext cx="3810000" cy="23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鸦片战争（五）_老沈一说- 微文库">
            <a:extLst>
              <a:ext uri="{FF2B5EF4-FFF2-40B4-BE49-F238E27FC236}">
                <a16:creationId xmlns:a16="http://schemas.microsoft.com/office/drawing/2014/main" id="{933130D5-99CA-4B12-9B7E-DF1AAA34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19" y="4516401"/>
            <a:ext cx="3783309" cy="20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4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/>
              <a:t>Democracy and Human Rights</a:t>
            </a:r>
            <a:endParaRPr lang="zh-CN" altLang="en-US" sz="3600" dirty="0"/>
          </a:p>
          <a:p>
            <a:pPr lvl="0"/>
            <a:r>
              <a:rPr lang="en-US" sz="3600" b="1" dirty="0"/>
              <a:t>Rule of Law</a:t>
            </a:r>
            <a:endParaRPr lang="zh-CN" altLang="en-US" sz="3600" dirty="0"/>
          </a:p>
          <a:p>
            <a:pPr lvl="0"/>
            <a:r>
              <a:rPr lang="en-US" sz="3600" b="1" dirty="0"/>
              <a:t>Regional Integration</a:t>
            </a:r>
            <a:endParaRPr lang="zh-CN" altLang="en-US" sz="3600" dirty="0"/>
          </a:p>
          <a:p>
            <a:pPr lvl="0"/>
            <a:r>
              <a:rPr lang="en-US" sz="3600" b="1" dirty="0"/>
              <a:t>Cultural Pluralism</a:t>
            </a:r>
            <a:endParaRPr lang="zh-CN" altLang="en-US" sz="3600" dirty="0"/>
          </a:p>
          <a:p>
            <a:pPr lvl="0"/>
            <a:r>
              <a:rPr lang="en-US" sz="3600" b="1" dirty="0"/>
              <a:t>International</a:t>
            </a:r>
            <a:br>
              <a:rPr lang="en-US" sz="3600" b="1" dirty="0"/>
            </a:br>
            <a:r>
              <a:rPr lang="en-US" sz="3600" b="1" dirty="0"/>
              <a:t>Students</a:t>
            </a:r>
            <a:endParaRPr lang="zh-CN" altLang="en-US" sz="3600" dirty="0"/>
          </a:p>
          <a:p>
            <a:pPr marL="109728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and Culture</a:t>
            </a:r>
            <a:endParaRPr lang="zh-CN" altLang="en-US" dirty="0"/>
          </a:p>
        </p:txBody>
      </p:sp>
      <p:pic>
        <p:nvPicPr>
          <p:cNvPr id="4098" name="Picture 2" descr="欧盟是什么？欧盟有哪些国家组成？附欧盟28个成员国名单- 环球华品网| Chinabrands.cn">
            <a:extLst>
              <a:ext uri="{FF2B5EF4-FFF2-40B4-BE49-F238E27FC236}">
                <a16:creationId xmlns:a16="http://schemas.microsoft.com/office/drawing/2014/main" id="{31DAF86C-DDE4-41A0-B841-3B764D01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44" y="3886200"/>
            <a:ext cx="3353656" cy="24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95F2-54AF-4C4F-8A43-CBACA3A0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074"/>
            <a:ext cx="8229600" cy="1143000"/>
          </a:xfrm>
        </p:spPr>
        <p:txBody>
          <a:bodyPr/>
          <a:lstStyle/>
          <a:p>
            <a:r>
              <a:rPr lang="en-US" b="1" dirty="0"/>
              <a:t>Five Dynamics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A76B-6D4C-5D4A-992A-130E5AE3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4852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Priority of National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Power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Alliances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Diplomatic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International-Domestic Linkage</a:t>
            </a:r>
          </a:p>
        </p:txBody>
      </p:sp>
    </p:spTree>
    <p:extLst>
      <p:ext uri="{BB962C8B-B14F-4D97-AF65-F5344CB8AC3E}">
        <p14:creationId xmlns:p14="http://schemas.microsoft.com/office/powerpoint/2010/main" val="56848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6651-1FED-0B46-BE63-18C674F4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Priority of National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8F36-9712-0245-B730-99EAA286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95400"/>
            <a:ext cx="5044051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CN" dirty="0"/>
          </a:p>
          <a:p>
            <a:pPr marL="457200" indent="-457200"/>
            <a:r>
              <a:rPr lang="en-US" altLang="zh-CN" sz="3600" dirty="0"/>
              <a:t>China’s Modernization—”open &amp; reform” improve relations with the US, Japan and Europe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EU: Post-cold war</a:t>
            </a:r>
          </a:p>
          <a:p>
            <a:endParaRPr lang="en-US" sz="3600" dirty="0"/>
          </a:p>
          <a:p>
            <a:r>
              <a:rPr lang="en-US" sz="3600" dirty="0"/>
              <a:t>Regional integration</a:t>
            </a:r>
          </a:p>
          <a:p>
            <a:endParaRPr lang="en-US" dirty="0"/>
          </a:p>
        </p:txBody>
      </p:sp>
      <p:sp>
        <p:nvSpPr>
          <p:cNvPr id="5" name="AutoShape 2" descr="柏林墙[反法西斯防卫墙] - 头条百科">
            <a:extLst>
              <a:ext uri="{FF2B5EF4-FFF2-40B4-BE49-F238E27FC236}">
                <a16:creationId xmlns:a16="http://schemas.microsoft.com/office/drawing/2014/main" id="{58CBAC20-26C5-42E8-B82D-F1F6F6977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从德国柏林墙倒塌看中国防火墙崩溃(图) - 欧洲-看中国网- (移动版)">
            <a:extLst>
              <a:ext uri="{FF2B5EF4-FFF2-40B4-BE49-F238E27FC236}">
                <a16:creationId xmlns:a16="http://schemas.microsoft.com/office/drawing/2014/main" id="{20A4CECD-93BF-4BFA-AE18-E5A5769B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99890"/>
            <a:ext cx="3044532" cy="22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35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888</Words>
  <Application>Microsoft Office PowerPoint</Application>
  <PresentationFormat>On-screen Show (4:3)</PresentationFormat>
  <Paragraphs>186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Linux Libertine</vt:lpstr>
      <vt:lpstr>Maiandra</vt:lpstr>
      <vt:lpstr>Arial</vt:lpstr>
      <vt:lpstr>Calibri</vt:lpstr>
      <vt:lpstr>Cambria</vt:lpstr>
      <vt:lpstr>Lucida Sans Unicode</vt:lpstr>
      <vt:lpstr>Maiandra GD</vt:lpstr>
      <vt:lpstr>Verdana</vt:lpstr>
      <vt:lpstr>Wingdings</vt:lpstr>
      <vt:lpstr>Wingdings 2</vt:lpstr>
      <vt:lpstr>Wingdings 3</vt:lpstr>
      <vt:lpstr>聚合</vt:lpstr>
      <vt:lpstr> Factors for Change —The China-U.S.-Europe Triangle </vt:lpstr>
      <vt:lpstr>“A nation has no permanent enemies and  no permanent friends, only permanent interests.”  –Winston Churchill</vt:lpstr>
      <vt:lpstr>Factors for Change </vt:lpstr>
      <vt:lpstr>Residual Factors </vt:lpstr>
      <vt:lpstr>Historical Interactions Silk Road  </vt:lpstr>
      <vt:lpstr>Europe’s Traditional Images</vt:lpstr>
      <vt:lpstr>Value and Culture</vt:lpstr>
      <vt:lpstr>Five Dynamics for Change</vt:lpstr>
      <vt:lpstr>1. Priority of National Interest</vt:lpstr>
      <vt:lpstr>From Mao to Deng to Xi Europe Never an Enemy </vt:lpstr>
      <vt:lpstr>2. Power Distribution</vt:lpstr>
      <vt:lpstr>Cooperative vs Competitive</vt:lpstr>
      <vt:lpstr>3. Alliances</vt:lpstr>
      <vt:lpstr>Global Strategic Pictures</vt:lpstr>
      <vt:lpstr>4. Diplomatic Maneuvers</vt:lpstr>
      <vt:lpstr>A Critical Juncture</vt:lpstr>
      <vt:lpstr>Diplomacy and Involvement: Confrontation vs. Engagement</vt:lpstr>
      <vt:lpstr>5. International-Domestic Linkages</vt:lpstr>
      <vt:lpstr>Europe’s Changing Perceptions of China  How would it Translate into Foreign Policy? </vt:lpstr>
      <vt:lpstr>Washington Perspectives </vt:lpstr>
      <vt:lpstr>Trump’s EU Policy</vt:lpstr>
      <vt:lpstr>EU Perspectives </vt:lpstr>
      <vt:lpstr>Beijing Perspectives </vt:lpstr>
      <vt:lpstr>US and China: A New Cold War?</vt:lpstr>
      <vt:lpstr>Flashing Points in East Asia “Four Seas”</vt:lpstr>
      <vt:lpstr> Great Powers Management </vt:lpstr>
      <vt:lpstr>Who Are Balancers?</vt:lpstr>
      <vt:lpstr>Uncertain Directions: EU Between US and China</vt:lpstr>
      <vt:lpstr>Conclusion:  Factors for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Factors for Change —The China-U.S.-Europe Triangle </dc:title>
  <dc:creator>Quansheng J. Zhao</dc:creator>
  <cp:lastModifiedBy>Quansheng J. Zhao</cp:lastModifiedBy>
  <cp:revision>8</cp:revision>
  <dcterms:created xsi:type="dcterms:W3CDTF">2020-10-22T13:26:27Z</dcterms:created>
  <dcterms:modified xsi:type="dcterms:W3CDTF">2020-10-22T22:19:23Z</dcterms:modified>
</cp:coreProperties>
</file>