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de-DE"/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1pPr>
    <a:lvl2pPr marL="342900" indent="1143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2pPr>
    <a:lvl3pPr marL="685800" indent="228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3pPr>
    <a:lvl4pPr marL="1028700" indent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4pPr>
    <a:lvl5pPr marL="1371600" indent="4572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5647">
          <p15:clr>
            <a:srgbClr val="A4A3A4"/>
          </p15:clr>
        </p15:guide>
        <p15:guide id="3" pos="249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889">
          <p15:clr>
            <a:srgbClr val="A4A3A4"/>
          </p15:clr>
        </p15:guide>
        <p15:guide id="6" orient="horz" pos="285">
          <p15:clr>
            <a:srgbClr val="A4A3A4"/>
          </p15:clr>
        </p15:guide>
        <p15:guide id="7" orient="horz" pos="104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2825">
          <p15:clr>
            <a:srgbClr val="A4A3A4"/>
          </p15:clr>
        </p15:guide>
        <p15:guide id="10" orient="horz" pos="3725">
          <p15:clr>
            <a:srgbClr val="A4A3A4"/>
          </p15:clr>
        </p15:guide>
        <p15:guide id="11" pos="113">
          <p15:clr>
            <a:srgbClr val="A4A3A4"/>
          </p15:clr>
        </p15:guide>
        <p15:guide id="12" pos="4241">
          <p15:clr>
            <a:srgbClr val="A4A3A4"/>
          </p15:clr>
        </p15:guide>
        <p15:guide id="13" pos="4332">
          <p15:clr>
            <a:srgbClr val="A4A3A4"/>
          </p15:clr>
        </p15:guide>
        <p15:guide id="14" pos="38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ahn, Kristina" initials="SK" lastIdx="3" clrIdx="0">
    <p:extLst>
      <p:ext uri="{19B8F6BF-5375-455C-9EA6-DF929625EA0E}">
        <p15:presenceInfo xmlns:p15="http://schemas.microsoft.com/office/powerpoint/2012/main" userId="S-1-5-21-3316546079-2611148789-2936236427-18345" providerId="AD"/>
      </p:ext>
    </p:extLst>
  </p:cmAuthor>
  <p:cmAuthor id="2" name="Spahn, Kristina" initials="SK [2]" lastIdx="6" clrIdx="1">
    <p:extLst>
      <p:ext uri="{19B8F6BF-5375-455C-9EA6-DF929625EA0E}">
        <p15:presenceInfo xmlns:p15="http://schemas.microsoft.com/office/powerpoint/2012/main" userId="S-1-5-21-622115797-3185306592-1717312895-66903" providerId="AD"/>
      </p:ext>
    </p:extLst>
  </p:cmAuthor>
  <p:cmAuthor id="3" name="Dr. Marina Metzmacher" initials="MM" lastIdx="3" clrIdx="2">
    <p:extLst>
      <p:ext uri="{19B8F6BF-5375-455C-9EA6-DF929625EA0E}">
        <p15:presenceInfo xmlns:p15="http://schemas.microsoft.com/office/powerpoint/2012/main" userId="Dr. Marina Metzm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2"/>
    <p:restoredTop sz="86452" autoAdjust="0"/>
  </p:normalViewPr>
  <p:slideViewPr>
    <p:cSldViewPr snapToGrid="0" snapToObjects="1">
      <p:cViewPr varScale="1">
        <p:scale>
          <a:sx n="114" d="100"/>
          <a:sy n="114" d="100"/>
        </p:scale>
        <p:origin x="1980" y="102"/>
      </p:cViewPr>
      <p:guideLst>
        <p:guide orient="horz" pos="4020"/>
        <p:guide pos="5647"/>
        <p:guide pos="249"/>
        <p:guide orient="horz" pos="4201"/>
        <p:guide orient="horz" pos="889"/>
        <p:guide orient="horz" pos="285"/>
        <p:guide orient="horz" pos="104"/>
        <p:guide orient="horz" pos="2704"/>
        <p:guide orient="horz" pos="2825"/>
        <p:guide orient="horz" pos="3725"/>
        <p:guide pos="113"/>
        <p:guide pos="4241"/>
        <p:guide pos="4332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3B5B643-D648-A34B-95B8-19B773F0A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5FF7EF-8AF2-5646-9AC8-29B1A600F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16987FA9-6965-4C81-B5AF-63750457F4AC}" type="datetime1">
              <a:rPr lang="de-DE"/>
              <a:pPr>
                <a:defRPr/>
              </a:pPr>
              <a:t>21.08.2025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BE62CE-4922-FA47-9577-365FE96C2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F345A-5449-DB41-9E99-ED0BF60D0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E3040917-30B4-498D-AC95-F90790CE91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C29D34-9DFE-6741-B667-63AD6554A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F7D394-16A8-7E4F-B3D4-79015A5DF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59B04D8E-BABC-4DD3-979F-D6EE3578DCC0}" type="datetime1">
              <a:rPr lang="de-DE"/>
              <a:pPr>
                <a:defRPr/>
              </a:pPr>
              <a:t>21.08.2025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E56DC57-AB73-674E-9AA6-51D81C525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744ECE-798B-1649-820D-760FC07A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3E388E-F457-BD49-9BB5-1CBCE0F93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19BBB1-9AFD-3D46-94D9-5428C2E5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B7E38F4E-00F8-4E48-96F3-B692A04A2F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Beiger Hintergrund">
            <a:extLst>
              <a:ext uri="{FF2B5EF4-FFF2-40B4-BE49-F238E27FC236}">
                <a16:creationId xmlns:a16="http://schemas.microsoft.com/office/drawing/2014/main" id="{46EC1F0E-D980-4ACF-8CDD-85B1C12D00A0}"/>
              </a:ext>
            </a:extLst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rgbClr val="EFE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6" name="Rechteck 8">
            <a:extLst>
              <a:ext uri="{FF2B5EF4-FFF2-40B4-BE49-F238E27FC236}">
                <a16:creationId xmlns:a16="http://schemas.microsoft.com/office/drawing/2014/main" id="{BD41020D-97C2-4AE6-A297-1FFDE9B6E6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77800"/>
            <a:ext cx="8801100" cy="4127500"/>
            <a:chOff x="104" y="112"/>
            <a:chExt cx="5544" cy="2600"/>
          </a:xfrm>
        </p:grpSpPr>
        <p:pic>
          <p:nvPicPr>
            <p:cNvPr id="7" name="Rechteck 8">
              <a:extLst>
                <a:ext uri="{FF2B5EF4-FFF2-40B4-BE49-F238E27FC236}">
                  <a16:creationId xmlns:a16="http://schemas.microsoft.com/office/drawing/2014/main" id="{A9CC86FD-752E-429A-97BA-AB67F91B30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2"/>
              <a:ext cx="554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CF72882C-483B-4A55-BBA5-B9BE73E0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20"/>
              <a:ext cx="5534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de-DE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Grafik 12" descr="Universität Duisburg Essen - Logo&#10;Offen im Denken - Slogan">
            <a:extLst>
              <a:ext uri="{FF2B5EF4-FFF2-40B4-BE49-F238E27FC236}">
                <a16:creationId xmlns:a16="http://schemas.microsoft.com/office/drawing/2014/main" id="{A0E3BA80-5D84-4A40-BD51-DB8F2519C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2438"/>
            <a:ext cx="208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 descr="Bild oder Symbol"/>
          <p:cNvSpPr>
            <a:spLocks noGrp="1"/>
          </p:cNvSpPr>
          <p:nvPr>
            <p:ph type="pic" sz="quarter" idx="10"/>
          </p:nvPr>
        </p:nvSpPr>
        <p:spPr>
          <a:xfrm>
            <a:off x="6877050" y="4478399"/>
            <a:ext cx="208695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2" name="Textplatzhalter 14" descr="Subline"/>
          <p:cNvSpPr>
            <a:spLocks noGrp="1"/>
          </p:cNvSpPr>
          <p:nvPr>
            <p:ph type="body" sz="quarter" idx="12"/>
          </p:nvPr>
        </p:nvSpPr>
        <p:spPr>
          <a:xfrm>
            <a:off x="360001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0" descr="Headline"/>
          <p:cNvSpPr>
            <a:spLocks noGrp="1"/>
          </p:cNvSpPr>
          <p:nvPr>
            <p:ph type="body" sz="quarter" idx="11"/>
          </p:nvPr>
        </p:nvSpPr>
        <p:spPr>
          <a:xfrm>
            <a:off x="360001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34289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 sz="32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362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 descr="rechte Spalte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Inhaltsplatzhalter 2" descr="linke Spalte"/>
          <p:cNvSpPr>
            <a:spLocks noGrp="1"/>
          </p:cNvSpPr>
          <p:nvPr>
            <p:ph sz="half" idx="1"/>
          </p:nvPr>
        </p:nvSpPr>
        <p:spPr>
          <a:xfrm>
            <a:off x="180004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9761E6-81FE-49FC-AE99-493B84EB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BEE5-7791-43F5-B3FF-5FCD40AE6891}" type="datetime1">
              <a:rPr lang="de-DE" smtClean="0"/>
              <a:t>21.08.2025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4E77E9C-7A54-4E1A-A331-3F1EF29C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2761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3453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AAF3252-4240-4FD7-9E84-1BA5B27E621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6CCF-31E1-4E96-AAE7-5CDE0B74B7DA}" type="datetime1">
              <a:rPr lang="de-DE" smtClean="0"/>
              <a:t>21.08.2025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A65CC6-8B2C-4B82-AAC5-AEEE64A848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7164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1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4" y="1224001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C360DE9-2BC2-4AAB-8CCA-107B7107F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8CE1-8516-4B55-9747-22CC16D73D0E}" type="datetime1">
              <a:rPr lang="de-DE" smtClean="0"/>
              <a:t>21.08.2025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17A7EFC-FA84-4F91-8393-F31C59B435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14314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Bild2.jpg">
            <a:extLst>
              <a:ext uri="{FF2B5EF4-FFF2-40B4-BE49-F238E27FC236}">
                <a16:creationId xmlns:a16="http://schemas.microsoft.com/office/drawing/2014/main" id="{6484D3C9-95CA-4CF8-9CD4-09F5BE43B8F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992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Universität Duisburg Essen - Logo&#10;Offen im Denken - Slogan">
            <a:extLst>
              <a:ext uri="{FF2B5EF4-FFF2-40B4-BE49-F238E27FC236}">
                <a16:creationId xmlns:a16="http://schemas.microsoft.com/office/drawing/2014/main" id="{35651D29-6FF8-4B14-8317-8CE15FCB9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52438"/>
            <a:ext cx="2092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230967" y="1745005"/>
            <a:ext cx="8026989" cy="3989047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8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DCF6CB-F1B3-3647-99F2-39CB53647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1221320"/>
            <a:ext cx="6553200" cy="4322233"/>
          </a:xfrm>
        </p:spPr>
        <p:txBody>
          <a:bodyPr/>
          <a:lstStyle>
            <a:lvl1pPr>
              <a:defRPr sz="2200"/>
            </a:lvl1pPr>
            <a:lvl4pPr>
              <a:defRPr>
                <a:latin typeface="Officina Sans ITC Pro Book" panose="020C0506030503020204" pitchFamily="34" charset="77"/>
              </a:defRPr>
            </a:lvl4pPr>
            <a:lvl5pPr>
              <a:defRPr>
                <a:latin typeface="Officina Sans ITC Pro Book" panose="020C0506030503020204" pitchFamily="34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FFA2C0-4EC5-F944-B0AA-FCF6C431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5500C0-79AD-45CB-AE63-53A069B1AC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  <a:solidFill>
            <a:schemeClr val="bg1">
              <a:alpha val="0"/>
            </a:schemeClr>
          </a:solidFill>
        </p:spPr>
        <p:txBody>
          <a:bodyPr/>
          <a:lstStyle>
            <a:lvl1pPr eaLnBrk="1" hangingPunct="1">
              <a:defRPr>
                <a:solidFill>
                  <a:schemeClr val="bg1">
                    <a:alpha val="0"/>
                  </a:schemeClr>
                </a:solidFill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F70CC8A-9684-4147-A12D-AE0B9158D24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0EDB-F5B6-4F60-9C85-C3AA0E2C6922}" type="datetime1">
              <a:rPr lang="de-DE" smtClean="0"/>
              <a:t>21.08.2025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7D36D52-053C-49BC-B5D5-659E7764B3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10880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8AB7E-A7C8-FA42-BBF2-3D17DFD8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2" y="1223963"/>
            <a:ext cx="8783637" cy="5040312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BCAC-4699-FB44-BA4D-D85B155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4" y="314854"/>
            <a:ext cx="5734232" cy="428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8C160C87-2ED8-4EDC-BD27-04E1AEEAA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55CE-42C0-42B0-8113-AF3181D7655B}" type="datetime1">
              <a:rPr lang="de-DE" smtClean="0"/>
              <a:t>21.08.2025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9E00A37-5386-496C-AD8A-9925D84230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200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 descr="Datum">
            <a:extLst>
              <a:ext uri="{FF2B5EF4-FFF2-40B4-BE49-F238E27FC236}">
                <a16:creationId xmlns:a16="http://schemas.microsoft.com/office/drawing/2014/main" id="{34E09551-B911-3E4E-8BE1-5507E60A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fld id="{546B4322-7DDA-4F46-8395-A449511B39AA}" type="datetime1">
              <a:rPr lang="de-DE" smtClean="0"/>
              <a:t>21.08.2025</a:t>
            </a:fld>
            <a:endParaRPr lang="de-DE" dirty="0"/>
          </a:p>
        </p:txBody>
      </p:sp>
      <p:sp>
        <p:nvSpPr>
          <p:cNvPr id="1027" name="Textplatzhalter 2" descr="Text">
            <a:extLst>
              <a:ext uri="{FF2B5EF4-FFF2-40B4-BE49-F238E27FC236}">
                <a16:creationId xmlns:a16="http://schemas.microsoft.com/office/drawing/2014/main" id="{F2497878-CE44-4D63-87F5-F6A47A640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0975" y="1147763"/>
            <a:ext cx="8783638" cy="5038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pic>
        <p:nvPicPr>
          <p:cNvPr id="1028" name="Bild 8" descr="Kopf Bild mit Wolken und Sonnenhintergrund">
            <a:extLst>
              <a:ext uri="{FF2B5EF4-FFF2-40B4-BE49-F238E27FC236}">
                <a16:creationId xmlns:a16="http://schemas.microsoft.com/office/drawing/2014/main" id="{48E25A56-CD37-4AAD-B9D3-2D59F8DFCC7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elplatzhalter 1" descr="Kopfzeile - Headline">
            <a:extLst>
              <a:ext uri="{FF2B5EF4-FFF2-40B4-BE49-F238E27FC236}">
                <a16:creationId xmlns:a16="http://schemas.microsoft.com/office/drawing/2014/main" id="{BA0A16AF-D0C4-4D9B-856A-78C098FEE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5913" y="284163"/>
            <a:ext cx="64166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98EE071-D6B2-7E4F-AF78-687C3D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8" y="6491288"/>
            <a:ext cx="1673225" cy="3556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4C93"/>
                </a:solidFill>
                <a:latin typeface="+mn-lt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  <p:pic>
        <p:nvPicPr>
          <p:cNvPr id="1031" name="Grafik 4">
            <a:extLst>
              <a:ext uri="{FF2B5EF4-FFF2-40B4-BE49-F238E27FC236}">
                <a16:creationId xmlns:a16="http://schemas.microsoft.com/office/drawing/2014/main" id="{7479E382-3770-4DE7-9341-956D6F33D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34963"/>
            <a:ext cx="1212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959ADA-10BF-46D3-95CD-79729F4EE050}"/>
              </a:ext>
            </a:extLst>
          </p:cNvPr>
          <p:cNvSpPr txBox="1">
            <a:spLocks/>
          </p:cNvSpPr>
          <p:nvPr userDrawn="1"/>
        </p:nvSpPr>
        <p:spPr>
          <a:xfrm>
            <a:off x="7756925" y="64817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3"/>
                </a:solidFill>
                <a:latin typeface="+mn-lt"/>
                <a:ea typeface="ヒラギノ角ゴ Pro W3" charset="-128"/>
                <a:cs typeface="+mn-cs"/>
              </a:defRPr>
            </a:lvl1pPr>
            <a:lvl2pPr marL="342900" indent="1143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2pPr>
            <a:lvl3pPr marL="685800" indent="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3pPr>
            <a:lvl4pPr marL="1028700" indent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4pPr>
            <a:lvl5pPr marL="1371600" indent="4572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9pPr>
          </a:lstStyle>
          <a:p>
            <a:pPr>
              <a:defRPr/>
            </a:pPr>
            <a:fld id="{ED56B32E-B266-4387-A2A8-380188603A8B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</p:sldLayoutIdLst>
  <p:hf sldNum="0" hdr="0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5pPr>
      <a:lvl6pPr marL="342892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6pPr>
      <a:lvl7pPr marL="685783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028675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371566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2pPr>
      <a:lvl3pPr marL="855663" indent="-722313" algn="l" defTabSz="341313" rtl="0" eaLnBrk="0" fontAlgn="base" hangingPunct="0">
        <a:spcBef>
          <a:spcPct val="20000"/>
        </a:spcBef>
        <a:spcAft>
          <a:spcPts val="45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B855C6-1A0E-433F-AA7E-D7BAB3D72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831" y="1291211"/>
            <a:ext cx="7103190" cy="441267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Die Universität Duisburg-Essen berät und begleitet Studierende in allen Phasen ihres Studiums.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just">
              <a:buNone/>
            </a:pPr>
            <a:r>
              <a:rPr lang="de-DE" sz="1600" dirty="0"/>
              <a:t>		Diese Folien helfen Ihnen, die richtige Beratung für sich 				finden.</a:t>
            </a:r>
          </a:p>
          <a:p>
            <a:pPr marL="0" indent="0" algn="just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Verschiedene Angebote helfen bei unterschiedlichen	Bedarfen und Lebenslagen.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just">
              <a:buNone/>
            </a:pPr>
            <a:r>
              <a:rPr lang="de-DE" sz="1600" dirty="0"/>
              <a:t>            Unsicher, ob das Beratungsangebot passt? Melden Sie sich       		gerne trotzdem und wir finden gemeinsam einen Weg.</a:t>
            </a:r>
          </a:p>
          <a:p>
            <a:pPr marL="0" indent="0" algn="just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Speichern Sie diese Folien. Sie können Ihnen in Zukunft nützen.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231A75-61CF-4C69-A914-6B85A335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Willkommen an der UDE!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422C5-F6B0-4A70-A3C2-AD380A42922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3736CCF-31E1-4E96-AAE7-5CDE0B74B7DA}" type="datetime1">
              <a:rPr lang="de-DE" smtClean="0"/>
              <a:t>21.08.2025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BFF2C-0585-417C-AB47-6969D7C3E1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</a:p>
        </p:txBody>
      </p:sp>
      <p:pic>
        <p:nvPicPr>
          <p:cNvPr id="26" name="Grafik 25" descr="Fragen mit einfarbiger Füllung">
            <a:extLst>
              <a:ext uri="{FF2B5EF4-FFF2-40B4-BE49-F238E27FC236}">
                <a16:creationId xmlns:a16="http://schemas.microsoft.com/office/drawing/2014/main" id="{D190FB31-039C-4F72-96A5-F148B4DF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831" y="4068159"/>
            <a:ext cx="883638" cy="883638"/>
          </a:xfrm>
          <a:prstGeom prst="rect">
            <a:avLst/>
          </a:prstGeom>
        </p:spPr>
      </p:pic>
      <p:pic>
        <p:nvPicPr>
          <p:cNvPr id="30" name="Grafik 29" descr="Playbook mit einfarbiger Füllung">
            <a:extLst>
              <a:ext uri="{FF2B5EF4-FFF2-40B4-BE49-F238E27FC236}">
                <a16:creationId xmlns:a16="http://schemas.microsoft.com/office/drawing/2014/main" id="{D2CFE03A-B78E-4AEC-9756-F1A38A79D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604" y="2326587"/>
            <a:ext cx="883638" cy="883638"/>
          </a:xfrm>
          <a:prstGeom prst="rect">
            <a:avLst/>
          </a:prstGeom>
        </p:spPr>
      </p:pic>
      <p:pic>
        <p:nvPicPr>
          <p:cNvPr id="36" name="Grafik 35" descr="Rakete mit einfarbiger Füllung">
            <a:extLst>
              <a:ext uri="{FF2B5EF4-FFF2-40B4-BE49-F238E27FC236}">
                <a16:creationId xmlns:a16="http://schemas.microsoft.com/office/drawing/2014/main" id="{45BEEEEC-9BB5-4AE1-A17A-0A3018CBE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5936" y="5124409"/>
            <a:ext cx="749453" cy="749453"/>
          </a:xfrm>
          <a:prstGeom prst="rect">
            <a:avLst/>
          </a:prstGeom>
        </p:spPr>
      </p:pic>
      <p:pic>
        <p:nvPicPr>
          <p:cNvPr id="10" name="Grafik 9" descr="Kopf mit Zahnrädern mit einfarbiger Füllung">
            <a:extLst>
              <a:ext uri="{FF2B5EF4-FFF2-40B4-BE49-F238E27FC236}">
                <a16:creationId xmlns:a16="http://schemas.microsoft.com/office/drawing/2014/main" id="{7D81287B-BD42-4C6D-A783-99CE4C73E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6561" y="3110811"/>
            <a:ext cx="773473" cy="7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Beratungsangebote für Studierende</a:t>
            </a:r>
            <a:br>
              <a:rPr lang="de-DE" sz="2000" b="0" dirty="0"/>
            </a:b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D1B31-A57A-4F8A-9776-EC21CEF0B79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60137"/>
              </p:ext>
            </p:extLst>
          </p:nvPr>
        </p:nvGraphicFramePr>
        <p:xfrm>
          <a:off x="170475" y="1090034"/>
          <a:ext cx="8784000" cy="5196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603863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2005851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191818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Beratungsbedarf zum Thema: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Beratungsstelle: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Ansprechperson(en):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Kontakt: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Chronische Erkrankung und/oder Behinderung 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Inklusionsberatung des Akademischen </a:t>
                      </a:r>
                      <a:br>
                        <a:rPr lang="de-DE" sz="11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Beratungs-Zentrums (ABZ)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Autonomes AStA Referat der Studierenden mit Behinderung und chronischer Erkrankung (BCKS)</a:t>
                      </a:r>
                      <a:endParaRPr lang="de-DE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Daniela de Wall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Louis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Wüstkamp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, Timon Rhein &amp; Berkay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Yurtseven</a:t>
                      </a: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abz.handicap@uni-due.de. </a:t>
                      </a: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bcks@asta-due.org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9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/>
                        <a:t>Studienbezogene Konflikte und 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persönliche Lebenssituationen 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Ombudsstelle für Studierende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Dr. Marina Metzmacher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ombudsstelle-fuer-studierende@uni-due.de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7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Vereinbarkeit von Studium und Familie* (Kinder und Pflege)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Zentrale Gleichstellungsbeauftragte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Kristina Spahn und Dr. Eva Willmann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gleichstellungsbeauftragte@uni-due.de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Erfahrungen mit (sexueller) Belästigung oder Diskriminierung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Studentische Gleichstellungsbeauftragte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Inka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Strubbe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stud.gleichstellung@uni-due.de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0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/>
                        <a:t>Diskriminierung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Antidiskriminierungsbeauftragte,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Diversity Support Center (DSC)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Hayfat Hamidou-Schmidt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/>
                        <a:t>Antisemitismus und Nahostkonflikt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Ansprechpartnerin für die Themen Antisemitismus und Nahostkonflikt, DSC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Dr. Monika Hübscher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5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/>
                        <a:t>Soforthilfe für Frauen* und Mädchen in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/>
                        <a:t>LUISA IST HIER! </a:t>
                      </a:r>
                      <a:br>
                        <a:rPr lang="de-DE" sz="1100" b="0" dirty="0"/>
                      </a:br>
                      <a:r>
                        <a:rPr lang="de-DE" sz="1100" b="0" dirty="0"/>
                        <a:t>IN DER BIB!</a:t>
                      </a:r>
                    </a:p>
                    <a:p>
                      <a:endParaRPr lang="de-DE" sz="1100" b="0" dirty="0"/>
                    </a:p>
                    <a:p>
                      <a:r>
                        <a:rPr lang="de-DE" sz="1100" b="0" dirty="0"/>
                        <a:t>Gleichstellungsbeauftragte, DSC</a:t>
                      </a:r>
                      <a:br>
                        <a:rPr lang="de-DE" sz="1100" b="0" dirty="0"/>
                      </a:br>
                      <a:endParaRPr lang="de-DE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Geschultes Personal in der Universitätsbibliothek LK (Duisburg) oder GW/GSW (Essen)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Sprechen sie das Thekenpersonal in den Bibliotheken an!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1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/>
                        <a:t>Psychische Probleme, die das Studium beeinträchtigen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tx1"/>
                          </a:solidFill>
                        </a:rPr>
                        <a:t>Psychologische Beratung des ABZ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Hoverath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Inga Hell-Plaza und Katja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Schanetzky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Informieren Sie sich auf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https://udue.de/ZyxI9</a:t>
                      </a:r>
                    </a:p>
                    <a:p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47767"/>
                  </a:ext>
                </a:extLst>
              </a:tr>
            </a:tbl>
          </a:graphicData>
        </a:graphic>
      </p:graphicFrame>
      <p:pic>
        <p:nvPicPr>
          <p:cNvPr id="13" name="Grafik 12" descr="Rakete mit einfarbiger Füllung">
            <a:extLst>
              <a:ext uri="{FF2B5EF4-FFF2-40B4-BE49-F238E27FC236}">
                <a16:creationId xmlns:a16="http://schemas.microsoft.com/office/drawing/2014/main" id="{D3D65261-BB10-4D7A-9D05-92E455C26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Beratungsangebote für Studierende</a:t>
            </a:r>
            <a:br>
              <a:rPr lang="de-DE" sz="2000" b="0" dirty="0"/>
            </a:b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D1B31-A57A-4F8A-9776-EC21CEF0B79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8535"/>
              </p:ext>
            </p:extLst>
          </p:nvPr>
        </p:nvGraphicFramePr>
        <p:xfrm>
          <a:off x="180000" y="1143497"/>
          <a:ext cx="8784000" cy="515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451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708366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1779429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191818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Beratungsbedarf zum Thema: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Beratungsstelle: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Ansprech-person(en):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Kontakt: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Chronische Erkrankung und/oder Behinderung 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Inklusionsberatung des Akademischen </a:t>
                      </a:r>
                      <a:br>
                        <a:rPr lang="de-DE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Beratungs-Zentrums (ABZ)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Autonomes AStA Referat der Studierenden mit Behinderung und chronischer Erkrankung (BCKS)</a:t>
                      </a:r>
                      <a:endParaRPr lang="de-DE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Daniela de Wall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Louis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Wüstkamp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, Timon Rhein &amp; Berkay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Yurtseven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abz.handicap@uni-due.de. </a:t>
                      </a: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bcks@asta-due.org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9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Studienbezogene Konflikte und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persönliche Lebenssituationen 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Ombudsstelle für Studierende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Dr. Marina Metzmacher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ombudsstelle-fuer-studierende@uni-due.de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7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Vereinbarkeit von Studium und Familie* (Kinder und Pflege)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Zentrale Gleichstellungsbeauftragte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Kristina Spahn und Dr. Eva Willmann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gleichstellungsbeauftragte@uni-due.de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Erfahrungen mit (sexueller) Belästigung oder Diskriminierung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Studentische Gleichstellungsbeauftragte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Inka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Strubbe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stud.gleichstellung@uni-due.de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03799"/>
                  </a:ext>
                </a:extLst>
              </a:tr>
            </a:tbl>
          </a:graphicData>
        </a:graphic>
      </p:graphicFrame>
      <p:pic>
        <p:nvPicPr>
          <p:cNvPr id="11" name="Grafik 10" descr="Rakete mit einfarbiger Füllung">
            <a:extLst>
              <a:ext uri="{FF2B5EF4-FFF2-40B4-BE49-F238E27FC236}">
                <a16:creationId xmlns:a16="http://schemas.microsoft.com/office/drawing/2014/main" id="{D1CC8ECB-E029-43B9-9C4F-27AB90A4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Beratungsangebote für Studierende</a:t>
            </a:r>
            <a:br>
              <a:rPr lang="de-DE" sz="2000" b="0" dirty="0"/>
            </a:b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D1B31-A57A-4F8A-9776-EC21CEF0B79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34880"/>
              </p:ext>
            </p:extLst>
          </p:nvPr>
        </p:nvGraphicFramePr>
        <p:xfrm>
          <a:off x="170475" y="1111524"/>
          <a:ext cx="8784000" cy="490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603863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2005851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191818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Beratungsbedarf zum Thema: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Beratungsstelle: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Ansprech-person(en):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Kontakt: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Diskriminierung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Antidiskriminierungsbeauftragte,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Diversity Support Center (DSC)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Hayfat Hamidou-Schmidt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Antisemitismus und Nahostkonflikt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Ansprechpartnerin für die Themen Antisemitismus und Nahostkonflikt, DSC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Dr. Monika Hübscher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5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Soforthilfe für Frauen* und Mädchen in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LUISA IST HIER! </a:t>
                      </a:r>
                      <a:br>
                        <a:rPr lang="de-DE" sz="1600" b="0" dirty="0"/>
                      </a:br>
                      <a:r>
                        <a:rPr lang="de-DE" sz="1600" b="0" dirty="0"/>
                        <a:t>IN DER BIB!</a:t>
                      </a:r>
                    </a:p>
                    <a:p>
                      <a:endParaRPr lang="de-DE" sz="1600" b="0" dirty="0"/>
                    </a:p>
                    <a:p>
                      <a:r>
                        <a:rPr lang="de-DE" sz="1600" b="0" dirty="0"/>
                        <a:t>Gleichstellungsbeauftragte, DSC</a:t>
                      </a:r>
                      <a:br>
                        <a:rPr lang="de-DE" sz="1600" b="0" dirty="0"/>
                      </a:b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Geschultes Personal in der Universitätsbibliothek LK (Duisburg) oder GW/GSW (Essen)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Sprechen sie das Thekenpersonal in den Bibliotheken an!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1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Psychische Probleme, die das Studium beeinträchtigen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u="none" dirty="0">
                          <a:solidFill>
                            <a:schemeClr val="tx1"/>
                          </a:solidFill>
                        </a:rPr>
                        <a:t>Psychologische Beratung des ABZ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Hoverath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Inga Hell-Plaza und Katja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Schanetzky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Informieren Sie sich auf: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https://udue.de/ZyxI9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47767"/>
                  </a:ext>
                </a:extLst>
              </a:tr>
            </a:tbl>
          </a:graphicData>
        </a:graphic>
      </p:graphicFrame>
      <p:pic>
        <p:nvPicPr>
          <p:cNvPr id="13" name="Grafik 12" descr="Rakete mit einfarbiger Füllung">
            <a:extLst>
              <a:ext uri="{FF2B5EF4-FFF2-40B4-BE49-F238E27FC236}">
                <a16:creationId xmlns:a16="http://schemas.microsoft.com/office/drawing/2014/main" id="{3AE1563A-81DE-4250-A07C-784B0DB2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069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MASTER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Bildschirmpräsentation (4:3)</PresentationFormat>
  <Paragraphs>125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Grande</vt:lpstr>
      <vt:lpstr>Noto Sans Symbols</vt:lpstr>
      <vt:lpstr>Officina Sans ITC Pro Book</vt:lpstr>
      <vt:lpstr>MASTERMASTER</vt:lpstr>
      <vt:lpstr>Willkommen an der UDE!</vt:lpstr>
      <vt:lpstr>Beratungsangebote für Studierende </vt:lpstr>
      <vt:lpstr>Beratungsangebote für Studierende </vt:lpstr>
      <vt:lpstr>Beratungsangebote für Studierende 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Köstering, Marie</cp:lastModifiedBy>
  <cp:revision>170</cp:revision>
  <cp:lastPrinted>2019-03-15T10:05:58Z</cp:lastPrinted>
  <dcterms:created xsi:type="dcterms:W3CDTF">2012-08-27T10:28:54Z</dcterms:created>
  <dcterms:modified xsi:type="dcterms:W3CDTF">2025-08-21T11:16:55Z</dcterms:modified>
</cp:coreProperties>
</file>