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6"/>
  </p:notesMasterIdLst>
  <p:handoutMasterIdLst>
    <p:handoutMasterId r:id="rId7"/>
  </p:handoutMasterIdLst>
  <p:sldIdLst>
    <p:sldId id="272" r:id="rId2"/>
    <p:sldId id="269" r:id="rId3"/>
    <p:sldId id="270" r:id="rId4"/>
    <p:sldId id="271" r:id="rId5"/>
  </p:sldIdLst>
  <p:sldSz cx="9144000" cy="6858000" type="screen4x3"/>
  <p:notesSz cx="6858000" cy="9144000"/>
  <p:defaultTextStyle>
    <a:defPPr>
      <a:defRPr kern="1200">
        <a:solidFill>
          <a:schemeClr val="tx1"/>
        </a:solidFill>
        <a:latin typeface="Arial"/>
        <a:ea typeface="ヒラギノ角ゴ Pro W3"/>
        <a:cs typeface="+mn-cs"/>
      </a:defRPr>
    </a:defPPr>
    <a:lvl1pPr algn="l" defTabSz="3429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/>
        <a:ea typeface="ヒラギノ角ゴ Pro W3"/>
        <a:cs typeface="+mn-cs"/>
      </a:defRPr>
    </a:lvl1pPr>
    <a:lvl2pPr marL="342900" indent="114300" algn="l" defTabSz="3429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/>
        <a:ea typeface="ヒラギノ角ゴ Pro W3"/>
        <a:cs typeface="+mn-cs"/>
      </a:defRPr>
    </a:lvl2pPr>
    <a:lvl3pPr marL="685800" indent="228600" algn="l" defTabSz="3429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/>
        <a:ea typeface="ヒラギノ角ゴ Pro W3"/>
        <a:cs typeface="+mn-cs"/>
      </a:defRPr>
    </a:lvl3pPr>
    <a:lvl4pPr marL="1028700" indent="342900" algn="l" defTabSz="3429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/>
        <a:ea typeface="ヒラギノ角ゴ Pro W3"/>
        <a:cs typeface="+mn-cs"/>
      </a:defRPr>
    </a:lvl4pPr>
    <a:lvl5pPr marL="1371600" indent="457200" algn="l" defTabSz="3429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/>
        <a:ea typeface="ヒラギノ角ゴ Pro W3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/>
        <a:ea typeface="ヒラギノ角ゴ Pro W3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/>
        <a:ea typeface="ヒラギノ角ゴ Pro W3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/>
        <a:ea typeface="ヒラギノ角ゴ Pro W3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/>
        <a:ea typeface="ヒラギノ角ゴ Pro W3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4020">
          <p15:clr>
            <a:srgbClr val="A4A3A4"/>
          </p15:clr>
        </p15:guide>
        <p15:guide id="2" pos="5647">
          <p15:clr>
            <a:srgbClr val="A4A3A4"/>
          </p15:clr>
        </p15:guide>
        <p15:guide id="3" pos="249">
          <p15:clr>
            <a:srgbClr val="A4A3A4"/>
          </p15:clr>
        </p15:guide>
        <p15:guide id="4" orient="horz" pos="4201">
          <p15:clr>
            <a:srgbClr val="A4A3A4"/>
          </p15:clr>
        </p15:guide>
        <p15:guide id="5" orient="horz" pos="889">
          <p15:clr>
            <a:srgbClr val="A4A3A4"/>
          </p15:clr>
        </p15:guide>
        <p15:guide id="6" orient="horz" pos="285">
          <p15:clr>
            <a:srgbClr val="A4A3A4"/>
          </p15:clr>
        </p15:guide>
        <p15:guide id="7" orient="horz" pos="104">
          <p15:clr>
            <a:srgbClr val="A4A3A4"/>
          </p15:clr>
        </p15:guide>
        <p15:guide id="8" orient="horz" pos="2704">
          <p15:clr>
            <a:srgbClr val="A4A3A4"/>
          </p15:clr>
        </p15:guide>
        <p15:guide id="9" orient="horz" pos="2825">
          <p15:clr>
            <a:srgbClr val="A4A3A4"/>
          </p15:clr>
        </p15:guide>
        <p15:guide id="10" orient="horz" pos="3725">
          <p15:clr>
            <a:srgbClr val="A4A3A4"/>
          </p15:clr>
        </p15:guide>
        <p15:guide id="11" pos="113">
          <p15:clr>
            <a:srgbClr val="A4A3A4"/>
          </p15:clr>
        </p15:guide>
        <p15:guide id="12" pos="4241">
          <p15:clr>
            <a:srgbClr val="A4A3A4"/>
          </p15:clr>
        </p15:guide>
        <p15:guide id="13" pos="4332">
          <p15:clr>
            <a:srgbClr val="A4A3A4"/>
          </p15:clr>
        </p15:guide>
        <p15:guide id="14" pos="3810">
          <p15:clr>
            <a:srgbClr val="A4A3A4"/>
          </p15:clr>
        </p15:guide>
      </p15:sldGuideLst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46CB07C0-3988-B760-9A29-13749A75F8EE}" name="Montesi, Elizabeth" initials="ME" userId="S-1-5-21-622115797-3185306592-1717312895-120209" providerId="AD"/>
  <p188:author id="{46CAF9C5-E2DB-5286-795A-5E49397CD217}" name="Welge, Carmela" initials="CW" userId="Welge, Carmela" providerId="None"/>
</p188:authorLst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Spahn, Kristina" initials="SK" lastIdx="3" clrIdx="0">
    <p:extLst>
      <p:ext uri="{19B8F6BF-5375-455C-9EA6-DF929625EA0E}">
        <p15:presenceInfo xmlns:p15="http://schemas.microsoft.com/office/powerpoint/2012/main" userId="S-1-5-21-3316546079-2611148789-2936236427-18345" providerId="AD"/>
      </p:ext>
    </p:extLst>
  </p:cmAuthor>
  <p:cmAuthor id="2" name="Spahn, Kristina" initials="SK [2]" lastIdx="6" clrIdx="1">
    <p:extLst>
      <p:ext uri="{19B8F6BF-5375-455C-9EA6-DF929625EA0E}">
        <p15:presenceInfo xmlns:p15="http://schemas.microsoft.com/office/powerpoint/2012/main" userId="S-1-5-21-622115797-3185306592-1717312895-66903" providerId="AD"/>
      </p:ext>
    </p:extLst>
  </p:cmAuthor>
  <p:cmAuthor id="3" name="Dr. Marina Metzmacher" initials="MM" lastIdx="3" clrIdx="2">
    <p:extLst>
      <p:ext uri="{19B8F6BF-5375-455C-9EA6-DF929625EA0E}">
        <p15:presenceInfo xmlns:p15="http://schemas.microsoft.com/office/powerpoint/2012/main" userId="Dr. Marina Metzmacher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ittlere Formatvorlage 2 - Akz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Mittlere Formatvorlage 2 - Akz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93296810-A885-4BE3-A3E7-6D5BEEA58F35}" styleName="Mittlere Formatvorlage 2 - Akz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7DF18680-E054-41AD-8BC1-D1AEF772440D}" styleName="Mittlere Formatvorlage 2 - Akz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21E4AEA4-8DFA-4A89-87EB-49C32662AFE0}" styleName="Mittlere Formatvorlage 2 - Akz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7712"/>
    <p:restoredTop sz="86452" autoAdjust="0"/>
  </p:normalViewPr>
  <p:slideViewPr>
    <p:cSldViewPr snapToGrid="0" snapToObjects="1">
      <p:cViewPr varScale="1">
        <p:scale>
          <a:sx n="101" d="100"/>
          <a:sy n="101" d="100"/>
        </p:scale>
        <p:origin x="2238" y="102"/>
      </p:cViewPr>
      <p:guideLst>
        <p:guide orient="horz" pos="4020"/>
        <p:guide pos="5647"/>
        <p:guide pos="249"/>
        <p:guide orient="horz" pos="4201"/>
        <p:guide orient="horz" pos="889"/>
        <p:guide orient="horz" pos="285"/>
        <p:guide orient="horz" pos="104"/>
        <p:guide orient="horz" pos="2704"/>
        <p:guide orient="horz" pos="2825"/>
        <p:guide orient="horz" pos="3725"/>
        <p:guide pos="113"/>
        <p:guide pos="4241"/>
        <p:guide pos="4332"/>
        <p:guide pos="381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ommentAuthors" Target="commentAuthors.xml"/><Relationship Id="rId13" Type="http://schemas.microsoft.com/office/2018/10/relationships/authors" Target="authors.xml"/><Relationship Id="rId3" Type="http://schemas.openxmlformats.org/officeDocument/2006/relationships/slide" Target="slides/slide2.xml"/><Relationship Id="rId7" Type="http://schemas.openxmlformats.org/officeDocument/2006/relationships/handoutMaster" Target="handoutMasters/handoutMaster1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>
            <a:extLst>
              <a:ext uri="{FF2B5EF4-FFF2-40B4-BE49-F238E27FC236}">
                <a16:creationId xmlns:a16="http://schemas.microsoft.com/office/drawing/2014/main" id="{73B5B643-D648-A34B-95B8-19B773F0A764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9F5FF7EF-8AF2-5646-9AC8-29B1A600F5F2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Calibri" pitchFamily="-109" charset="0"/>
                <a:ea typeface="ヒラギノ角ゴ Pro W3" charset="-128"/>
              </a:defRPr>
            </a:lvl1pPr>
          </a:lstStyle>
          <a:p>
            <a:pPr>
              <a:defRPr/>
            </a:pPr>
            <a:fld id="{16987FA9-6965-4C81-B5AF-63750457F4AC}" type="datetime1">
              <a:rPr lang="de-DE"/>
              <a:pPr>
                <a:defRPr/>
              </a:pPr>
              <a:t>05.09.2025</a:t>
            </a:fld>
            <a:endParaRPr lang="de-DE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5FBE62CE-4922-FA47-9577-365FE96C2702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F04F345A-5449-DB41-9E99-ED0BF60D0A63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Calibri" panose="020F0502020204030204" pitchFamily="34" charset="0"/>
                <a:ea typeface="ヒラギノ角ゴ Pro W3" panose="020B0300000000000000" pitchFamily="34" charset="-128"/>
              </a:defRPr>
            </a:lvl1pPr>
          </a:lstStyle>
          <a:p>
            <a:pPr>
              <a:defRPr/>
            </a:pPr>
            <a:fld id="{E3040917-30B4-498D-AC95-F90790CE91A2}" type="slidenum">
              <a:rPr lang="de-DE" altLang="de-DE"/>
              <a:pPr>
                <a:defRPr/>
              </a:pPr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>
            <a:extLst>
              <a:ext uri="{FF2B5EF4-FFF2-40B4-BE49-F238E27FC236}">
                <a16:creationId xmlns:a16="http://schemas.microsoft.com/office/drawing/2014/main" id="{8BC29D34-9DFE-6741-B667-63AD6554A12A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0BF7D394-16A8-7E4F-B3D4-79015A5DF92B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Calibri" pitchFamily="-109" charset="0"/>
                <a:ea typeface="ヒラギノ角ゴ Pro W3" charset="-128"/>
              </a:defRPr>
            </a:lvl1pPr>
          </a:lstStyle>
          <a:p>
            <a:pPr>
              <a:defRPr/>
            </a:pPr>
            <a:fld id="{59B04D8E-BABC-4DD3-979F-D6EE3578DCC0}" type="datetime1">
              <a:rPr lang="de-DE"/>
              <a:pPr>
                <a:defRPr/>
              </a:pPr>
              <a:t>05.09.2025</a:t>
            </a:fld>
            <a:endParaRPr lang="de-DE"/>
          </a:p>
        </p:txBody>
      </p:sp>
      <p:sp>
        <p:nvSpPr>
          <p:cNvPr id="4" name="Folienbildplatzhalter 3">
            <a:extLst>
              <a:ext uri="{FF2B5EF4-FFF2-40B4-BE49-F238E27FC236}">
                <a16:creationId xmlns:a16="http://schemas.microsoft.com/office/drawing/2014/main" id="{1E56DC57-AB73-674E-9AA6-51D81C5251B5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de-DE" noProof="0"/>
          </a:p>
        </p:txBody>
      </p:sp>
      <p:sp>
        <p:nvSpPr>
          <p:cNvPr id="5" name="Notizenplatzhalter 4">
            <a:extLst>
              <a:ext uri="{FF2B5EF4-FFF2-40B4-BE49-F238E27FC236}">
                <a16:creationId xmlns:a16="http://schemas.microsoft.com/office/drawing/2014/main" id="{50744ECE-798B-1649-820D-760FC07AF9B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de-DE" noProof="0"/>
              <a:t>Mastertextformat bearbeiten</a:t>
            </a:r>
          </a:p>
          <a:p>
            <a:pPr lvl="1"/>
            <a:r>
              <a:rPr lang="de-DE" noProof="0"/>
              <a:t>Zweite Ebene</a:t>
            </a:r>
          </a:p>
          <a:p>
            <a:pPr lvl="2"/>
            <a:r>
              <a:rPr lang="de-DE" noProof="0"/>
              <a:t>Dritte Ebene</a:t>
            </a:r>
          </a:p>
          <a:p>
            <a:pPr lvl="3"/>
            <a:r>
              <a:rPr lang="de-DE" noProof="0"/>
              <a:t>Vierte Ebene</a:t>
            </a:r>
          </a:p>
          <a:p>
            <a:pPr lvl="4"/>
            <a:r>
              <a:rPr lang="de-DE" noProof="0"/>
              <a:t>Fünfte Ebene</a:t>
            </a:r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1B3E388E-F457-BD49-9BB5-1CBCE0F93658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3519BBB1-9AFD-3D46-94D9-5428C2E5974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Calibri" panose="020F0502020204030204" pitchFamily="34" charset="0"/>
                <a:ea typeface="ヒラギノ角ゴ Pro W3" panose="020B0300000000000000" pitchFamily="34" charset="-128"/>
              </a:defRPr>
            </a:lvl1pPr>
          </a:lstStyle>
          <a:p>
            <a:pPr>
              <a:defRPr/>
            </a:pPr>
            <a:fld id="{B7E38F4E-00F8-4E48-96F3-B692A04A2F93}" type="slidenum">
              <a:rPr lang="de-DE" altLang="de-DE"/>
              <a:pPr>
                <a:defRPr/>
              </a:pPr>
              <a:t>‹Nr.›</a:t>
            </a:fld>
            <a:endParaRPr lang="de-DE" altLang="de-D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defTabSz="342900" rtl="0" eaLnBrk="0" fontAlgn="base" hangingPunct="0">
      <a:spcBef>
        <a:spcPct val="30000"/>
      </a:spcBef>
      <a:spcAft>
        <a:spcPct val="0"/>
      </a:spcAft>
      <a:defRPr sz="900" kern="1200">
        <a:solidFill>
          <a:schemeClr val="tx1"/>
        </a:solidFill>
        <a:latin typeface="+mn-lt"/>
        <a:ea typeface="ヒラギノ角ゴ Pro W3" charset="-128"/>
        <a:cs typeface="ヒラギノ角ゴ Pro W3" charset="-128"/>
      </a:defRPr>
    </a:lvl1pPr>
    <a:lvl2pPr marL="342900" algn="l" defTabSz="342900" rtl="0" eaLnBrk="0" fontAlgn="base" hangingPunct="0">
      <a:spcBef>
        <a:spcPct val="30000"/>
      </a:spcBef>
      <a:spcAft>
        <a:spcPct val="0"/>
      </a:spcAft>
      <a:defRPr sz="900" kern="1200">
        <a:solidFill>
          <a:schemeClr val="tx1"/>
        </a:solidFill>
        <a:latin typeface="+mn-lt"/>
        <a:ea typeface="ヒラギノ角ゴ Pro W3" charset="-128"/>
        <a:cs typeface="+mn-cs"/>
      </a:defRPr>
    </a:lvl2pPr>
    <a:lvl3pPr marL="685800" algn="l" defTabSz="342900" rtl="0" eaLnBrk="0" fontAlgn="base" hangingPunct="0">
      <a:spcBef>
        <a:spcPct val="30000"/>
      </a:spcBef>
      <a:spcAft>
        <a:spcPct val="0"/>
      </a:spcAft>
      <a:defRPr sz="900" kern="1200">
        <a:solidFill>
          <a:schemeClr val="tx1"/>
        </a:solidFill>
        <a:latin typeface="+mn-lt"/>
        <a:ea typeface="Geneva" charset="-128"/>
        <a:cs typeface="Geneva" charset="-128"/>
      </a:defRPr>
    </a:lvl3pPr>
    <a:lvl4pPr marL="1028700" algn="l" defTabSz="342900" rtl="0" eaLnBrk="0" fontAlgn="base" hangingPunct="0">
      <a:spcBef>
        <a:spcPct val="30000"/>
      </a:spcBef>
      <a:spcAft>
        <a:spcPct val="0"/>
      </a:spcAft>
      <a:defRPr sz="900" kern="1200">
        <a:solidFill>
          <a:schemeClr val="tx1"/>
        </a:solidFill>
        <a:latin typeface="+mn-lt"/>
        <a:ea typeface="Geneva" charset="-128"/>
        <a:cs typeface="+mn-cs"/>
      </a:defRPr>
    </a:lvl4pPr>
    <a:lvl5pPr marL="1371600" algn="l" defTabSz="342900" rtl="0" eaLnBrk="0" fontAlgn="base" hangingPunct="0">
      <a:spcBef>
        <a:spcPct val="30000"/>
      </a:spcBef>
      <a:spcAft>
        <a:spcPct val="0"/>
      </a:spcAft>
      <a:defRPr sz="900" kern="1200">
        <a:solidFill>
          <a:schemeClr val="tx1"/>
        </a:solidFill>
        <a:latin typeface="+mn-lt"/>
        <a:ea typeface="Geneva" charset="-128"/>
        <a:cs typeface="+mn-cs"/>
      </a:defRPr>
    </a:lvl5pPr>
    <a:lvl6pPr marL="1714500" algn="l" defTabSz="3429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3429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3429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3429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hteck 4" descr="Beiger Hintergrund">
            <a:extLst>
              <a:ext uri="{FF2B5EF4-FFF2-40B4-BE49-F238E27FC236}">
                <a16:creationId xmlns:a16="http://schemas.microsoft.com/office/drawing/2014/main" id="{46EC1F0E-D980-4ACF-8CDD-85B1C12D00A0}"/>
              </a:ext>
            </a:extLst>
          </p:cNvPr>
          <p:cNvSpPr/>
          <p:nvPr userDrawn="1"/>
        </p:nvSpPr>
        <p:spPr>
          <a:xfrm>
            <a:off x="179388" y="4478338"/>
            <a:ext cx="6554787" cy="2200275"/>
          </a:xfrm>
          <a:prstGeom prst="rect">
            <a:avLst/>
          </a:prstGeom>
          <a:solidFill>
            <a:srgbClr val="EFE4B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de-DE" dirty="0"/>
          </a:p>
        </p:txBody>
      </p:sp>
      <p:grpSp>
        <p:nvGrpSpPr>
          <p:cNvPr id="6" name="Rechteck 8">
            <a:extLst>
              <a:ext uri="{FF2B5EF4-FFF2-40B4-BE49-F238E27FC236}">
                <a16:creationId xmlns:a16="http://schemas.microsoft.com/office/drawing/2014/main" id="{BD41020D-97C2-4AE6-A297-1FFDE9B6E64E}"/>
              </a:ext>
            </a:extLst>
          </p:cNvPr>
          <p:cNvGrpSpPr>
            <a:grpSpLocks/>
          </p:cNvGrpSpPr>
          <p:nvPr userDrawn="1"/>
        </p:nvGrpSpPr>
        <p:grpSpPr bwMode="auto">
          <a:xfrm>
            <a:off x="165100" y="177800"/>
            <a:ext cx="8801100" cy="4127500"/>
            <a:chOff x="104" y="112"/>
            <a:chExt cx="5544" cy="2600"/>
          </a:xfrm>
        </p:grpSpPr>
        <p:pic>
          <p:nvPicPr>
            <p:cNvPr id="7" name="Rechteck 8">
              <a:extLst>
                <a:ext uri="{FF2B5EF4-FFF2-40B4-BE49-F238E27FC236}">
                  <a16:creationId xmlns:a16="http://schemas.microsoft.com/office/drawing/2014/main" id="{A9CC86FD-752E-429A-97BA-AB67F91B3086}"/>
                </a:ext>
              </a:extLst>
            </p:cNvPr>
            <p:cNvPicPr>
              <a:picLocks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4" y="112"/>
              <a:ext cx="5544" cy="2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8" name="Text Box 4">
              <a:extLst>
                <a:ext uri="{FF2B5EF4-FFF2-40B4-BE49-F238E27FC236}">
                  <a16:creationId xmlns:a16="http://schemas.microsoft.com/office/drawing/2014/main" id="{CF72882C-483B-4A55-BBA5-B9BE73E0012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13" y="120"/>
              <a:ext cx="5534" cy="25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 eaLnBrk="1" hangingPunct="1"/>
              <a:endParaRPr lang="de-DE" altLang="de-DE">
                <a:solidFill>
                  <a:srgbClr val="FFFFFF"/>
                </a:solidFill>
                <a:latin typeface="Calibri" panose="020F0502020204030204" pitchFamily="34" charset="0"/>
              </a:endParaRPr>
            </a:p>
          </p:txBody>
        </p:sp>
      </p:grpSp>
      <p:pic>
        <p:nvPicPr>
          <p:cNvPr id="11" name="Grafik 12" descr="Universität Duisburg Essen - Logo&#10;Offen im Denken - Slogan">
            <a:extLst>
              <a:ext uri="{FF2B5EF4-FFF2-40B4-BE49-F238E27FC236}">
                <a16:creationId xmlns:a16="http://schemas.microsoft.com/office/drawing/2014/main" id="{A0E3BA80-5D84-4A40-BD51-DB8F2519C9C3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7050" y="452438"/>
            <a:ext cx="2087563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Bildplatzhalter 8" descr="Bild oder Symbol"/>
          <p:cNvSpPr>
            <a:spLocks noGrp="1"/>
          </p:cNvSpPr>
          <p:nvPr>
            <p:ph type="pic" sz="quarter" idx="10"/>
          </p:nvPr>
        </p:nvSpPr>
        <p:spPr>
          <a:xfrm>
            <a:off x="6877050" y="4478399"/>
            <a:ext cx="2086950" cy="2199600"/>
          </a:xfrm>
          <a:ln>
            <a:noFill/>
          </a:ln>
        </p:spPr>
        <p:txBody>
          <a:bodyPr/>
          <a:lstStyle>
            <a:lvl1pPr>
              <a:defRPr sz="140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de-DE" noProof="0" dirty="0"/>
              <a:t>Bild durch Klicken auf Symbol hinzufügen</a:t>
            </a:r>
          </a:p>
        </p:txBody>
      </p:sp>
      <p:sp>
        <p:nvSpPr>
          <p:cNvPr id="12" name="Textplatzhalter 14" descr="Subline"/>
          <p:cNvSpPr>
            <a:spLocks noGrp="1"/>
          </p:cNvSpPr>
          <p:nvPr>
            <p:ph type="body" sz="quarter" idx="12"/>
          </p:nvPr>
        </p:nvSpPr>
        <p:spPr>
          <a:xfrm>
            <a:off x="360001" y="5940000"/>
            <a:ext cx="5969000" cy="360000"/>
          </a:xfrm>
          <a:ln>
            <a:noFill/>
          </a:ln>
        </p:spPr>
        <p:txBody>
          <a:bodyPr lIns="0" tIns="0" bIns="0"/>
          <a:lstStyle>
            <a:lvl1pPr>
              <a:defRPr sz="1800" b="0">
                <a:latin typeface="Arial"/>
                <a:cs typeface="Arial"/>
              </a:defRPr>
            </a:lvl1pPr>
          </a:lstStyle>
          <a:p>
            <a:pPr lvl="0"/>
            <a:r>
              <a:rPr lang="de-DE" dirty="0"/>
              <a:t>Mastertextformat bearbeiten</a:t>
            </a:r>
          </a:p>
        </p:txBody>
      </p:sp>
      <p:sp>
        <p:nvSpPr>
          <p:cNvPr id="10" name="Textplatzhalter 10" descr="Headline"/>
          <p:cNvSpPr>
            <a:spLocks noGrp="1"/>
          </p:cNvSpPr>
          <p:nvPr>
            <p:ph type="body" sz="quarter" idx="11"/>
          </p:nvPr>
        </p:nvSpPr>
        <p:spPr>
          <a:xfrm>
            <a:off x="360001" y="4860000"/>
            <a:ext cx="5969000" cy="900000"/>
          </a:xfrm>
          <a:ln>
            <a:noFill/>
          </a:ln>
        </p:spPr>
        <p:txBody>
          <a:bodyPr lIns="0" tIns="0" bIns="0"/>
          <a:lstStyle>
            <a:lvl1pPr marL="0" marR="0" indent="0" algn="l" defTabSz="342892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ts val="375"/>
              </a:spcAft>
              <a:buClrTx/>
              <a:buSzTx/>
              <a:buFont typeface="Arial" charset="0"/>
              <a:buNone/>
              <a:tabLst/>
              <a:defRPr sz="3200" b="1" i="1">
                <a:latin typeface="Arial"/>
                <a:cs typeface="Arial"/>
              </a:defRPr>
            </a:lvl1pPr>
          </a:lstStyle>
          <a:p>
            <a:pPr lvl="0"/>
            <a:r>
              <a:rPr lang="de-DE" dirty="0"/>
              <a:t>Mastertextformat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30036272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Inhaltsplatzhalter 3" descr="rechte Spalte"/>
          <p:cNvSpPr>
            <a:spLocks noGrp="1"/>
          </p:cNvSpPr>
          <p:nvPr>
            <p:ph sz="half" idx="2"/>
          </p:nvPr>
        </p:nvSpPr>
        <p:spPr>
          <a:xfrm>
            <a:off x="3546000" y="1224000"/>
            <a:ext cx="5418000" cy="5040000"/>
          </a:xfrm>
        </p:spPr>
        <p:txBody>
          <a:bodyPr/>
          <a:lstStyle>
            <a:lvl1pPr>
              <a:defRPr sz="2800"/>
            </a:lvl1pPr>
            <a:lvl2pPr marL="0" marR="0" indent="0" algn="l" defTabSz="342892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charset="0"/>
              <a:buNone/>
              <a:tabLst/>
              <a:defRPr sz="1600" b="0">
                <a:solidFill>
                  <a:srgbClr val="000000"/>
                </a:solidFill>
                <a:latin typeface="Arial"/>
                <a:cs typeface="Arial"/>
              </a:defRPr>
            </a:lvl2pPr>
            <a:lvl3pPr marL="0" indent="133347">
              <a:buClr>
                <a:schemeClr val="tx2"/>
              </a:buClr>
              <a:buFont typeface="Lucida Grande"/>
              <a:buChar char="▪"/>
              <a:defRPr sz="1600">
                <a:latin typeface="Arial"/>
                <a:cs typeface="Arial"/>
              </a:defRPr>
            </a:lvl3pPr>
            <a:lvl4pPr>
              <a:defRPr sz="1600">
                <a:latin typeface="Arial"/>
                <a:cs typeface="Arial"/>
              </a:defRPr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de-DE" dirty="0"/>
              <a:t>Textmasterformate durch Klicken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</p:txBody>
      </p:sp>
      <p:sp>
        <p:nvSpPr>
          <p:cNvPr id="3" name="Inhaltsplatzhalter 2" descr="linke Spalte"/>
          <p:cNvSpPr>
            <a:spLocks noGrp="1"/>
          </p:cNvSpPr>
          <p:nvPr>
            <p:ph sz="half" idx="1"/>
          </p:nvPr>
        </p:nvSpPr>
        <p:spPr>
          <a:xfrm>
            <a:off x="180004" y="1224000"/>
            <a:ext cx="3184727" cy="5040000"/>
          </a:xfrm>
          <a:ln>
            <a:noFill/>
          </a:ln>
        </p:spPr>
        <p:txBody>
          <a:bodyPr/>
          <a:lstStyle>
            <a:lvl1pPr>
              <a:defRPr sz="28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endParaRPr lang="de-DE" dirty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1600"/>
            </a:lvl1pPr>
          </a:lstStyle>
          <a:p>
            <a:r>
              <a:rPr lang="de-DE" dirty="0"/>
              <a:t>Mastertitelformat bearbeiten</a:t>
            </a:r>
          </a:p>
        </p:txBody>
      </p:sp>
      <p:sp>
        <p:nvSpPr>
          <p:cNvPr id="5" name="Datumsplatzhalter 3">
            <a:extLst>
              <a:ext uri="{FF2B5EF4-FFF2-40B4-BE49-F238E27FC236}">
                <a16:creationId xmlns:a16="http://schemas.microsoft.com/office/drawing/2014/main" id="{DE9761E6-81FE-49FC-AE99-493B84EB04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60BEE5-7791-43F5-B3FF-5FCD40AE6891}" type="datetime1">
              <a:rPr lang="de-DE" smtClean="0"/>
              <a:t>05.09.2025</a:t>
            </a:fld>
            <a:endParaRPr lang="de-DE" dirty="0"/>
          </a:p>
        </p:txBody>
      </p:sp>
      <p:sp>
        <p:nvSpPr>
          <p:cNvPr id="6" name="Fußzeilenplatzhalter 4">
            <a:extLst>
              <a:ext uri="{FF2B5EF4-FFF2-40B4-BE49-F238E27FC236}">
                <a16:creationId xmlns:a16="http://schemas.microsoft.com/office/drawing/2014/main" id="{94E77E9C-7A54-4E1A-A331-3F1EF29C8D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96838" y="6491288"/>
            <a:ext cx="1423987" cy="365125"/>
          </a:xfrm>
        </p:spPr>
        <p:txBody>
          <a:bodyPr/>
          <a:lstStyle>
            <a:lvl1pPr>
              <a:defRPr>
                <a:solidFill>
                  <a:srgbClr val="004C93"/>
                </a:solidFill>
              </a:defRPr>
            </a:lvl1pPr>
          </a:lstStyle>
          <a:p>
            <a:pPr>
              <a:defRPr/>
            </a:pPr>
            <a:r>
              <a:rPr lang="de-DE"/>
              <a:t>www.uni-due.de</a:t>
            </a:r>
          </a:p>
        </p:txBody>
      </p:sp>
    </p:spTree>
    <p:extLst>
      <p:ext uri="{BB962C8B-B14F-4D97-AF65-F5344CB8AC3E}">
        <p14:creationId xmlns:p14="http://schemas.microsoft.com/office/powerpoint/2010/main" val="2761038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180000" y="1224000"/>
            <a:ext cx="8784000" cy="4320000"/>
          </a:xfrm>
        </p:spPr>
        <p:txBody>
          <a:bodyPr/>
          <a:lstStyle>
            <a:lvl1pPr>
              <a:defRPr sz="2800"/>
            </a:lvl1pPr>
            <a:lvl2pPr marL="0" marR="0" indent="0" algn="l" defTabSz="342892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charset="0"/>
              <a:buNone/>
              <a:tabLst/>
              <a:defRPr b="0">
                <a:solidFill>
                  <a:srgbClr val="000000"/>
                </a:solidFill>
              </a:defRPr>
            </a:lvl2pPr>
            <a:lvl3pPr marL="0" indent="134538">
              <a:buClr>
                <a:schemeClr val="tx2"/>
              </a:buClr>
              <a:buSzPct val="85000"/>
              <a:buFont typeface="Lucida Grande"/>
              <a:buChar char="￭"/>
              <a:defRPr baseline="0"/>
            </a:lvl3pPr>
          </a:lstStyle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1"/>
            <a:r>
              <a:rPr lang="de-DE" dirty="0"/>
              <a:t>Dritte Ebene</a:t>
            </a:r>
          </a:p>
          <a:p>
            <a:pPr lvl="2"/>
            <a:r>
              <a:rPr lang="de-DE" dirty="0"/>
              <a:t>Vierte Ebene</a:t>
            </a: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Mastertitelformat bearbeiten</a:t>
            </a:r>
          </a:p>
        </p:txBody>
      </p:sp>
      <p:sp>
        <p:nvSpPr>
          <p:cNvPr id="5" name="Datumsplatzhalter 3">
            <a:extLst>
              <a:ext uri="{FF2B5EF4-FFF2-40B4-BE49-F238E27FC236}">
                <a16:creationId xmlns:a16="http://schemas.microsoft.com/office/drawing/2014/main" id="{DAAF3252-4240-4FD7-9E84-1BA5B27E6217}"/>
              </a:ext>
            </a:extLst>
          </p:cNvPr>
          <p:cNvSpPr>
            <a:spLocks noGrp="1"/>
          </p:cNvSpPr>
          <p:nvPr>
            <p:ph type="dt" sz="half" idx="13"/>
          </p:nvPr>
        </p:nvSpPr>
        <p:spPr>
          <a:xfrm>
            <a:off x="3495675" y="6491288"/>
            <a:ext cx="2133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3736CCF-31E1-4E96-AAE7-5CDE0B74B7DA}" type="datetime1">
              <a:rPr lang="de-DE" smtClean="0"/>
              <a:t>05.09.2025</a:t>
            </a:fld>
            <a:endParaRPr lang="de-DE"/>
          </a:p>
        </p:txBody>
      </p:sp>
      <p:sp>
        <p:nvSpPr>
          <p:cNvPr id="6" name="Fußzeilenplatzhalter 4">
            <a:extLst>
              <a:ext uri="{FF2B5EF4-FFF2-40B4-BE49-F238E27FC236}">
                <a16:creationId xmlns:a16="http://schemas.microsoft.com/office/drawing/2014/main" id="{2DA65CC6-8B2C-4B82-AAC5-AEEE64A8489A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>
          <a:xfrm>
            <a:off x="96838" y="6491288"/>
            <a:ext cx="1423987" cy="365125"/>
          </a:xfrm>
        </p:spPr>
        <p:txBody>
          <a:bodyPr/>
          <a:lstStyle>
            <a:lvl1pPr>
              <a:defRPr>
                <a:solidFill>
                  <a:srgbClr val="004C93"/>
                </a:solidFill>
              </a:defRPr>
            </a:lvl1pPr>
          </a:lstStyle>
          <a:p>
            <a:pPr>
              <a:defRPr/>
            </a:pPr>
            <a:r>
              <a:rPr lang="de-DE"/>
              <a:t>www.uni-due.de</a:t>
            </a:r>
          </a:p>
        </p:txBody>
      </p:sp>
    </p:spTree>
    <p:extLst>
      <p:ext uri="{BB962C8B-B14F-4D97-AF65-F5344CB8AC3E}">
        <p14:creationId xmlns:p14="http://schemas.microsoft.com/office/powerpoint/2010/main" val="7164460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3556800" y="1224001"/>
            <a:ext cx="5418000" cy="4412675"/>
          </a:xfrm>
        </p:spPr>
        <p:txBody>
          <a:bodyPr/>
          <a:lstStyle>
            <a:lvl1pPr>
              <a:defRPr sz="2800"/>
            </a:lvl1pPr>
            <a:lvl2pPr marL="0" marR="0" indent="0" algn="l" defTabSz="342892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charset="0"/>
              <a:buNone/>
              <a:tabLst/>
              <a:defRPr sz="1600" b="0">
                <a:solidFill>
                  <a:srgbClr val="000000"/>
                </a:solidFill>
              </a:defRPr>
            </a:lvl2pPr>
            <a:lvl3pPr marL="0" indent="133347">
              <a:buClr>
                <a:schemeClr val="tx2"/>
              </a:buClr>
              <a:buFont typeface="Lucida Grande"/>
              <a:buChar char="▪"/>
              <a:defRPr sz="16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1"/>
            <a:r>
              <a:rPr lang="de-DE" dirty="0"/>
              <a:t>Dritte Ebene</a:t>
            </a:r>
          </a:p>
          <a:p>
            <a:pPr lvl="2"/>
            <a:r>
              <a:rPr lang="de-DE" dirty="0"/>
              <a:t>Vierte Ebene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180004" y="1224001"/>
            <a:ext cx="3184727" cy="4412675"/>
          </a:xfrm>
          <a:ln>
            <a:noFill/>
          </a:ln>
        </p:spPr>
        <p:txBody>
          <a:bodyPr/>
          <a:lstStyle>
            <a:lvl1pPr>
              <a:defRPr sz="28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endParaRPr lang="de-DE" dirty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Mastertitelformat bearbeiten</a:t>
            </a:r>
          </a:p>
        </p:txBody>
      </p:sp>
      <p:sp>
        <p:nvSpPr>
          <p:cNvPr id="9" name="Datumsplatzhalter 3">
            <a:extLst>
              <a:ext uri="{FF2B5EF4-FFF2-40B4-BE49-F238E27FC236}">
                <a16:creationId xmlns:a16="http://schemas.microsoft.com/office/drawing/2014/main" id="{5C360DE9-2BC2-4AAB-8CCA-107B7107F880}"/>
              </a:ext>
            </a:extLst>
          </p:cNvPr>
          <p:cNvSpPr>
            <a:spLocks noGrp="1"/>
          </p:cNvSpPr>
          <p:nvPr>
            <p:ph type="dt" sz="half" idx="13"/>
          </p:nvPr>
        </p:nvSpPr>
        <p:spPr>
          <a:xfrm>
            <a:off x="3495675" y="6491288"/>
            <a:ext cx="2133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0958CE1-8516-4B55-9747-22CC16D73D0E}" type="datetime1">
              <a:rPr lang="de-DE" smtClean="0"/>
              <a:t>05.09.2025</a:t>
            </a:fld>
            <a:endParaRPr lang="de-DE"/>
          </a:p>
        </p:txBody>
      </p:sp>
      <p:sp>
        <p:nvSpPr>
          <p:cNvPr id="10" name="Fußzeilenplatzhalter 4">
            <a:extLst>
              <a:ext uri="{FF2B5EF4-FFF2-40B4-BE49-F238E27FC236}">
                <a16:creationId xmlns:a16="http://schemas.microsoft.com/office/drawing/2014/main" id="{217A7EFC-FA84-4F91-8393-F31C59B43565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>
          <a:xfrm>
            <a:off x="96838" y="6491288"/>
            <a:ext cx="1423987" cy="365125"/>
          </a:xfrm>
        </p:spPr>
        <p:txBody>
          <a:bodyPr/>
          <a:lstStyle>
            <a:lvl1pPr>
              <a:defRPr>
                <a:solidFill>
                  <a:srgbClr val="004C93"/>
                </a:solidFill>
              </a:defRPr>
            </a:lvl1pPr>
          </a:lstStyle>
          <a:p>
            <a:pPr>
              <a:defRPr/>
            </a:pPr>
            <a:r>
              <a:rPr lang="de-DE"/>
              <a:t>www.uni-due.de</a:t>
            </a:r>
          </a:p>
        </p:txBody>
      </p:sp>
    </p:spTree>
    <p:extLst>
      <p:ext uri="{BB962C8B-B14F-4D97-AF65-F5344CB8AC3E}">
        <p14:creationId xmlns:p14="http://schemas.microsoft.com/office/powerpoint/2010/main" val="14314587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fik 7" descr="Bild2.jpg">
            <a:extLst>
              <a:ext uri="{FF2B5EF4-FFF2-40B4-BE49-F238E27FC236}">
                <a16:creationId xmlns:a16="http://schemas.microsoft.com/office/drawing/2014/main" id="{6484D3C9-95CA-4CF8-9CD4-09F5BE43B8F7}"/>
              </a:ext>
            </a:extLst>
          </p:cNvPr>
          <p:cNvPicPr preferRelativeResize="0">
            <a:picLocks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174992"/>
            <a:ext cx="8785225" cy="6499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Grafik 8" descr="Universität Duisburg Essen - Logo&#10;Offen im Denken - Slogan">
            <a:extLst>
              <a:ext uri="{FF2B5EF4-FFF2-40B4-BE49-F238E27FC236}">
                <a16:creationId xmlns:a16="http://schemas.microsoft.com/office/drawing/2014/main" id="{35651D29-6FF8-4B14-8317-8CE15FCB9DC0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2288" y="452438"/>
            <a:ext cx="2092325" cy="823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Textplatzhalter 12"/>
          <p:cNvSpPr>
            <a:spLocks noGrp="1"/>
          </p:cNvSpPr>
          <p:nvPr>
            <p:ph type="body" sz="quarter" idx="11"/>
          </p:nvPr>
        </p:nvSpPr>
        <p:spPr>
          <a:xfrm>
            <a:off x="230967" y="1745005"/>
            <a:ext cx="8026989" cy="3989047"/>
          </a:xfrm>
          <a:ln>
            <a:noFill/>
          </a:ln>
        </p:spPr>
        <p:txBody>
          <a:bodyPr/>
          <a:lstStyle>
            <a:lvl1pPr>
              <a:defRPr sz="3500">
                <a:solidFill>
                  <a:srgbClr val="FFFFFF"/>
                </a:solidFill>
              </a:defRPr>
            </a:lvl1pPr>
          </a:lstStyle>
          <a:p>
            <a:pPr lvl="0"/>
            <a:r>
              <a:rPr lang="de-DE" dirty="0"/>
              <a:t>Textmasterformate durch Klicken bearbeiten</a:t>
            </a:r>
          </a:p>
        </p:txBody>
      </p:sp>
    </p:spTree>
    <p:extLst>
      <p:ext uri="{BB962C8B-B14F-4D97-AF65-F5344CB8AC3E}">
        <p14:creationId xmlns:p14="http://schemas.microsoft.com/office/powerpoint/2010/main" val="32698801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platzhalter 6">
            <a:extLst>
              <a:ext uri="{FF2B5EF4-FFF2-40B4-BE49-F238E27FC236}">
                <a16:creationId xmlns:a16="http://schemas.microsoft.com/office/drawing/2014/main" id="{A3DCF6CB-F1B3-3647-99F2-39CB536477CE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79388" y="1221320"/>
            <a:ext cx="6553200" cy="4322233"/>
          </a:xfrm>
        </p:spPr>
        <p:txBody>
          <a:bodyPr/>
          <a:lstStyle>
            <a:lvl1pPr>
              <a:defRPr sz="2200"/>
            </a:lvl1pPr>
            <a:lvl4pPr>
              <a:defRPr>
                <a:latin typeface="Officina Sans ITC Pro Book"/>
              </a:defRPr>
            </a:lvl4pPr>
            <a:lvl5pPr>
              <a:defRPr>
                <a:latin typeface="Officina Sans ITC Pro Book"/>
              </a:defRPr>
            </a:lvl5pPr>
          </a:lstStyle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5" name="Titel 4">
            <a:extLst>
              <a:ext uri="{FF2B5EF4-FFF2-40B4-BE49-F238E27FC236}">
                <a16:creationId xmlns:a16="http://schemas.microsoft.com/office/drawing/2014/main" id="{03FFA2C0-4EC5-F944-B0AA-FCF6C431DD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6" name="Slide Number Placeholder 3">
            <a:extLst>
              <a:ext uri="{FF2B5EF4-FFF2-40B4-BE49-F238E27FC236}">
                <a16:creationId xmlns:a16="http://schemas.microsoft.com/office/drawing/2014/main" id="{1C5500C0-79AD-45CB-AE63-53A069B1AC4D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>
          <a:xfrm>
            <a:off x="0" y="0"/>
            <a:ext cx="0" cy="0"/>
          </a:xfrm>
          <a:solidFill>
            <a:schemeClr val="bg1">
              <a:alpha val="0"/>
            </a:schemeClr>
          </a:solidFill>
        </p:spPr>
        <p:txBody>
          <a:bodyPr/>
          <a:lstStyle>
            <a:lvl1pPr eaLnBrk="1" hangingPunct="1">
              <a:defRPr>
                <a:solidFill>
                  <a:schemeClr val="bg1">
                    <a:alpha val="0"/>
                  </a:schemeClr>
                </a:solidFill>
                <a:latin typeface="Calibri"/>
                <a:ea typeface="ヒラギノ角ゴ Pro W3"/>
              </a:defRPr>
            </a:lvl1pPr>
          </a:lstStyle>
          <a:p>
            <a:pPr>
              <a:defRPr>
                <a:solidFill>
                  <a:schemeClr val="bg1">
                    <a:alpha val="0"/>
                  </a:schemeClr>
                </a:solidFill>
                <a:latin typeface="Calibri"/>
                <a:ea typeface="ヒラギノ角ゴ Pro W3"/>
              </a:defRPr>
            </a:pPr>
            <a:endParaRPr lang="de-DE" dirty="0"/>
          </a:p>
        </p:txBody>
      </p:sp>
      <p:sp>
        <p:nvSpPr>
          <p:cNvPr id="9" name="Datumsplatzhalter 3">
            <a:extLst>
              <a:ext uri="{FF2B5EF4-FFF2-40B4-BE49-F238E27FC236}">
                <a16:creationId xmlns:a16="http://schemas.microsoft.com/office/drawing/2014/main" id="{9F70CC8A-9684-4147-A12D-AE0B9158D242}"/>
              </a:ext>
            </a:extLst>
          </p:cNvPr>
          <p:cNvSpPr>
            <a:spLocks noGrp="1"/>
          </p:cNvSpPr>
          <p:nvPr>
            <p:ph type="dt" sz="half" idx="16"/>
          </p:nvPr>
        </p:nvSpPr>
        <p:spPr>
          <a:xfrm>
            <a:off x="3495675" y="6491288"/>
            <a:ext cx="2133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0080EDB-F5B6-4F60-9C85-C3AA0E2C6922}" type="datetime1">
              <a:rPr lang="de-DE" smtClean="0"/>
              <a:t>05.09.2025</a:t>
            </a:fld>
            <a:endParaRPr lang="de-DE"/>
          </a:p>
        </p:txBody>
      </p:sp>
      <p:sp>
        <p:nvSpPr>
          <p:cNvPr id="10" name="Fußzeilenplatzhalter 4">
            <a:extLst>
              <a:ext uri="{FF2B5EF4-FFF2-40B4-BE49-F238E27FC236}">
                <a16:creationId xmlns:a16="http://schemas.microsoft.com/office/drawing/2014/main" id="{47D36D52-053C-49BC-B5D5-659E7764B3D5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>
          <a:xfrm>
            <a:off x="96838" y="6491288"/>
            <a:ext cx="1423987" cy="365125"/>
          </a:xfrm>
        </p:spPr>
        <p:txBody>
          <a:bodyPr/>
          <a:lstStyle>
            <a:lvl1pPr>
              <a:defRPr>
                <a:solidFill>
                  <a:srgbClr val="004C93"/>
                </a:solidFill>
              </a:defRPr>
            </a:lvl1pPr>
          </a:lstStyle>
          <a:p>
            <a:pPr>
              <a:defRPr/>
            </a:pPr>
            <a:r>
              <a:rPr lang="de-DE"/>
              <a:t>www.uni-due.de</a:t>
            </a:r>
          </a:p>
        </p:txBody>
      </p:sp>
    </p:spTree>
    <p:extLst>
      <p:ext uri="{BB962C8B-B14F-4D97-AF65-F5344CB8AC3E}">
        <p14:creationId xmlns:p14="http://schemas.microsoft.com/office/powerpoint/2010/main" val="10880021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8788AB7E-A7C8-FA42-BBF2-3D17DFD87DC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9392" y="1223963"/>
            <a:ext cx="8783637" cy="5040312"/>
          </a:xfrm>
          <a:ln>
            <a:noFill/>
          </a:ln>
        </p:spPr>
        <p:txBody>
          <a:bodyPr/>
          <a:lstStyle>
            <a:lvl1pPr>
              <a:defRPr sz="2800"/>
            </a:lvl1pPr>
            <a:lvl2pPr>
              <a:defRPr>
                <a:latin typeface="Arial"/>
                <a:cs typeface="Arial"/>
              </a:defRPr>
            </a:lvl2pPr>
            <a:lvl3pPr>
              <a:defRPr>
                <a:latin typeface="Arial"/>
                <a:cs typeface="Arial"/>
              </a:defRPr>
            </a:lvl3pPr>
            <a:lvl4pPr>
              <a:defRPr>
                <a:latin typeface="Arial"/>
                <a:cs typeface="Arial"/>
              </a:defRPr>
            </a:lvl4pPr>
            <a:lvl5pPr>
              <a:defRPr>
                <a:latin typeface="Arial"/>
                <a:cs typeface="Arial"/>
              </a:defRPr>
            </a:lvl5pPr>
          </a:lstStyle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BD9ABCAC-4699-FB44-BA4D-D85B1556B1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4144" y="314854"/>
            <a:ext cx="5734232" cy="428625"/>
          </a:xfrm>
        </p:spPr>
        <p:txBody>
          <a:bodyPr/>
          <a:lstStyle/>
          <a:p>
            <a:r>
              <a:rPr lang="de-DE" dirty="0"/>
              <a:t>Mastertitelformat bearbeiten</a:t>
            </a:r>
          </a:p>
        </p:txBody>
      </p:sp>
      <p:sp>
        <p:nvSpPr>
          <p:cNvPr id="6" name="Datumsplatzhalter 3">
            <a:extLst>
              <a:ext uri="{FF2B5EF4-FFF2-40B4-BE49-F238E27FC236}">
                <a16:creationId xmlns:a16="http://schemas.microsoft.com/office/drawing/2014/main" id="{8C160C87-2ED8-4EDC-BD27-04E1AEEAA2D4}"/>
              </a:ext>
            </a:extLst>
          </p:cNvPr>
          <p:cNvSpPr>
            <a:spLocks noGrp="1"/>
          </p:cNvSpPr>
          <p:nvPr>
            <p:ph type="dt" sz="half" idx="13"/>
          </p:nvPr>
        </p:nvSpPr>
        <p:spPr>
          <a:xfrm>
            <a:off x="3495675" y="6491288"/>
            <a:ext cx="2133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CC755CE-42C0-42B0-8113-AF3181D7655B}" type="datetime1">
              <a:rPr lang="de-DE" smtClean="0"/>
              <a:t>05.09.2025</a:t>
            </a:fld>
            <a:endParaRPr lang="de-DE"/>
          </a:p>
        </p:txBody>
      </p:sp>
      <p:sp>
        <p:nvSpPr>
          <p:cNvPr id="7" name="Fußzeilenplatzhalter 4">
            <a:extLst>
              <a:ext uri="{FF2B5EF4-FFF2-40B4-BE49-F238E27FC236}">
                <a16:creationId xmlns:a16="http://schemas.microsoft.com/office/drawing/2014/main" id="{19E00A37-5386-496C-AD8A-9925D84230D1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>
          <a:xfrm>
            <a:off x="96838" y="6491288"/>
            <a:ext cx="1423987" cy="365125"/>
          </a:xfrm>
        </p:spPr>
        <p:txBody>
          <a:bodyPr/>
          <a:lstStyle>
            <a:lvl1pPr>
              <a:defRPr>
                <a:solidFill>
                  <a:srgbClr val="004C93"/>
                </a:solidFill>
              </a:defRPr>
            </a:lvl1pPr>
          </a:lstStyle>
          <a:p>
            <a:pPr>
              <a:defRPr/>
            </a:pPr>
            <a:r>
              <a:rPr lang="de-DE"/>
              <a:t>www.uni-due.de</a:t>
            </a:r>
          </a:p>
        </p:txBody>
      </p:sp>
    </p:spTree>
    <p:extLst>
      <p:ext uri="{BB962C8B-B14F-4D97-AF65-F5344CB8AC3E}">
        <p14:creationId xmlns:p14="http://schemas.microsoft.com/office/powerpoint/2010/main" val="200660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umsplatzhalter 3" descr="Datum">
            <a:extLst>
              <a:ext uri="{FF2B5EF4-FFF2-40B4-BE49-F238E27FC236}">
                <a16:creationId xmlns:a16="http://schemas.microsoft.com/office/drawing/2014/main" id="{34E09551-B911-3E4E-8BE1-5507E60A238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3495675" y="6481763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200">
                <a:solidFill>
                  <a:srgbClr val="004C93"/>
                </a:solidFill>
                <a:latin typeface="Calibri"/>
                <a:ea typeface="ヒラギノ角ゴ Pro W3"/>
              </a:defRPr>
            </a:lvl1pPr>
          </a:lstStyle>
          <a:p>
            <a:pPr>
              <a:defRPr sz="1200">
                <a:solidFill>
                  <a:srgbClr val="004C93"/>
                </a:solidFill>
                <a:latin typeface="Calibri"/>
                <a:ea typeface="ヒラギノ角ゴ Pro W3"/>
              </a:defRPr>
            </a:pPr>
            <a:fld id="{546B4322-7DDA-4F46-8395-A449511B39AA}" type="datetime1">
              <a:rPr lang="de-DE" smtClean="0"/>
              <a:t>05.09.2025</a:t>
            </a:fld>
            <a:endParaRPr lang="de-DE" dirty="0"/>
          </a:p>
        </p:txBody>
      </p:sp>
      <p:sp>
        <p:nvSpPr>
          <p:cNvPr id="1027" name="Textplatzhalter 2" descr="Text">
            <a:extLst>
              <a:ext uri="{FF2B5EF4-FFF2-40B4-BE49-F238E27FC236}">
                <a16:creationId xmlns:a16="http://schemas.microsoft.com/office/drawing/2014/main" id="{F2497878-CE44-4D63-87F5-F6A47A640913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180975" y="1147763"/>
            <a:ext cx="8783638" cy="5038725"/>
          </a:xfrm>
          <a:prstGeom prst="rect">
            <a:avLst/>
          </a:prstGeom>
          <a:noFill/>
          <a:ln w="9525">
            <a:solidFill>
              <a:schemeClr val="tx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180000" tIns="180000" rIns="180000" bIns="1800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altLang="de-DE"/>
              <a:t>Mastertextformat bearbeiten</a:t>
            </a:r>
          </a:p>
          <a:p>
            <a:pPr lvl="1"/>
            <a:r>
              <a:rPr lang="de-DE" altLang="de-DE"/>
              <a:t>Zweite Ebene</a:t>
            </a:r>
          </a:p>
          <a:p>
            <a:pPr lvl="1"/>
            <a:r>
              <a:rPr lang="de-DE" altLang="de-DE"/>
              <a:t>Dritte Ebene</a:t>
            </a:r>
          </a:p>
          <a:p>
            <a:pPr lvl="2"/>
            <a:r>
              <a:rPr lang="de-DE" altLang="de-DE"/>
              <a:t>Vierte Ebene</a:t>
            </a:r>
          </a:p>
        </p:txBody>
      </p:sp>
      <p:pic>
        <p:nvPicPr>
          <p:cNvPr id="1028" name="Bild 8" descr="Kopf Bild mit Wolken und Sonnenhintergrund">
            <a:extLst>
              <a:ext uri="{FF2B5EF4-FFF2-40B4-BE49-F238E27FC236}">
                <a16:creationId xmlns:a16="http://schemas.microsoft.com/office/drawing/2014/main" id="{48E25A56-CD37-4AAD-B9D3-2D59F8DFCC78}"/>
              </a:ext>
            </a:extLst>
          </p:cNvPr>
          <p:cNvPicPr>
            <a:picLocks noChangeAspect="1"/>
          </p:cNvPicPr>
          <p:nvPr userDrawn="1"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169863"/>
            <a:ext cx="8785225" cy="86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9" name="Titelplatzhalter 1" descr="Kopfzeile - Headline">
            <a:extLst>
              <a:ext uri="{FF2B5EF4-FFF2-40B4-BE49-F238E27FC236}">
                <a16:creationId xmlns:a16="http://schemas.microsoft.com/office/drawing/2014/main" id="{BA0A16AF-D0C4-4D9B-856A-78C098FEE5FF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315913" y="284163"/>
            <a:ext cx="6416675" cy="528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7200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de-DE" altLang="de-DE"/>
              <a:t>Hier steht der Titel der Seite</a:t>
            </a:r>
          </a:p>
        </p:txBody>
      </p:sp>
      <p:sp>
        <p:nvSpPr>
          <p:cNvPr id="10" name="Fußzeilenplatzhalter 4">
            <a:extLst>
              <a:ext uri="{FF2B5EF4-FFF2-40B4-BE49-F238E27FC236}">
                <a16:creationId xmlns:a16="http://schemas.microsoft.com/office/drawing/2014/main" id="{498EE071-D6B2-7E4F-AF78-687C3D08D99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96838" y="6491288"/>
            <a:ext cx="1673225" cy="355600"/>
          </a:xfrm>
          <a:prstGeom prst="rect">
            <a:avLst/>
          </a:prstGeom>
        </p:spPr>
        <p:txBody>
          <a:bodyPr/>
          <a:lstStyle>
            <a:lvl1pPr eaLnBrk="1" hangingPunct="1">
              <a:defRPr sz="1200">
                <a:solidFill>
                  <a:srgbClr val="004C93"/>
                </a:solidFill>
                <a:latin typeface="Calibri"/>
                <a:ea typeface="ヒラギノ角ゴ Pro W3"/>
              </a:defRPr>
            </a:lvl1pPr>
          </a:lstStyle>
          <a:p>
            <a:pPr>
              <a:defRPr sz="1200">
                <a:solidFill>
                  <a:srgbClr val="004C93"/>
                </a:solidFill>
                <a:latin typeface="Calibri"/>
                <a:ea typeface="ヒラギノ角ゴ Pro W3"/>
              </a:defRPr>
            </a:pPr>
            <a:r>
              <a:rPr lang="de-DE" dirty="0"/>
              <a:t>www.uni-due.de</a:t>
            </a:r>
          </a:p>
        </p:txBody>
      </p:sp>
      <p:pic>
        <p:nvPicPr>
          <p:cNvPr id="1031" name="Grafik 4">
            <a:extLst>
              <a:ext uri="{FF2B5EF4-FFF2-40B4-BE49-F238E27FC236}">
                <a16:creationId xmlns:a16="http://schemas.microsoft.com/office/drawing/2014/main" id="{7479E382-3770-4DE7-9341-956D6F33DF95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50175" y="334963"/>
            <a:ext cx="1212850" cy="477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Datumsplatzhalter 3">
            <a:extLst>
              <a:ext uri="{FF2B5EF4-FFF2-40B4-BE49-F238E27FC236}">
                <a16:creationId xmlns:a16="http://schemas.microsoft.com/office/drawing/2014/main" id="{67959ADA-10BF-46D3-95CD-79729F4EE050}"/>
              </a:ext>
            </a:extLst>
          </p:cNvPr>
          <p:cNvSpPr txBox="1">
            <a:spLocks/>
          </p:cNvSpPr>
          <p:nvPr userDrawn="1"/>
        </p:nvSpPr>
        <p:spPr>
          <a:xfrm>
            <a:off x="7756925" y="6481762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de-DE"/>
            </a:defPPr>
            <a:lvl1pPr algn="ctr" defTabSz="342900" rtl="0" eaLnBrk="1" fontAlgn="base" hangingPunct="1">
              <a:spcBef>
                <a:spcPct val="0"/>
              </a:spcBef>
              <a:spcAft>
                <a:spcPct val="0"/>
              </a:spcAft>
              <a:defRPr sz="1200" kern="1200">
                <a:solidFill>
                  <a:srgbClr val="004C93"/>
                </a:solidFill>
                <a:latin typeface="+mn-lt"/>
                <a:ea typeface="ヒラギノ角ゴ Pro W3" charset="-128"/>
                <a:cs typeface="+mn-cs"/>
              </a:defRPr>
            </a:lvl1pPr>
            <a:lvl2pPr marL="342900" indent="114300" algn="l" defTabSz="3429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ヒラギノ角ゴ Pro W3" panose="020B0300000000000000" charset="-128"/>
                <a:cs typeface="+mn-cs"/>
              </a:defRPr>
            </a:lvl2pPr>
            <a:lvl3pPr marL="685800" indent="228600" algn="l" defTabSz="3429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ヒラギノ角ゴ Pro W3" panose="020B0300000000000000" charset="-128"/>
                <a:cs typeface="+mn-cs"/>
              </a:defRPr>
            </a:lvl3pPr>
            <a:lvl4pPr marL="1028700" indent="342900" algn="l" defTabSz="3429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ヒラギノ角ゴ Pro W3" panose="020B0300000000000000" charset="-128"/>
                <a:cs typeface="+mn-cs"/>
              </a:defRPr>
            </a:lvl4pPr>
            <a:lvl5pPr marL="1371600" indent="457200" algn="l" defTabSz="3429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ヒラギノ角ゴ Pro W3" panose="020B0300000000000000" charset="-128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ヒラギノ角ゴ Pro W3" panose="020B0300000000000000" charset="-128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ヒラギノ角ゴ Pro W3" panose="020B0300000000000000" charset="-128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ヒラギノ角ゴ Pro W3" panose="020B0300000000000000" charset="-128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ヒラギノ角ゴ Pro W3" panose="020B0300000000000000" charset="-128"/>
                <a:cs typeface="+mn-cs"/>
              </a:defRPr>
            </a:lvl9pPr>
          </a:lstStyle>
          <a:p>
            <a:pPr>
              <a:defRPr/>
            </a:pPr>
            <a:fld id="{ED56B32E-B266-4387-A2A8-380188603A8B}" type="slidenum">
              <a:rPr lang="de-DE" smtClean="0"/>
              <a:t>‹Nr.›</a:t>
            </a:fld>
            <a:endParaRPr lang="de-DE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96" r:id="rId1"/>
    <p:sldLayoutId id="2147483997" r:id="rId2"/>
    <p:sldLayoutId id="2147483998" r:id="rId3"/>
    <p:sldLayoutId id="2147483999" r:id="rId4"/>
    <p:sldLayoutId id="2147484000" r:id="rId5"/>
    <p:sldLayoutId id="2147484001" r:id="rId6"/>
    <p:sldLayoutId id="2147484002" r:id="rId7"/>
  </p:sldLayoutIdLst>
  <p:hf sldNum="0" hdr="0"/>
  <p:txStyles>
    <p:titleStyle>
      <a:lvl1pPr algn="l" defTabSz="341313" rtl="0" eaLnBrk="0" fontAlgn="base" hangingPunct="0">
        <a:spcBef>
          <a:spcPct val="0"/>
        </a:spcBef>
        <a:spcAft>
          <a:spcPct val="0"/>
        </a:spcAft>
        <a:defRPr sz="2000" b="1" kern="1200">
          <a:solidFill>
            <a:schemeClr val="bg1"/>
          </a:solidFill>
          <a:latin typeface="Arial" panose="020B0604020202020204" pitchFamily="34" charset="0"/>
          <a:ea typeface="ヒラギノ角ゴ Pro W3" charset="-128"/>
          <a:cs typeface="Arial" panose="020B0604020202020204" pitchFamily="34" charset="0"/>
        </a:defRPr>
      </a:lvl1pPr>
      <a:lvl2pPr algn="l" defTabSz="341313" rtl="0" eaLnBrk="0" fontAlgn="base" hangingPunct="0">
        <a:spcBef>
          <a:spcPct val="0"/>
        </a:spcBef>
        <a:spcAft>
          <a:spcPct val="0"/>
        </a:spcAft>
        <a:defRPr sz="2000" b="1">
          <a:solidFill>
            <a:schemeClr val="bg1"/>
          </a:solidFill>
          <a:latin typeface="Arial" panose="020B0604020202020204" pitchFamily="34" charset="0"/>
          <a:ea typeface="ヒラギノ角ゴ Pro W3" charset="-128"/>
          <a:cs typeface="Arial" charset="0"/>
        </a:defRPr>
      </a:lvl2pPr>
      <a:lvl3pPr algn="l" defTabSz="341313" rtl="0" eaLnBrk="0" fontAlgn="base" hangingPunct="0">
        <a:spcBef>
          <a:spcPct val="0"/>
        </a:spcBef>
        <a:spcAft>
          <a:spcPct val="0"/>
        </a:spcAft>
        <a:defRPr sz="2000" b="1">
          <a:solidFill>
            <a:schemeClr val="bg1"/>
          </a:solidFill>
          <a:latin typeface="Arial" panose="020B0604020202020204" pitchFamily="34" charset="0"/>
          <a:ea typeface="ヒラギノ角ゴ Pro W3" charset="-128"/>
          <a:cs typeface="Arial" charset="0"/>
        </a:defRPr>
      </a:lvl3pPr>
      <a:lvl4pPr algn="l" defTabSz="341313" rtl="0" eaLnBrk="0" fontAlgn="base" hangingPunct="0">
        <a:spcBef>
          <a:spcPct val="0"/>
        </a:spcBef>
        <a:spcAft>
          <a:spcPct val="0"/>
        </a:spcAft>
        <a:defRPr sz="2000" b="1">
          <a:solidFill>
            <a:schemeClr val="bg1"/>
          </a:solidFill>
          <a:latin typeface="Arial" panose="020B0604020202020204" pitchFamily="34" charset="0"/>
          <a:ea typeface="ヒラギノ角ゴ Pro W3" charset="-128"/>
          <a:cs typeface="Arial" charset="0"/>
        </a:defRPr>
      </a:lvl4pPr>
      <a:lvl5pPr algn="l" defTabSz="341313" rtl="0" eaLnBrk="0" fontAlgn="base" hangingPunct="0">
        <a:spcBef>
          <a:spcPct val="0"/>
        </a:spcBef>
        <a:spcAft>
          <a:spcPct val="0"/>
        </a:spcAft>
        <a:defRPr sz="2000" b="1">
          <a:solidFill>
            <a:schemeClr val="bg1"/>
          </a:solidFill>
          <a:latin typeface="Arial" panose="020B0604020202020204" pitchFamily="34" charset="0"/>
          <a:ea typeface="ヒラギノ角ゴ Pro W3" charset="-128"/>
          <a:cs typeface="Arial" charset="0"/>
        </a:defRPr>
      </a:lvl5pPr>
      <a:lvl6pPr marL="342892" algn="l" defTabSz="342892" rtl="0" fontAlgn="base">
        <a:spcBef>
          <a:spcPct val="0"/>
        </a:spcBef>
        <a:spcAft>
          <a:spcPct val="0"/>
        </a:spcAft>
        <a:defRPr sz="1500" b="1">
          <a:solidFill>
            <a:schemeClr val="bg1"/>
          </a:solidFill>
          <a:latin typeface="Arial" charset="0"/>
          <a:ea typeface="ヒラギノ角ゴ Pro W3" charset="-128"/>
        </a:defRPr>
      </a:lvl6pPr>
      <a:lvl7pPr marL="685783" algn="l" defTabSz="342892" rtl="0" fontAlgn="base">
        <a:spcBef>
          <a:spcPct val="0"/>
        </a:spcBef>
        <a:spcAft>
          <a:spcPct val="0"/>
        </a:spcAft>
        <a:defRPr sz="1500" b="1">
          <a:solidFill>
            <a:schemeClr val="bg1"/>
          </a:solidFill>
          <a:latin typeface="Arial" charset="0"/>
          <a:ea typeface="ヒラギノ角ゴ Pro W3" charset="-128"/>
        </a:defRPr>
      </a:lvl7pPr>
      <a:lvl8pPr marL="1028675" algn="l" defTabSz="342892" rtl="0" fontAlgn="base">
        <a:spcBef>
          <a:spcPct val="0"/>
        </a:spcBef>
        <a:spcAft>
          <a:spcPct val="0"/>
        </a:spcAft>
        <a:defRPr sz="1500" b="1">
          <a:solidFill>
            <a:schemeClr val="bg1"/>
          </a:solidFill>
          <a:latin typeface="Arial" charset="0"/>
          <a:ea typeface="ヒラギノ角ゴ Pro W3" charset="-128"/>
        </a:defRPr>
      </a:lvl8pPr>
      <a:lvl9pPr marL="1371566" algn="l" defTabSz="342892" rtl="0" fontAlgn="base">
        <a:spcBef>
          <a:spcPct val="0"/>
        </a:spcBef>
        <a:spcAft>
          <a:spcPct val="0"/>
        </a:spcAft>
        <a:defRPr sz="1500" b="1">
          <a:solidFill>
            <a:schemeClr val="bg1"/>
          </a:solidFill>
          <a:latin typeface="Arial" charset="0"/>
          <a:ea typeface="ヒラギノ角ゴ Pro W3" charset="-128"/>
        </a:defRPr>
      </a:lvl9pPr>
    </p:titleStyle>
    <p:bodyStyle>
      <a:lvl1pPr marL="255588" indent="-255588" algn="l" defTabSz="341313" rtl="0" eaLnBrk="0" fontAlgn="base" hangingPunct="0">
        <a:spcBef>
          <a:spcPct val="20000"/>
        </a:spcBef>
        <a:spcAft>
          <a:spcPts val="450"/>
        </a:spcAft>
        <a:buFont typeface="Arial" panose="020B0604020202020204" pitchFamily="34" charset="0"/>
        <a:buChar char="•"/>
        <a:defRPr sz="2800" b="1" kern="1200">
          <a:solidFill>
            <a:srgbClr val="004C93"/>
          </a:solidFill>
          <a:latin typeface="Arial" panose="020B0604020202020204" pitchFamily="34" charset="0"/>
          <a:ea typeface="ヒラギノ角ゴ Pro W3" charset="-128"/>
          <a:cs typeface="Arial" panose="020B0604020202020204" pitchFamily="34" charset="0"/>
        </a:defRPr>
      </a:lvl1pPr>
      <a:lvl2pPr marL="555625" indent="-212725" algn="l" defTabSz="341313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1600" kern="1200">
          <a:solidFill>
            <a:srgbClr val="000000"/>
          </a:solidFill>
          <a:latin typeface="Arial" panose="020B0604020202020204" pitchFamily="34" charset="0"/>
          <a:ea typeface="ヒラギノ角ゴ Pro W3" charset="-128"/>
          <a:cs typeface="Arial" panose="020B0604020202020204" pitchFamily="34" charset="0"/>
        </a:defRPr>
      </a:lvl2pPr>
      <a:lvl3pPr marL="855663" indent="-722313" algn="l" defTabSz="341313" rtl="0" eaLnBrk="0" fontAlgn="base" hangingPunct="0">
        <a:spcBef>
          <a:spcPct val="20000"/>
        </a:spcBef>
        <a:spcAft>
          <a:spcPts val="450"/>
        </a:spcAft>
        <a:buClr>
          <a:schemeClr val="tx2"/>
        </a:buClr>
        <a:buFont typeface="Lucida Grande" charset="0"/>
        <a:buChar char="▪"/>
        <a:defRPr sz="1600" kern="1200">
          <a:solidFill>
            <a:schemeClr val="tx1"/>
          </a:solidFill>
          <a:latin typeface="Arial" panose="020B0604020202020204" pitchFamily="34" charset="0"/>
          <a:ea typeface="ヒラギノ角ゴ Pro W3" charset="-128"/>
          <a:cs typeface="Arial" panose="020B0604020202020204" pitchFamily="34" charset="0"/>
        </a:defRPr>
      </a:lvl3pPr>
      <a:lvl4pPr marL="1198563" indent="-169863" algn="l" defTabSz="341313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1500" kern="1200">
          <a:solidFill>
            <a:schemeClr val="tx1"/>
          </a:solidFill>
          <a:latin typeface="+mn-lt"/>
          <a:ea typeface="ヒラギノ角ゴ Pro W3" charset="-128"/>
          <a:cs typeface="+mn-cs"/>
        </a:defRPr>
      </a:lvl4pPr>
      <a:lvl5pPr marL="1541463" indent="-169863" algn="l" defTabSz="341313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1500" kern="1200">
          <a:solidFill>
            <a:schemeClr val="tx1"/>
          </a:solidFill>
          <a:latin typeface="+mn-lt"/>
          <a:ea typeface="ヒラギノ角ゴ Pro W3" charset="-128"/>
          <a:cs typeface="+mn-cs"/>
        </a:defRPr>
      </a:lvl5pPr>
      <a:lvl6pPr marL="1885903" indent="-171446" algn="l" defTabSz="342892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795" indent="-171446" algn="l" defTabSz="342892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686" indent="-171446" algn="l" defTabSz="342892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577" indent="-171446" algn="l" defTabSz="342892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342892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892" algn="l" defTabSz="342892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783" algn="l" defTabSz="342892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675" algn="l" defTabSz="342892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566" algn="l" defTabSz="342892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457" algn="l" defTabSz="342892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348" algn="l" defTabSz="342892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240" algn="l" defTabSz="342892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132" algn="l" defTabSz="342892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6.svg"/><Relationship Id="rId7" Type="http://schemas.openxmlformats.org/officeDocument/2006/relationships/image" Target="../media/image10.sv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9.png"/><Relationship Id="rId5" Type="http://schemas.openxmlformats.org/officeDocument/2006/relationships/image" Target="../media/image8.svg"/><Relationship Id="rId4" Type="http://schemas.openxmlformats.org/officeDocument/2006/relationships/image" Target="../media/image7.png"/><Relationship Id="rId9" Type="http://schemas.openxmlformats.org/officeDocument/2006/relationships/image" Target="../media/image12.sv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sv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sv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sv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>
            <a:extLst>
              <a:ext uri="{FF2B5EF4-FFF2-40B4-BE49-F238E27FC236}">
                <a16:creationId xmlns:a16="http://schemas.microsoft.com/office/drawing/2014/main" id="{0FB855C6-1A0E-433F-AA7E-D7BAB3D7299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08831" y="1291211"/>
            <a:ext cx="7103190" cy="4412675"/>
          </a:xfrm>
        </p:spPr>
        <p:txBody>
          <a:bodyPr/>
          <a:lstStyle/>
          <a:p>
            <a:pPr marL="0" indent="0">
              <a:buNone/>
            </a:pPr>
            <a:r>
              <a:rPr sz="2000" dirty="0"/>
              <a:t>The University of Duisburg-Essen advises and supports students during all phases of their studies.</a:t>
            </a:r>
          </a:p>
          <a:p>
            <a:pPr marL="0" indent="0">
              <a:buNone/>
            </a:pPr>
            <a:endParaRPr lang="de-DE" sz="1600" dirty="0"/>
          </a:p>
          <a:p>
            <a:pPr marL="0" indent="0" algn="just">
              <a:spcBef>
                <a:spcPts val="0"/>
              </a:spcBef>
              <a:spcAft>
                <a:spcPts val="0"/>
              </a:spcAft>
              <a:buNone/>
            </a:pPr>
            <a:r>
              <a:rPr sz="1600" dirty="0"/>
              <a:t>		These slides will help you find the right services </a:t>
            </a:r>
            <a:r>
              <a:rPr lang="de-DE" sz="1600" dirty="0" err="1"/>
              <a:t>for</a:t>
            </a:r>
            <a:endParaRPr lang="de-DE" sz="1600" dirty="0"/>
          </a:p>
          <a:p>
            <a:pPr marL="0" indent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de-DE" sz="1600" dirty="0"/>
              <a:t>		</a:t>
            </a:r>
            <a:r>
              <a:rPr lang="de-DE" sz="1600" dirty="0" err="1"/>
              <a:t>your</a:t>
            </a:r>
            <a:r>
              <a:rPr lang="de-DE" sz="1600" dirty="0"/>
              <a:t> </a:t>
            </a:r>
            <a:r>
              <a:rPr lang="de-DE" sz="1600" dirty="0" err="1"/>
              <a:t>concerns</a:t>
            </a:r>
            <a:r>
              <a:rPr sz="1600" dirty="0"/>
              <a:t>.</a:t>
            </a:r>
          </a:p>
          <a:p>
            <a:pPr marL="0" indent="0" algn="just">
              <a:buNone/>
            </a:pPr>
            <a:endParaRPr lang="de-DE" sz="1600" dirty="0"/>
          </a:p>
          <a:p>
            <a:pPr marL="0" indent="0">
              <a:buNone/>
            </a:pPr>
            <a:r>
              <a:rPr sz="1600" dirty="0"/>
              <a:t>Various options are available to help with different needs and situations.</a:t>
            </a:r>
          </a:p>
          <a:p>
            <a:pPr marL="0" indent="0">
              <a:buNone/>
            </a:pPr>
            <a:endParaRPr lang="de-DE" sz="1600" dirty="0"/>
          </a:p>
          <a:p>
            <a:pPr marL="0" indent="0" algn="just">
              <a:buNone/>
            </a:pPr>
            <a:r>
              <a:rPr sz="1600" dirty="0"/>
              <a:t>            Not sure if the services are appropriate? Please get in       			touch and together we will find an answer.</a:t>
            </a:r>
          </a:p>
          <a:p>
            <a:pPr marL="0" indent="0" algn="just">
              <a:buNone/>
            </a:pPr>
            <a:endParaRPr lang="de-DE" sz="1600" dirty="0"/>
          </a:p>
          <a:p>
            <a:pPr marL="0" indent="0">
              <a:buNone/>
            </a:pPr>
            <a:r>
              <a:rPr sz="1600" dirty="0"/>
              <a:t>Save these slides. They may be helpful to you in the future. </a:t>
            </a:r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FE231A75-61CF-4C69-A914-6B85A33566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sz="2800"/>
              <a:t>Welcome to UDE!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80F422C5-F6B0-4A70-A3C2-AD380A429221}"/>
              </a:ext>
            </a:extLst>
          </p:cNvPr>
          <p:cNvSpPr>
            <a:spLocks noGrp="1"/>
          </p:cNvSpPr>
          <p:nvPr>
            <p:ph type="dt" sz="half" idx="13"/>
          </p:nvPr>
        </p:nvSpPr>
        <p:spPr/>
        <p:txBody>
          <a:bodyPr/>
          <a:lstStyle/>
          <a:p>
            <a:pPr>
              <a:defRPr/>
            </a:pPr>
            <a:fld id="{43736CCF-31E1-4E96-AAE7-5CDE0B74B7DA}" type="datetime1">
              <a:rPr lang="de-DE" smtClean="0"/>
              <a:t>05.09.2025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6F6BFF2C-0585-417C-AB47-6969D7C3E195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pPr>
              <a:defRPr/>
            </a:pPr>
            <a:r>
              <a:rPr lang="de-DE"/>
              <a:t>www.uni-due.de</a:t>
            </a:r>
          </a:p>
        </p:txBody>
      </p:sp>
      <p:pic>
        <p:nvPicPr>
          <p:cNvPr id="26" name="Grafik 25" descr="Fragen mit einfarbiger Füllung">
            <a:extLst>
              <a:ext uri="{FF2B5EF4-FFF2-40B4-BE49-F238E27FC236}">
                <a16:creationId xmlns:a16="http://schemas.microsoft.com/office/drawing/2014/main" id="{D190FB31-039C-4F72-96A5-F148B4DFCA5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08831" y="4068159"/>
            <a:ext cx="883638" cy="883638"/>
          </a:xfrm>
          <a:prstGeom prst="rect">
            <a:avLst/>
          </a:prstGeom>
        </p:spPr>
      </p:pic>
      <p:pic>
        <p:nvPicPr>
          <p:cNvPr id="30" name="Grafik 29" descr="Playbook mit einfarbiger Füllung">
            <a:extLst>
              <a:ext uri="{FF2B5EF4-FFF2-40B4-BE49-F238E27FC236}">
                <a16:creationId xmlns:a16="http://schemas.microsoft.com/office/drawing/2014/main" id="{D2CFE03A-B78E-4AEC-9756-F1A38A79D6F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701604" y="2326587"/>
            <a:ext cx="883638" cy="883638"/>
          </a:xfrm>
          <a:prstGeom prst="rect">
            <a:avLst/>
          </a:prstGeom>
        </p:spPr>
      </p:pic>
      <p:pic>
        <p:nvPicPr>
          <p:cNvPr id="36" name="Grafik 35" descr="Rakete mit einfarbiger Füllung">
            <a:extLst>
              <a:ext uri="{FF2B5EF4-FFF2-40B4-BE49-F238E27FC236}">
                <a16:creationId xmlns:a16="http://schemas.microsoft.com/office/drawing/2014/main" id="{45BEEEEC-9BB5-4AE1-A17A-0A3018CBE70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6990164" y="5124409"/>
            <a:ext cx="749453" cy="749453"/>
          </a:xfrm>
          <a:prstGeom prst="rect">
            <a:avLst/>
          </a:prstGeom>
        </p:spPr>
      </p:pic>
      <p:pic>
        <p:nvPicPr>
          <p:cNvPr id="10" name="Grafik 9" descr="Kopf mit Zahnrädern mit einfarbiger Füllung">
            <a:extLst>
              <a:ext uri="{FF2B5EF4-FFF2-40B4-BE49-F238E27FC236}">
                <a16:creationId xmlns:a16="http://schemas.microsoft.com/office/drawing/2014/main" id="{7D81287B-BD42-4C6D-A783-99CE4C73EE64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7083370" y="3110811"/>
            <a:ext cx="773473" cy="7734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60330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Inhaltsplatzhalter 6">
            <a:extLst>
              <a:ext uri="{FF2B5EF4-FFF2-40B4-BE49-F238E27FC236}">
                <a16:creationId xmlns:a16="http://schemas.microsoft.com/office/drawing/2014/main" id="{F9A8B495-06C9-4363-806A-4E05B518B53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0000" y="1016610"/>
            <a:ext cx="8784000" cy="5049800"/>
          </a:xfrm>
          <a:ln>
            <a:noFill/>
          </a:ln>
        </p:spPr>
        <p:txBody>
          <a:bodyPr/>
          <a:lstStyle/>
          <a:p>
            <a:pPr marL="321743" marR="0" lvl="0" indent="-285744" algn="l" defTabSz="341313" rtl="0" eaLnBrk="0" fontAlgn="base" latinLnBrk="0" hangingPunct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4C93"/>
              </a:buClr>
              <a:buSzPts val="1920"/>
              <a:buFont typeface="Noto Sans Symbols"/>
              <a:buChar char="▪"/>
              <a:tabLst/>
              <a:defRPr/>
            </a:pPr>
            <a:endParaRPr kumimoji="0" lang="de-DE" sz="1600" b="0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Calibri"/>
              <a:ea typeface="ヒラギノ角ゴ Pro W3" charset="-128"/>
              <a:cs typeface="Arial" panose="020B0604020202020204" pitchFamily="34" charset="0"/>
            </a:endParaRPr>
          </a:p>
          <a:p>
            <a:pPr marL="321743" marR="0" lvl="0" indent="-285744" algn="l" defTabSz="341313" rtl="0" eaLnBrk="0" fontAlgn="base" latinLnBrk="0" hangingPunct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4C93"/>
              </a:buClr>
              <a:buSzPts val="1920"/>
              <a:buFont typeface="Noto Sans Symbols"/>
              <a:buChar char="▪"/>
              <a:tabLst/>
              <a:defRPr/>
            </a:pPr>
            <a:endParaRPr kumimoji="0" lang="de-DE" sz="1600" b="0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Calibri"/>
              <a:ea typeface="ヒラギノ角ゴ Pro W3" charset="-128"/>
              <a:cs typeface="Arial" panose="020B0604020202020204" pitchFamily="34" charset="0"/>
            </a:endParaRPr>
          </a:p>
          <a:p>
            <a:pPr marL="35999" lvl="0" indent="0"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1920"/>
              <a:buNone/>
            </a:pPr>
            <a:endParaRPr lang="de-DE" sz="1600" b="0" dirty="0">
              <a:solidFill>
                <a:srgbClr val="0070C0"/>
              </a:solidFill>
              <a:latin typeface="+mj-lt"/>
            </a:endParaRPr>
          </a:p>
          <a:p>
            <a:endParaRPr lang="de-DE" dirty="0"/>
          </a:p>
        </p:txBody>
      </p:sp>
      <p:sp>
        <p:nvSpPr>
          <p:cNvPr id="6" name="Titel 5">
            <a:extLst>
              <a:ext uri="{FF2B5EF4-FFF2-40B4-BE49-F238E27FC236}">
                <a16:creationId xmlns:a16="http://schemas.microsoft.com/office/drawing/2014/main" id="{4E289F25-3DFA-486B-B634-F3758D643E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sz="2000" b="0"/>
              <a:t>Advisory services for students</a:t>
            </a:r>
            <a:endParaRPr lang="de-DE" dirty="0">
              <a:solidFill>
                <a:schemeClr val="accent4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8" name="Datumsplatzhalter 7">
            <a:extLst>
              <a:ext uri="{FF2B5EF4-FFF2-40B4-BE49-F238E27FC236}">
                <a16:creationId xmlns:a16="http://schemas.microsoft.com/office/drawing/2014/main" id="{94F81393-59F4-4B60-A26F-936F882B1CE6}"/>
              </a:ext>
            </a:extLst>
          </p:cNvPr>
          <p:cNvSpPr>
            <a:spLocks noGrp="1"/>
          </p:cNvSpPr>
          <p:nvPr>
            <p:ph type="dt" sz="half" idx="13"/>
          </p:nvPr>
        </p:nvSpPr>
        <p:spPr/>
        <p:txBody>
          <a:bodyPr/>
          <a:lstStyle/>
          <a:p>
            <a:pPr marL="0" marR="0" lvl="0" indent="0" algn="ctr" defTabSz="3429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8A46632C-7596-4553-A0E7-8A38817B5E3B}" type="datetime3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4C93"/>
                </a:solidFill>
                <a:effectLst/>
                <a:uLnTx/>
                <a:uFillTx/>
                <a:latin typeface="Calibri"/>
                <a:ea typeface="ヒラギノ角ゴ Pro W3" charset="-128"/>
                <a:cs typeface="+mn-cs"/>
              </a:rPr>
              <a:t>5 September 2025</a:t>
            </a:fld>
            <a:endParaRPr kumimoji="0" lang="de-DE" sz="1200" b="0" i="0" u="none" strike="noStrike" kern="1200" cap="none" spc="0" normalizeH="0" baseline="0" noProof="0" dirty="0">
              <a:ln>
                <a:noFill/>
              </a:ln>
              <a:solidFill>
                <a:srgbClr val="004C93"/>
              </a:solidFill>
              <a:effectLst/>
              <a:uLnTx/>
              <a:uFillTx/>
              <a:latin typeface="Calibri"/>
              <a:ea typeface="ヒラギノ角ゴ Pro W3" charset="-128"/>
              <a:cs typeface="+mn-cs"/>
            </a:endParaRPr>
          </a:p>
        </p:txBody>
      </p:sp>
      <p:sp>
        <p:nvSpPr>
          <p:cNvPr id="9" name="Fußzeilenplatzhalter 8">
            <a:extLst>
              <a:ext uri="{FF2B5EF4-FFF2-40B4-BE49-F238E27FC236}">
                <a16:creationId xmlns:a16="http://schemas.microsoft.com/office/drawing/2014/main" id="{40A5CBDB-982D-4D5A-B078-A67B25A7F6B6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pPr marL="0" marR="0" lvl="0" indent="0" algn="l" defTabSz="3429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200" b="0" i="0" u="none" strike="noStrike" kern="1200" cap="none" spc="0" normalizeH="0" baseline="0" noProof="0" dirty="0">
                <a:ln>
                  <a:noFill/>
                </a:ln>
                <a:solidFill>
                  <a:srgbClr val="004C93"/>
                </a:solidFill>
                <a:effectLst/>
                <a:uLnTx/>
                <a:uFillTx/>
                <a:latin typeface="Calibri"/>
                <a:ea typeface="ヒラギノ角ゴ Pro W3" panose="020B0300000000000000" pitchFamily="34" charset="-128"/>
                <a:cs typeface="+mn-cs"/>
              </a:rPr>
              <a:t>www.uni-due.de</a:t>
            </a:r>
          </a:p>
        </p:txBody>
      </p:sp>
      <p:graphicFrame>
        <p:nvGraphicFramePr>
          <p:cNvPr id="4" name="Tabelle 4">
            <a:extLst>
              <a:ext uri="{FF2B5EF4-FFF2-40B4-BE49-F238E27FC236}">
                <a16:creationId xmlns:a16="http://schemas.microsoft.com/office/drawing/2014/main" id="{39AF0552-1C56-4B69-884B-341A09F2A13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65162671"/>
              </p:ext>
            </p:extLst>
          </p:nvPr>
        </p:nvGraphicFramePr>
        <p:xfrm>
          <a:off x="170475" y="1097971"/>
          <a:ext cx="8784000" cy="531148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3042762">
                  <a:extLst>
                    <a:ext uri="{9D8B030D-6E8A-4147-A177-3AD203B41FA5}">
                      <a16:colId xmlns:a16="http://schemas.microsoft.com/office/drawing/2014/main" val="2874939748"/>
                    </a:ext>
                  </a:extLst>
                </a:gridCol>
                <a:gridCol w="2321849">
                  <a:extLst>
                    <a:ext uri="{9D8B030D-6E8A-4147-A177-3AD203B41FA5}">
                      <a16:colId xmlns:a16="http://schemas.microsoft.com/office/drawing/2014/main" val="1768677551"/>
                    </a:ext>
                  </a:extLst>
                </a:gridCol>
                <a:gridCol w="1374149">
                  <a:extLst>
                    <a:ext uri="{9D8B030D-6E8A-4147-A177-3AD203B41FA5}">
                      <a16:colId xmlns:a16="http://schemas.microsoft.com/office/drawing/2014/main" val="495873943"/>
                    </a:ext>
                  </a:extLst>
                </a:gridCol>
                <a:gridCol w="2045240">
                  <a:extLst>
                    <a:ext uri="{9D8B030D-6E8A-4147-A177-3AD203B41FA5}">
                      <a16:colId xmlns:a16="http://schemas.microsoft.com/office/drawing/2014/main" val="4153312406"/>
                    </a:ext>
                  </a:extLst>
                </a:gridCol>
              </a:tblGrid>
              <a:tr h="266022">
                <a:tc>
                  <a:txBody>
                    <a:bodyPr/>
                    <a:lstStyle/>
                    <a:p>
                      <a:pPr marL="0" marR="0" lvl="0" indent="0" algn="l" defTabSz="34289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sz="1200" dirty="0">
                          <a:solidFill>
                            <a:schemeClr val="bg1"/>
                          </a:solidFill>
                        </a:rPr>
                        <a:t>Consultation needed on: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sz="1200" dirty="0"/>
                        <a:t>Service</a:t>
                      </a:r>
                      <a:r>
                        <a:rPr lang="de-DE" sz="1200" dirty="0"/>
                        <a:t>(s)</a:t>
                      </a:r>
                      <a:r>
                        <a:rPr sz="1200" dirty="0"/>
                        <a:t>: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sz="1200" dirty="0"/>
                        <a:t>Contact person(s):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sz="1200"/>
                        <a:t>Contact: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3704968"/>
                  </a:ext>
                </a:extLst>
              </a:tr>
              <a:tr h="1226655">
                <a:tc>
                  <a:txBody>
                    <a:bodyPr/>
                    <a:lstStyle/>
                    <a:p>
                      <a:r>
                        <a:rPr sz="1100" b="1">
                          <a:solidFill>
                            <a:schemeClr val="tx1"/>
                          </a:solidFill>
                        </a:rPr>
                        <a:t>Chronic illness and/or disability</a:t>
                      </a:r>
                      <a:endParaRPr lang="de-DE" sz="11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lang="de-DE" sz="1100" b="0" dirty="0" err="1">
                          <a:solidFill>
                            <a:schemeClr val="tx1"/>
                          </a:solidFill>
                        </a:rPr>
                        <a:t>Consultation</a:t>
                      </a:r>
                      <a:r>
                        <a:rPr lang="de-DE" sz="1100" b="0" dirty="0">
                          <a:solidFill>
                            <a:schemeClr val="tx1"/>
                          </a:solidFill>
                        </a:rPr>
                        <a:t> on </a:t>
                      </a:r>
                      <a:r>
                        <a:rPr lang="de-DE" sz="1100" b="0" dirty="0" err="1">
                          <a:solidFill>
                            <a:schemeClr val="tx1"/>
                          </a:solidFill>
                        </a:rPr>
                        <a:t>inclusion</a:t>
                      </a:r>
                      <a:r>
                        <a:rPr lang="de-DE" sz="1100" b="0" dirty="0">
                          <a:solidFill>
                            <a:schemeClr val="tx1"/>
                          </a:solidFill>
                        </a:rPr>
                        <a:t>: </a:t>
                      </a:r>
                      <a:r>
                        <a:rPr sz="1100" b="0" dirty="0">
                          <a:solidFill>
                            <a:schemeClr val="tx1"/>
                          </a:solidFill>
                        </a:rPr>
                        <a:t>Student Advisory and Career Service Centre (ABZ)</a:t>
                      </a:r>
                    </a:p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endParaRPr lang="de-DE" sz="1100" b="0" dirty="0">
                        <a:solidFill>
                          <a:schemeClr val="tx1"/>
                        </a:solidFill>
                      </a:endParaRPr>
                    </a:p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sz="1100" b="0" dirty="0">
                          <a:solidFill>
                            <a:schemeClr val="tx1"/>
                          </a:solidFill>
                        </a:rPr>
                        <a:t>Autonomous </a:t>
                      </a:r>
                      <a:r>
                        <a:rPr sz="1100" b="0" dirty="0" err="1">
                          <a:solidFill>
                            <a:schemeClr val="tx1"/>
                          </a:solidFill>
                        </a:rPr>
                        <a:t>AStA</a:t>
                      </a:r>
                      <a:r>
                        <a:rPr sz="1100" b="0" dirty="0">
                          <a:solidFill>
                            <a:schemeClr val="tx1"/>
                          </a:solidFill>
                        </a:rPr>
                        <a:t> office for students with disabilities and chronic illnesses (BCKS)</a:t>
                      </a:r>
                      <a:endParaRPr lang="de-DE" sz="1100" b="0" i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lang="de-DE" sz="1100" b="0" dirty="0">
                          <a:solidFill>
                            <a:schemeClr val="tx1"/>
                          </a:solidFill>
                        </a:rPr>
                        <a:t>Daniela de Wall </a:t>
                      </a:r>
                    </a:p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endParaRPr lang="de-DE" sz="1100" b="0" dirty="0">
                        <a:solidFill>
                          <a:schemeClr val="tx1"/>
                        </a:solidFill>
                      </a:endParaRP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endParaRPr lang="de-DE" sz="1100" b="0" dirty="0">
                        <a:solidFill>
                          <a:schemeClr val="tx1"/>
                        </a:solidFill>
                      </a:endParaRPr>
                    </a:p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endParaRPr lang="de-DE" sz="1100" b="0" dirty="0">
                        <a:solidFill>
                          <a:schemeClr val="tx1"/>
                        </a:solidFill>
                      </a:endParaRPr>
                    </a:p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lang="de-DE" sz="1100" b="0" dirty="0">
                          <a:solidFill>
                            <a:schemeClr val="tx1"/>
                          </a:solidFill>
                        </a:rPr>
                        <a:t>Louis </a:t>
                      </a:r>
                      <a:r>
                        <a:rPr lang="de-DE" sz="1100" b="0" dirty="0" err="1">
                          <a:solidFill>
                            <a:schemeClr val="tx1"/>
                          </a:solidFill>
                        </a:rPr>
                        <a:t>Wüstkamp</a:t>
                      </a:r>
                      <a:r>
                        <a:rPr lang="de-DE" sz="1100" b="0" dirty="0">
                          <a:solidFill>
                            <a:schemeClr val="tx1"/>
                          </a:solidFill>
                        </a:rPr>
                        <a:t>, Timon Rhein and Berkay </a:t>
                      </a:r>
                      <a:r>
                        <a:rPr lang="de-DE" sz="1100" b="0" dirty="0" err="1">
                          <a:solidFill>
                            <a:schemeClr val="tx1"/>
                          </a:solidFill>
                        </a:rPr>
                        <a:t>Yurtseven</a:t>
                      </a:r>
                      <a:endParaRPr lang="de-DE" sz="1100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sz="1100" b="0" dirty="0">
                          <a:solidFill>
                            <a:schemeClr val="tx1"/>
                          </a:solidFill>
                        </a:rPr>
                        <a:t>abz.handicap@uni-due.de </a:t>
                      </a:r>
                    </a:p>
                    <a:p>
                      <a:pPr marL="0" marR="0" lvl="0" indent="0" algn="l" defTabSz="34289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endParaRPr lang="de-DE" sz="1100" b="0" dirty="0">
                        <a:solidFill>
                          <a:schemeClr val="tx1"/>
                        </a:solidFill>
                      </a:endParaRPr>
                    </a:p>
                    <a:p>
                      <a:pPr marL="0" marR="0" lvl="0" indent="0" algn="l" defTabSz="34289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endParaRPr lang="de-DE" sz="1100" b="0" dirty="0">
                        <a:solidFill>
                          <a:schemeClr val="tx1"/>
                        </a:solidFill>
                      </a:endParaRPr>
                    </a:p>
                    <a:p>
                      <a:pPr marL="0" marR="0" lvl="0" indent="0" algn="l" defTabSz="34289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endParaRPr lang="de-DE" sz="1100" b="0" dirty="0">
                        <a:solidFill>
                          <a:schemeClr val="tx1"/>
                        </a:solidFill>
                      </a:endParaRPr>
                    </a:p>
                    <a:p>
                      <a:pPr marL="0" marR="0" lvl="0" indent="0" algn="l" defTabSz="34289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de-DE" sz="1100" b="0" dirty="0">
                          <a:solidFill>
                            <a:schemeClr val="tx1"/>
                          </a:solidFill>
                        </a:rPr>
                        <a:t>bcks@asta-due.org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48398088"/>
                  </a:ext>
                </a:extLst>
              </a:tr>
              <a:tr h="413811">
                <a:tc>
                  <a:txBody>
                    <a:bodyPr/>
                    <a:lstStyle/>
                    <a:p>
                      <a:r>
                        <a:rPr lang="de-DE" sz="1100" b="1" dirty="0"/>
                        <a:t>C</a:t>
                      </a:r>
                      <a:r>
                        <a:rPr sz="1100" b="1" dirty="0" err="1"/>
                        <a:t>onflicts</a:t>
                      </a:r>
                      <a:r>
                        <a:rPr sz="1100" b="1" dirty="0"/>
                        <a:t> </a:t>
                      </a:r>
                      <a:r>
                        <a:rPr lang="de-DE" sz="1100" b="1" dirty="0" err="1"/>
                        <a:t>encountered</a:t>
                      </a:r>
                      <a:r>
                        <a:rPr lang="de-DE" sz="1100" b="1" dirty="0"/>
                        <a:t> </a:t>
                      </a:r>
                      <a:r>
                        <a:rPr lang="de-DE" sz="1100" b="1" dirty="0" err="1"/>
                        <a:t>during</a:t>
                      </a:r>
                      <a:r>
                        <a:rPr lang="de-DE" sz="1100" b="1" dirty="0"/>
                        <a:t> </a:t>
                      </a:r>
                      <a:r>
                        <a:rPr lang="de-DE" sz="1100" b="1" dirty="0" err="1"/>
                        <a:t>your</a:t>
                      </a:r>
                      <a:r>
                        <a:rPr lang="de-DE" sz="1100" b="1" dirty="0"/>
                        <a:t> </a:t>
                      </a:r>
                      <a:r>
                        <a:rPr lang="de-DE" sz="1100" b="1" dirty="0" err="1"/>
                        <a:t>studies</a:t>
                      </a:r>
                      <a:r>
                        <a:rPr lang="de-DE" sz="1100" b="1" dirty="0"/>
                        <a:t> </a:t>
                      </a:r>
                      <a:r>
                        <a:rPr lang="de-DE" sz="1100" b="1" dirty="0" err="1"/>
                        <a:t>or</a:t>
                      </a:r>
                      <a:r>
                        <a:rPr lang="de-DE" sz="1100" b="1" dirty="0"/>
                        <a:t> </a:t>
                      </a:r>
                      <a:r>
                        <a:rPr lang="de-DE" sz="1100" b="1" dirty="0" err="1"/>
                        <a:t>difficult</a:t>
                      </a:r>
                      <a:r>
                        <a:rPr lang="de-DE" sz="1100" b="1" dirty="0"/>
                        <a:t> </a:t>
                      </a:r>
                      <a:r>
                        <a:rPr lang="de-DE" sz="1100" b="1" dirty="0" err="1"/>
                        <a:t>situations</a:t>
                      </a:r>
                      <a:r>
                        <a:rPr lang="de-DE" sz="1100" b="1" dirty="0"/>
                        <a:t> in </a:t>
                      </a:r>
                      <a:r>
                        <a:rPr lang="de-DE" sz="1100" b="1" dirty="0" err="1"/>
                        <a:t>your</a:t>
                      </a:r>
                      <a:r>
                        <a:rPr sz="1100" b="1" dirty="0"/>
                        <a:t> </a:t>
                      </a:r>
                      <a:r>
                        <a:rPr sz="1100" b="1" dirty="0">
                          <a:solidFill>
                            <a:schemeClr val="tx1"/>
                          </a:solidFill>
                        </a:rPr>
                        <a:t>personal life</a:t>
                      </a:r>
                      <a:endParaRPr lang="de-DE" sz="11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sz="1100" b="0">
                          <a:solidFill>
                            <a:schemeClr val="tx1"/>
                          </a:solidFill>
                        </a:rPr>
                        <a:t>Ombuds Office for students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100" b="0" dirty="0">
                          <a:solidFill>
                            <a:schemeClr val="tx1"/>
                          </a:solidFill>
                        </a:rPr>
                        <a:t>Dr. Marina Metzmacher</a:t>
                      </a:r>
                      <a:endParaRPr lang="de-DE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34289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100" b="0" dirty="0">
                          <a:solidFill>
                            <a:schemeClr val="tx1"/>
                          </a:solidFill>
                        </a:rPr>
                        <a:t>ombudsstelle-fuer-studierende@uni-due.de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11274374"/>
                  </a:ext>
                </a:extLst>
              </a:tr>
              <a:tr h="413811">
                <a:tc>
                  <a:txBody>
                    <a:bodyPr/>
                    <a:lstStyle/>
                    <a:p>
                      <a:r>
                        <a:rPr sz="1100" b="1" dirty="0">
                          <a:solidFill>
                            <a:schemeClr val="tx1"/>
                          </a:solidFill>
                        </a:rPr>
                        <a:t>Reconciling studies and family (children and care duties)</a:t>
                      </a:r>
                      <a:endParaRPr lang="de-DE" sz="11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sz="1100" b="0" dirty="0">
                          <a:solidFill>
                            <a:schemeClr val="tx1"/>
                          </a:solidFill>
                        </a:rPr>
                        <a:t>Central Equal </a:t>
                      </a:r>
                      <a:r>
                        <a:rPr sz="1100" b="0" dirty="0" err="1">
                          <a:solidFill>
                            <a:schemeClr val="tx1"/>
                          </a:solidFill>
                        </a:rPr>
                        <a:t>Opportunit</a:t>
                      </a:r>
                      <a:r>
                        <a:rPr lang="de-DE" sz="1100" b="0" dirty="0" err="1">
                          <a:solidFill>
                            <a:schemeClr val="tx1"/>
                          </a:solidFill>
                        </a:rPr>
                        <a:t>ies</a:t>
                      </a:r>
                      <a:r>
                        <a:rPr sz="1100" b="0" dirty="0">
                          <a:solidFill>
                            <a:schemeClr val="tx1"/>
                          </a:solidFill>
                        </a:rPr>
                        <a:t> Officers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sz="1100" b="0">
                          <a:solidFill>
                            <a:schemeClr val="tx1"/>
                          </a:solidFill>
                        </a:rPr>
                        <a:t>Kristina Spahn and Dr. Eva Willmann</a:t>
                      </a:r>
                      <a:endParaRPr lang="de-DE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34289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100" b="0" dirty="0">
                          <a:solidFill>
                            <a:schemeClr val="tx1"/>
                          </a:solidFill>
                        </a:rPr>
                        <a:t>gleichstellungsbeauftragte@uni-due.de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79419615"/>
                  </a:ext>
                </a:extLst>
              </a:tr>
              <a:tr h="413811">
                <a:tc>
                  <a:txBody>
                    <a:bodyPr/>
                    <a:lstStyle/>
                    <a:p>
                      <a:r>
                        <a:rPr sz="1100" b="1">
                          <a:solidFill>
                            <a:schemeClr val="tx1"/>
                          </a:solidFill>
                        </a:rPr>
                        <a:t>Experience of (sexual) harassment or discrimination</a:t>
                      </a:r>
                      <a:endParaRPr lang="de-DE" sz="11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sz="1100" b="0">
                          <a:solidFill>
                            <a:schemeClr val="tx1"/>
                          </a:solidFill>
                        </a:rPr>
                        <a:t>Student Equal Opportunities Officer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100" b="0" dirty="0">
                          <a:solidFill>
                            <a:schemeClr val="tx1"/>
                          </a:solidFill>
                        </a:rPr>
                        <a:t>Inka </a:t>
                      </a:r>
                      <a:r>
                        <a:rPr lang="de-DE" sz="1100" b="0" dirty="0" err="1">
                          <a:solidFill>
                            <a:schemeClr val="tx1"/>
                          </a:solidFill>
                        </a:rPr>
                        <a:t>Strubbe</a:t>
                      </a:r>
                      <a:endParaRPr lang="de-DE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34289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100" b="0" dirty="0">
                          <a:solidFill>
                            <a:schemeClr val="tx1"/>
                          </a:solidFill>
                        </a:rPr>
                        <a:t>stud.gleichstellung@uni-due.de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67103799"/>
                  </a:ext>
                </a:extLst>
              </a:tr>
              <a:tr h="413811">
                <a:tc>
                  <a:txBody>
                    <a:bodyPr/>
                    <a:lstStyle/>
                    <a:p>
                      <a:r>
                        <a:rPr sz="1100" b="1"/>
                        <a:t>Discrimination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sz="1100" b="0" u="none" strike="noStrike" kern="1200" cap="none" spc="0" normalizeH="0" baseline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</a:rPr>
                        <a:t>Anti-discrimination Officer, </a:t>
                      </a:r>
                      <a:r>
                        <a:rPr sz="1100" b="0">
                          <a:solidFill>
                            <a:schemeClr val="tx1"/>
                          </a:solidFill>
                        </a:rPr>
                        <a:t>Diversity Support Center (DSC)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de-DE" sz="1100" b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</a:rPr>
                        <a:t>Hayfat Hamidou-Schmidt </a:t>
                      </a:r>
                      <a:endParaRPr lang="de-DE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34289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de-DE" sz="1100" b="0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</a:rPr>
                        <a:t>dsc-beratung@uni-due.de  </a:t>
                      </a:r>
                    </a:p>
                    <a:p>
                      <a:endParaRPr lang="de-DE" sz="11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14509011"/>
                  </a:ext>
                </a:extLst>
              </a:tr>
              <a:tr h="576380">
                <a:tc>
                  <a:txBody>
                    <a:bodyPr/>
                    <a:lstStyle/>
                    <a:p>
                      <a:r>
                        <a:rPr sz="1100" b="1"/>
                        <a:t>Antisemitism and the Israeli-Palestinian conflict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sz="1100" b="0">
                          <a:solidFill>
                            <a:schemeClr val="tx1"/>
                          </a:solidFill>
                        </a:rPr>
                        <a:t>Contact person for the topics of antisemitism and the Israeli-Palestinian conflict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de-DE" sz="1100" b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</a:rPr>
                        <a:t>Dr. Monika Hübscher </a:t>
                      </a:r>
                      <a:endParaRPr lang="de-DE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34289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de-DE" sz="1100" b="0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</a:rPr>
                        <a:t>dsc-beratung@uni-due.de  </a:t>
                      </a:r>
                    </a:p>
                    <a:p>
                      <a:endParaRPr lang="de-DE" sz="11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78953189"/>
                  </a:ext>
                </a:extLst>
              </a:tr>
              <a:tr h="738949">
                <a:tc>
                  <a:txBody>
                    <a:bodyPr/>
                    <a:lstStyle/>
                    <a:p>
                      <a:r>
                        <a:rPr sz="1100" b="1"/>
                        <a:t>Immediate assistance for girls and women in distress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sz="1100" b="0" dirty="0"/>
                        <a:t>‘Luisa is</a:t>
                      </a:r>
                      <a:r>
                        <a:rPr lang="de-DE" sz="1100" b="0" dirty="0"/>
                        <a:t>t</a:t>
                      </a:r>
                      <a:r>
                        <a:rPr sz="1100" b="0" dirty="0"/>
                        <a:t> h</a:t>
                      </a:r>
                      <a:r>
                        <a:rPr lang="de-DE" sz="1100" b="0" dirty="0" err="1"/>
                        <a:t>ier</a:t>
                      </a:r>
                      <a:r>
                        <a:rPr lang="de-DE" sz="1100" b="0" dirty="0"/>
                        <a:t>!</a:t>
                      </a:r>
                      <a:r>
                        <a:rPr sz="1100" b="0" dirty="0"/>
                        <a:t>’</a:t>
                      </a:r>
                      <a:r>
                        <a:rPr lang="de-DE" sz="1100" b="0" dirty="0"/>
                        <a:t> in </a:t>
                      </a:r>
                      <a:r>
                        <a:rPr lang="de-DE" sz="1100" b="0" dirty="0" err="1"/>
                        <a:t>the</a:t>
                      </a:r>
                      <a:r>
                        <a:rPr lang="de-DE" sz="1100" b="0" dirty="0"/>
                        <a:t> University Library</a:t>
                      </a:r>
                      <a:endParaRPr sz="1100" b="0" dirty="0"/>
                    </a:p>
                    <a:p>
                      <a:endParaRPr lang="de-DE" sz="1100" b="0" dirty="0"/>
                    </a:p>
                    <a:p>
                      <a:r>
                        <a:rPr sz="1100" b="0" dirty="0"/>
                        <a:t>Equal Opportunities Officer, DSC</a:t>
                      </a:r>
                      <a:endParaRPr lang="de-DE" sz="11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34289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sz="1100" b="0" dirty="0">
                          <a:solidFill>
                            <a:schemeClr val="tx1"/>
                          </a:solidFill>
                        </a:rPr>
                        <a:t>Trained staff in the LK (Duisburg) or GW/GSW (Essen)</a:t>
                      </a:r>
                      <a:r>
                        <a:rPr lang="de-DE" sz="1100" b="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sz="1100" b="0" dirty="0">
                          <a:solidFill>
                            <a:schemeClr val="tx1"/>
                          </a:solidFill>
                        </a:rPr>
                        <a:t>University libraries </a:t>
                      </a:r>
                      <a:endParaRPr lang="de-DE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34289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100" b="0" dirty="0">
                          <a:solidFill>
                            <a:schemeClr val="tx1"/>
                          </a:solidFill>
                        </a:rPr>
                        <a:t>Ask</a:t>
                      </a:r>
                      <a:r>
                        <a:rPr sz="1100" b="0" dirty="0">
                          <a:solidFill>
                            <a:schemeClr val="tx1"/>
                          </a:solidFill>
                        </a:rPr>
                        <a:t> the staff at the </a:t>
                      </a:r>
                      <a:r>
                        <a:rPr lang="de-DE" sz="1100" b="0" dirty="0" err="1">
                          <a:solidFill>
                            <a:schemeClr val="tx1"/>
                          </a:solidFill>
                        </a:rPr>
                        <a:t>info</a:t>
                      </a:r>
                      <a:r>
                        <a:rPr lang="de-DE" sz="1100" b="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sz="1100" b="0" dirty="0">
                          <a:solidFill>
                            <a:schemeClr val="tx1"/>
                          </a:solidFill>
                        </a:rPr>
                        <a:t>desks in the libraries</a:t>
                      </a:r>
                      <a:r>
                        <a:rPr lang="de-DE" sz="1100" b="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de-DE" sz="1100" b="0" dirty="0" err="1">
                          <a:solidFill>
                            <a:schemeClr val="tx1"/>
                          </a:solidFill>
                        </a:rPr>
                        <a:t>for</a:t>
                      </a:r>
                      <a:r>
                        <a:rPr lang="de-DE" sz="1100" b="0" dirty="0">
                          <a:solidFill>
                            <a:schemeClr val="tx1"/>
                          </a:solidFill>
                        </a:rPr>
                        <a:t> Luisa (</a:t>
                      </a:r>
                      <a:r>
                        <a:rPr lang="de-DE" sz="1100" b="0" dirty="0"/>
                        <a:t>‘Ist Luisa hier?’/‘</a:t>
                      </a:r>
                      <a:r>
                        <a:rPr lang="de-DE" sz="1100" b="0" dirty="0" err="1"/>
                        <a:t>Is</a:t>
                      </a:r>
                      <a:r>
                        <a:rPr lang="de-DE" sz="1100" b="0" dirty="0"/>
                        <a:t> Luisa </a:t>
                      </a:r>
                      <a:r>
                        <a:rPr lang="de-DE" sz="1100" b="0" dirty="0" err="1"/>
                        <a:t>here</a:t>
                      </a:r>
                      <a:r>
                        <a:rPr lang="de-DE" sz="1100" b="0" dirty="0"/>
                        <a:t>?’)</a:t>
                      </a:r>
                      <a:r>
                        <a:rPr sz="1100" b="0" dirty="0">
                          <a:solidFill>
                            <a:schemeClr val="tx1"/>
                          </a:solidFill>
                        </a:rPr>
                        <a:t>.</a:t>
                      </a:r>
                      <a:endParaRPr lang="de-DE" sz="11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76012835"/>
                  </a:ext>
                </a:extLst>
              </a:tr>
              <a:tr h="709000">
                <a:tc>
                  <a:txBody>
                    <a:bodyPr/>
                    <a:lstStyle/>
                    <a:p>
                      <a:r>
                        <a:rPr sz="1100" b="1" dirty="0"/>
                        <a:t>Mental stress that has a negative effect on your studies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sz="1100" b="0" u="none" dirty="0">
                          <a:solidFill>
                            <a:schemeClr val="tx1"/>
                          </a:solidFill>
                        </a:rPr>
                        <a:t>Psychological counselling service at the ABZ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sz="11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Christian </a:t>
                      </a:r>
                      <a:r>
                        <a:rPr sz="11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Hoverath</a:t>
                      </a:r>
                      <a:r>
                        <a:rPr sz="11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 Inga Hell-Plaza and Katja </a:t>
                      </a:r>
                      <a:r>
                        <a:rPr sz="11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Schanetzky</a:t>
                      </a:r>
                      <a:endParaRPr lang="de-DE" sz="11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34289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sz="1100" dirty="0"/>
                        <a:t>Get information (in German) at </a:t>
                      </a:r>
                      <a:r>
                        <a:rPr sz="1100" dirty="0">
                          <a:solidFill>
                            <a:schemeClr val="tx1"/>
                          </a:solidFill>
                        </a:rPr>
                        <a:t>https://udue.de/ZyxI9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70147767"/>
                  </a:ext>
                </a:extLst>
              </a:tr>
            </a:tbl>
          </a:graphicData>
        </a:graphic>
      </p:graphicFrame>
      <p:pic>
        <p:nvPicPr>
          <p:cNvPr id="13" name="Grafik 12" descr="Rakete mit einfarbiger Füllung">
            <a:extLst>
              <a:ext uri="{FF2B5EF4-FFF2-40B4-BE49-F238E27FC236}">
                <a16:creationId xmlns:a16="http://schemas.microsoft.com/office/drawing/2014/main" id="{D3D65261-BB10-4D7A-9D05-92E455C26E3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024812" y="284163"/>
            <a:ext cx="667145" cy="6671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722723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Inhaltsplatzhalter 6">
            <a:extLst>
              <a:ext uri="{FF2B5EF4-FFF2-40B4-BE49-F238E27FC236}">
                <a16:creationId xmlns:a16="http://schemas.microsoft.com/office/drawing/2014/main" id="{F9A8B495-06C9-4363-806A-4E05B518B53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0000" y="1016610"/>
            <a:ext cx="8784000" cy="5049800"/>
          </a:xfrm>
          <a:ln>
            <a:noFill/>
          </a:ln>
        </p:spPr>
        <p:txBody>
          <a:bodyPr/>
          <a:lstStyle/>
          <a:p>
            <a:pPr marL="321743" marR="0" lvl="0" indent="-285744" algn="l" defTabSz="341313" rtl="0" eaLnBrk="0" fontAlgn="base" latinLnBrk="0" hangingPunct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4C93"/>
              </a:buClr>
              <a:buSzPts val="1920"/>
              <a:buFont typeface="Noto Sans Symbols"/>
              <a:buChar char="▪"/>
              <a:tabLst/>
              <a:defRPr/>
            </a:pPr>
            <a:endParaRPr kumimoji="0" lang="de-DE" sz="1600" b="0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Calibri"/>
              <a:ea typeface="ヒラギノ角ゴ Pro W3" charset="-128"/>
              <a:cs typeface="Arial" panose="020B0604020202020204" pitchFamily="34" charset="0"/>
            </a:endParaRPr>
          </a:p>
          <a:p>
            <a:pPr marL="321743" marR="0" lvl="0" indent="-285744" algn="l" defTabSz="341313" rtl="0" eaLnBrk="0" fontAlgn="base" latinLnBrk="0" hangingPunct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4C93"/>
              </a:buClr>
              <a:buSzPts val="1920"/>
              <a:buFont typeface="Noto Sans Symbols"/>
              <a:buChar char="▪"/>
              <a:tabLst/>
              <a:defRPr/>
            </a:pPr>
            <a:endParaRPr kumimoji="0" lang="de-DE" sz="1600" b="0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Calibri"/>
              <a:ea typeface="ヒラギノ角ゴ Pro W3" charset="-128"/>
              <a:cs typeface="Arial" panose="020B0604020202020204" pitchFamily="34" charset="0"/>
            </a:endParaRPr>
          </a:p>
          <a:p>
            <a:pPr marL="35999" lvl="0" indent="0"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1920"/>
              <a:buNone/>
            </a:pPr>
            <a:endParaRPr lang="de-DE" sz="1600" b="0" dirty="0">
              <a:solidFill>
                <a:srgbClr val="0070C0"/>
              </a:solidFill>
              <a:latin typeface="+mj-lt"/>
            </a:endParaRPr>
          </a:p>
          <a:p>
            <a:endParaRPr lang="de-DE" dirty="0"/>
          </a:p>
        </p:txBody>
      </p:sp>
      <p:sp>
        <p:nvSpPr>
          <p:cNvPr id="6" name="Titel 5">
            <a:extLst>
              <a:ext uri="{FF2B5EF4-FFF2-40B4-BE49-F238E27FC236}">
                <a16:creationId xmlns:a16="http://schemas.microsoft.com/office/drawing/2014/main" id="{4E289F25-3DFA-486B-B634-F3758D643E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sz="2000" b="0"/>
              <a:t>Advisory services for students</a:t>
            </a:r>
            <a:endParaRPr lang="de-DE" dirty="0">
              <a:solidFill>
                <a:schemeClr val="accent4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8" name="Datumsplatzhalter 7">
            <a:extLst>
              <a:ext uri="{FF2B5EF4-FFF2-40B4-BE49-F238E27FC236}">
                <a16:creationId xmlns:a16="http://schemas.microsoft.com/office/drawing/2014/main" id="{94F81393-59F4-4B60-A26F-936F882B1CE6}"/>
              </a:ext>
            </a:extLst>
          </p:cNvPr>
          <p:cNvSpPr>
            <a:spLocks noGrp="1"/>
          </p:cNvSpPr>
          <p:nvPr>
            <p:ph type="dt" sz="half" idx="13"/>
          </p:nvPr>
        </p:nvSpPr>
        <p:spPr/>
        <p:txBody>
          <a:bodyPr/>
          <a:lstStyle/>
          <a:p>
            <a:pPr marL="0" marR="0" lvl="0" indent="0" algn="ctr" defTabSz="3429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200" b="0" i="0" u="none" strike="noStrike" kern="1200" cap="none" spc="0" normalizeH="0" baseline="0" noProof="0" dirty="0">
                <a:ln>
                  <a:noFill/>
                </a:ln>
                <a:solidFill>
                  <a:srgbClr val="004C93"/>
                </a:solidFill>
                <a:effectLst/>
                <a:uLnTx/>
                <a:uFillTx/>
                <a:latin typeface="Calibri"/>
                <a:ea typeface="ヒラギノ角ゴ Pro W3" charset="-128"/>
                <a:cs typeface="+mn-cs"/>
              </a:rPr>
              <a:t>5 September 2025</a:t>
            </a:r>
          </a:p>
        </p:txBody>
      </p:sp>
      <p:sp>
        <p:nvSpPr>
          <p:cNvPr id="9" name="Fußzeilenplatzhalter 8">
            <a:extLst>
              <a:ext uri="{FF2B5EF4-FFF2-40B4-BE49-F238E27FC236}">
                <a16:creationId xmlns:a16="http://schemas.microsoft.com/office/drawing/2014/main" id="{40A5CBDB-982D-4D5A-B078-A67B25A7F6B6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pPr marL="0" marR="0" lvl="0" indent="0" algn="l" defTabSz="3429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200" b="0" i="0" u="none" strike="noStrike" kern="1200" cap="none" spc="0" normalizeH="0" baseline="0" noProof="0" dirty="0">
                <a:ln>
                  <a:noFill/>
                </a:ln>
                <a:solidFill>
                  <a:srgbClr val="004C93"/>
                </a:solidFill>
                <a:effectLst/>
                <a:uLnTx/>
                <a:uFillTx/>
                <a:latin typeface="Calibri"/>
                <a:ea typeface="ヒラギノ角ゴ Pro W3" panose="020B0300000000000000" pitchFamily="34" charset="-128"/>
                <a:cs typeface="+mn-cs"/>
              </a:rPr>
              <a:t>www.uni-due.de</a:t>
            </a:r>
          </a:p>
        </p:txBody>
      </p:sp>
      <p:graphicFrame>
        <p:nvGraphicFramePr>
          <p:cNvPr id="4" name="Tabelle 4">
            <a:extLst>
              <a:ext uri="{FF2B5EF4-FFF2-40B4-BE49-F238E27FC236}">
                <a16:creationId xmlns:a16="http://schemas.microsoft.com/office/drawing/2014/main" id="{39AF0552-1C56-4B69-884B-341A09F2A13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25624973"/>
              </p:ext>
            </p:extLst>
          </p:nvPr>
        </p:nvGraphicFramePr>
        <p:xfrm>
          <a:off x="180000" y="1143497"/>
          <a:ext cx="8784000" cy="515112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2615451">
                  <a:extLst>
                    <a:ext uri="{9D8B030D-6E8A-4147-A177-3AD203B41FA5}">
                      <a16:colId xmlns:a16="http://schemas.microsoft.com/office/drawing/2014/main" val="2874939748"/>
                    </a:ext>
                  </a:extLst>
                </a:gridCol>
                <a:gridCol w="2708366">
                  <a:extLst>
                    <a:ext uri="{9D8B030D-6E8A-4147-A177-3AD203B41FA5}">
                      <a16:colId xmlns:a16="http://schemas.microsoft.com/office/drawing/2014/main" val="1768677551"/>
                    </a:ext>
                  </a:extLst>
                </a:gridCol>
                <a:gridCol w="1680754">
                  <a:extLst>
                    <a:ext uri="{9D8B030D-6E8A-4147-A177-3AD203B41FA5}">
                      <a16:colId xmlns:a16="http://schemas.microsoft.com/office/drawing/2014/main" val="495873943"/>
                    </a:ext>
                  </a:extLst>
                </a:gridCol>
                <a:gridCol w="1779429">
                  <a:extLst>
                    <a:ext uri="{9D8B030D-6E8A-4147-A177-3AD203B41FA5}">
                      <a16:colId xmlns:a16="http://schemas.microsoft.com/office/drawing/2014/main" val="4153312406"/>
                    </a:ext>
                  </a:extLst>
                </a:gridCol>
              </a:tblGrid>
              <a:tr h="191818">
                <a:tc>
                  <a:txBody>
                    <a:bodyPr/>
                    <a:lstStyle/>
                    <a:p>
                      <a:pPr marL="0" marR="0" lvl="0" indent="0" algn="l" defTabSz="34289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sz="1800">
                          <a:solidFill>
                            <a:schemeClr val="bg1"/>
                          </a:solidFill>
                        </a:rPr>
                        <a:t>Consultation needed on: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sz="1800" dirty="0"/>
                        <a:t>Service</a:t>
                      </a:r>
                      <a:r>
                        <a:rPr lang="de-DE" sz="1800" dirty="0"/>
                        <a:t>(s)</a:t>
                      </a:r>
                      <a:r>
                        <a:rPr sz="1800" dirty="0"/>
                        <a:t>: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sz="1800"/>
                        <a:t>Contact person(s):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sz="1800"/>
                        <a:t>Contact: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370496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sz="1600" b="1" dirty="0">
                          <a:solidFill>
                            <a:schemeClr val="tx1"/>
                          </a:solidFill>
                        </a:rPr>
                        <a:t>Chronic illness and/or </a:t>
                      </a:r>
                      <a:r>
                        <a:rPr sz="16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disability</a:t>
                      </a:r>
                      <a:endParaRPr lang="de-DE" sz="16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lang="de-DE" sz="1600" b="0" dirty="0" err="1">
                          <a:solidFill>
                            <a:schemeClr val="tx1"/>
                          </a:solidFill>
                        </a:rPr>
                        <a:t>Consultation</a:t>
                      </a:r>
                      <a:r>
                        <a:rPr lang="de-DE" sz="1600" b="0" dirty="0">
                          <a:solidFill>
                            <a:schemeClr val="tx1"/>
                          </a:solidFill>
                        </a:rPr>
                        <a:t> on </a:t>
                      </a:r>
                      <a:r>
                        <a:rPr lang="de-DE" sz="1600" b="0" dirty="0" err="1">
                          <a:solidFill>
                            <a:schemeClr val="tx1"/>
                          </a:solidFill>
                        </a:rPr>
                        <a:t>inclusion</a:t>
                      </a:r>
                      <a:r>
                        <a:rPr lang="de-DE" sz="1600" b="0" dirty="0">
                          <a:solidFill>
                            <a:schemeClr val="tx1"/>
                          </a:solidFill>
                        </a:rPr>
                        <a:t>: </a:t>
                      </a:r>
                      <a:r>
                        <a:rPr sz="1600" b="0" dirty="0">
                          <a:solidFill>
                            <a:schemeClr val="tx1"/>
                          </a:solidFill>
                        </a:rPr>
                        <a:t>Student Advisory and Career Service Centre (ABZ)</a:t>
                      </a:r>
                    </a:p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endParaRPr lang="de-DE" sz="1600" b="0" dirty="0">
                        <a:solidFill>
                          <a:schemeClr val="tx1"/>
                        </a:solidFill>
                      </a:endParaRPr>
                    </a:p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sz="1600" b="0" dirty="0">
                          <a:solidFill>
                            <a:schemeClr val="tx1"/>
                          </a:solidFill>
                        </a:rPr>
                        <a:t>Autonomous </a:t>
                      </a:r>
                      <a:r>
                        <a:rPr sz="1600" b="0" dirty="0" err="1">
                          <a:solidFill>
                            <a:schemeClr val="tx1"/>
                          </a:solidFill>
                        </a:rPr>
                        <a:t>AStA</a:t>
                      </a:r>
                      <a:r>
                        <a:rPr sz="1600" b="0" dirty="0">
                          <a:solidFill>
                            <a:schemeClr val="tx1"/>
                          </a:solidFill>
                        </a:rPr>
                        <a:t> office for students with disabilities and chronic illnesses (BCKS)</a:t>
                      </a:r>
                      <a:endParaRPr lang="de-DE" sz="1600" b="0" i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lang="de-DE" sz="1600" b="0" dirty="0">
                          <a:solidFill>
                            <a:schemeClr val="tx1"/>
                          </a:solidFill>
                        </a:rPr>
                        <a:t>Daniela de Wall </a:t>
                      </a:r>
                    </a:p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endParaRPr lang="de-DE" sz="1600" b="0" dirty="0">
                        <a:solidFill>
                          <a:schemeClr val="tx1"/>
                        </a:solidFill>
                      </a:endParaRPr>
                    </a:p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endParaRPr lang="de-DE" sz="1600" b="0" dirty="0">
                        <a:solidFill>
                          <a:schemeClr val="tx1"/>
                        </a:solidFill>
                      </a:endParaRP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endParaRPr lang="de-DE" sz="1600" b="0" dirty="0">
                        <a:solidFill>
                          <a:schemeClr val="tx1"/>
                        </a:solidFill>
                      </a:endParaRPr>
                    </a:p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lang="de-DE" sz="1600" b="0" dirty="0">
                          <a:solidFill>
                            <a:schemeClr val="tx1"/>
                          </a:solidFill>
                        </a:rPr>
                        <a:t>Louis </a:t>
                      </a:r>
                      <a:r>
                        <a:rPr lang="de-DE" sz="1600" b="0" dirty="0" err="1">
                          <a:solidFill>
                            <a:schemeClr val="tx1"/>
                          </a:solidFill>
                        </a:rPr>
                        <a:t>Wüstkamp</a:t>
                      </a:r>
                      <a:r>
                        <a:rPr lang="de-DE" sz="1600" b="0" dirty="0">
                          <a:solidFill>
                            <a:schemeClr val="tx1"/>
                          </a:solidFill>
                        </a:rPr>
                        <a:t>, Timon Rhein and Berkay </a:t>
                      </a:r>
                      <a:r>
                        <a:rPr lang="de-DE" sz="1600" b="0" dirty="0" err="1">
                          <a:solidFill>
                            <a:schemeClr val="tx1"/>
                          </a:solidFill>
                        </a:rPr>
                        <a:t>Yurtseven</a:t>
                      </a:r>
                      <a:endParaRPr lang="de-DE" sz="1600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sz="1600" b="0">
                          <a:solidFill>
                            <a:schemeClr val="tx1"/>
                          </a:solidFill>
                        </a:rPr>
                        <a:t>abz.handicap@uni-due.de </a:t>
                      </a:r>
                    </a:p>
                    <a:p>
                      <a:pPr marL="0" marR="0" lvl="0" indent="0" algn="l" defTabSz="34289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endParaRPr lang="de-DE" sz="1600" b="0" dirty="0">
                        <a:solidFill>
                          <a:schemeClr val="tx1"/>
                        </a:solidFill>
                      </a:endParaRPr>
                    </a:p>
                    <a:p>
                      <a:pPr marL="0" marR="0" lvl="0" indent="0" algn="l" defTabSz="34289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endParaRPr lang="de-DE" sz="1600" b="0" dirty="0">
                        <a:solidFill>
                          <a:schemeClr val="tx1"/>
                        </a:solidFill>
                      </a:endParaRPr>
                    </a:p>
                    <a:p>
                      <a:pPr marL="0" marR="0" lvl="0" indent="0" algn="l" defTabSz="34289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de-DE" sz="1600" b="0" dirty="0">
                          <a:solidFill>
                            <a:schemeClr val="tx1"/>
                          </a:solidFill>
                        </a:rPr>
                        <a:t>bcks@asta-due.org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4839808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Conflicts encountered during your studies or difficult situations in your personal life</a:t>
                      </a:r>
                      <a:endParaRPr lang="de-DE" sz="16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sz="1600" b="0">
                          <a:solidFill>
                            <a:schemeClr val="tx1"/>
                          </a:solidFill>
                        </a:rPr>
                        <a:t>Ombuds Office for students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600" b="0" dirty="0">
                          <a:solidFill>
                            <a:schemeClr val="tx1"/>
                          </a:solidFill>
                        </a:rPr>
                        <a:t>Dr. Marina Metzmacher</a:t>
                      </a:r>
                      <a:endParaRPr lang="de-DE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34289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600" b="0" dirty="0">
                          <a:solidFill>
                            <a:schemeClr val="tx1"/>
                          </a:solidFill>
                        </a:rPr>
                        <a:t>ombudsstelle-fuer-studierende@uni-due.de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1127437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sz="1600" b="1" dirty="0">
                          <a:solidFill>
                            <a:schemeClr val="tx1"/>
                          </a:solidFill>
                        </a:rPr>
                        <a:t>Reconciling studies and family (children and care duties)</a:t>
                      </a:r>
                      <a:endParaRPr lang="de-DE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sz="1600" b="0">
                          <a:solidFill>
                            <a:schemeClr val="tx1"/>
                          </a:solidFill>
                        </a:rPr>
                        <a:t>Central Equal Opportunity Officers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sz="1600" b="0">
                          <a:solidFill>
                            <a:schemeClr val="tx1"/>
                          </a:solidFill>
                        </a:rPr>
                        <a:t>Kristina Spahn and Dr. Eva Willmann</a:t>
                      </a:r>
                      <a:endParaRPr lang="de-DE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34289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600" b="0" dirty="0">
                          <a:solidFill>
                            <a:schemeClr val="tx1"/>
                          </a:solidFill>
                        </a:rPr>
                        <a:t>gleichstellungsbeauftragte@uni-due.de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7941961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sz="1600" b="1">
                          <a:solidFill>
                            <a:schemeClr val="tx1"/>
                          </a:solidFill>
                        </a:rPr>
                        <a:t>Experience of (sexual) harassment or discrimination</a:t>
                      </a:r>
                      <a:endParaRPr lang="de-DE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sz="1600" b="0">
                          <a:solidFill>
                            <a:schemeClr val="tx1"/>
                          </a:solidFill>
                        </a:rPr>
                        <a:t>Student Equal Opportunities Officer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600" b="0" dirty="0">
                          <a:solidFill>
                            <a:schemeClr val="tx1"/>
                          </a:solidFill>
                        </a:rPr>
                        <a:t>Inka </a:t>
                      </a:r>
                      <a:r>
                        <a:rPr lang="de-DE" sz="1600" b="0" dirty="0" err="1">
                          <a:solidFill>
                            <a:schemeClr val="tx1"/>
                          </a:solidFill>
                        </a:rPr>
                        <a:t>Strubbe</a:t>
                      </a:r>
                      <a:endParaRPr lang="de-DE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34289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600" b="0" dirty="0">
                          <a:solidFill>
                            <a:schemeClr val="tx1"/>
                          </a:solidFill>
                        </a:rPr>
                        <a:t>stud.gleichstellung@uni-due.de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67103799"/>
                  </a:ext>
                </a:extLst>
              </a:tr>
            </a:tbl>
          </a:graphicData>
        </a:graphic>
      </p:graphicFrame>
      <p:pic>
        <p:nvPicPr>
          <p:cNvPr id="11" name="Grafik 10" descr="Rakete mit einfarbiger Füllung">
            <a:extLst>
              <a:ext uri="{FF2B5EF4-FFF2-40B4-BE49-F238E27FC236}">
                <a16:creationId xmlns:a16="http://schemas.microsoft.com/office/drawing/2014/main" id="{D1CC8ECB-E029-43B9-9C4F-27AB90A4D06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024812" y="284163"/>
            <a:ext cx="667145" cy="6671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052797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Inhaltsplatzhalter 6">
            <a:extLst>
              <a:ext uri="{FF2B5EF4-FFF2-40B4-BE49-F238E27FC236}">
                <a16:creationId xmlns:a16="http://schemas.microsoft.com/office/drawing/2014/main" id="{F9A8B495-06C9-4363-806A-4E05B518B53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0000" y="1016610"/>
            <a:ext cx="8784000" cy="5049800"/>
          </a:xfrm>
          <a:ln>
            <a:noFill/>
          </a:ln>
        </p:spPr>
        <p:txBody>
          <a:bodyPr/>
          <a:lstStyle/>
          <a:p>
            <a:pPr marL="321743" marR="0" lvl="0" indent="-285744" algn="l" defTabSz="341313" rtl="0" eaLnBrk="0" fontAlgn="base" latinLnBrk="0" hangingPunct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4C93"/>
              </a:buClr>
              <a:buSzPts val="1920"/>
              <a:buFont typeface="Noto Sans Symbols"/>
              <a:buChar char="▪"/>
              <a:tabLst/>
              <a:defRPr/>
            </a:pPr>
            <a:endParaRPr kumimoji="0" lang="de-DE" sz="1600" b="0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Calibri"/>
              <a:ea typeface="ヒラギノ角ゴ Pro W3" charset="-128"/>
              <a:cs typeface="Arial" panose="020B0604020202020204" pitchFamily="34" charset="0"/>
            </a:endParaRPr>
          </a:p>
          <a:p>
            <a:pPr marL="321743" marR="0" lvl="0" indent="-285744" algn="l" defTabSz="341313" rtl="0" eaLnBrk="0" fontAlgn="base" latinLnBrk="0" hangingPunct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4C93"/>
              </a:buClr>
              <a:buSzPts val="1920"/>
              <a:buFont typeface="Noto Sans Symbols"/>
              <a:buChar char="▪"/>
              <a:tabLst/>
              <a:defRPr/>
            </a:pPr>
            <a:endParaRPr kumimoji="0" lang="de-DE" sz="1600" b="0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Calibri"/>
              <a:ea typeface="ヒラギノ角ゴ Pro W3" charset="-128"/>
              <a:cs typeface="Arial" panose="020B0604020202020204" pitchFamily="34" charset="0"/>
            </a:endParaRPr>
          </a:p>
          <a:p>
            <a:pPr marL="35999" lvl="0" indent="0"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1920"/>
              <a:buNone/>
            </a:pPr>
            <a:endParaRPr lang="de-DE" sz="1600" b="0" dirty="0">
              <a:solidFill>
                <a:srgbClr val="0070C0"/>
              </a:solidFill>
              <a:latin typeface="+mj-lt"/>
            </a:endParaRPr>
          </a:p>
          <a:p>
            <a:endParaRPr lang="de-DE" dirty="0"/>
          </a:p>
        </p:txBody>
      </p:sp>
      <p:sp>
        <p:nvSpPr>
          <p:cNvPr id="6" name="Titel 5">
            <a:extLst>
              <a:ext uri="{FF2B5EF4-FFF2-40B4-BE49-F238E27FC236}">
                <a16:creationId xmlns:a16="http://schemas.microsoft.com/office/drawing/2014/main" id="{4E289F25-3DFA-486B-B634-F3758D643E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sz="2000" b="0"/>
              <a:t>Advisory services for students</a:t>
            </a:r>
            <a:endParaRPr lang="de-DE" dirty="0">
              <a:solidFill>
                <a:schemeClr val="accent4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8" name="Datumsplatzhalter 7">
            <a:extLst>
              <a:ext uri="{FF2B5EF4-FFF2-40B4-BE49-F238E27FC236}">
                <a16:creationId xmlns:a16="http://schemas.microsoft.com/office/drawing/2014/main" id="{94F81393-59F4-4B60-A26F-936F882B1CE6}"/>
              </a:ext>
            </a:extLst>
          </p:cNvPr>
          <p:cNvSpPr>
            <a:spLocks noGrp="1"/>
          </p:cNvSpPr>
          <p:nvPr>
            <p:ph type="dt" sz="half" idx="13"/>
          </p:nvPr>
        </p:nvSpPr>
        <p:spPr/>
        <p:txBody>
          <a:bodyPr/>
          <a:lstStyle/>
          <a:p>
            <a:pPr marL="0" marR="0" lvl="0" indent="0" algn="ctr" defTabSz="3429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200" b="0" i="0" u="none" strike="noStrike" kern="1200" cap="none" spc="0" normalizeH="0" baseline="0" noProof="0" dirty="0">
                <a:ln>
                  <a:noFill/>
                </a:ln>
                <a:solidFill>
                  <a:srgbClr val="004C93"/>
                </a:solidFill>
                <a:effectLst/>
                <a:uLnTx/>
                <a:uFillTx/>
                <a:latin typeface="Calibri"/>
                <a:ea typeface="ヒラギノ角ゴ Pro W3" charset="-128"/>
                <a:cs typeface="+mn-cs"/>
              </a:rPr>
              <a:t>5 September 2025</a:t>
            </a:r>
          </a:p>
        </p:txBody>
      </p:sp>
      <p:sp>
        <p:nvSpPr>
          <p:cNvPr id="9" name="Fußzeilenplatzhalter 8">
            <a:extLst>
              <a:ext uri="{FF2B5EF4-FFF2-40B4-BE49-F238E27FC236}">
                <a16:creationId xmlns:a16="http://schemas.microsoft.com/office/drawing/2014/main" id="{40A5CBDB-982D-4D5A-B078-A67B25A7F6B6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pPr marL="0" marR="0" lvl="0" indent="0" algn="l" defTabSz="3429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200" b="0" i="0" u="none" strike="noStrike" kern="1200" cap="none" spc="0" normalizeH="0" baseline="0" noProof="0" dirty="0">
                <a:ln>
                  <a:noFill/>
                </a:ln>
                <a:solidFill>
                  <a:srgbClr val="004C93"/>
                </a:solidFill>
                <a:effectLst/>
                <a:uLnTx/>
                <a:uFillTx/>
                <a:latin typeface="Calibri"/>
                <a:ea typeface="ヒラギノ角ゴ Pro W3" panose="020B0300000000000000" pitchFamily="34" charset="-128"/>
                <a:cs typeface="+mn-cs"/>
              </a:rPr>
              <a:t>www.uni-due.de</a:t>
            </a:r>
          </a:p>
        </p:txBody>
      </p:sp>
      <p:graphicFrame>
        <p:nvGraphicFramePr>
          <p:cNvPr id="4" name="Tabelle 4">
            <a:extLst>
              <a:ext uri="{FF2B5EF4-FFF2-40B4-BE49-F238E27FC236}">
                <a16:creationId xmlns:a16="http://schemas.microsoft.com/office/drawing/2014/main" id="{39AF0552-1C56-4B69-884B-341A09F2A13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2424374"/>
              </p:ext>
            </p:extLst>
          </p:nvPr>
        </p:nvGraphicFramePr>
        <p:xfrm>
          <a:off x="170475" y="1111524"/>
          <a:ext cx="8784000" cy="490728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2563200">
                  <a:extLst>
                    <a:ext uri="{9D8B030D-6E8A-4147-A177-3AD203B41FA5}">
                      <a16:colId xmlns:a16="http://schemas.microsoft.com/office/drawing/2014/main" val="2874939748"/>
                    </a:ext>
                  </a:extLst>
                </a:gridCol>
                <a:gridCol w="2603863">
                  <a:extLst>
                    <a:ext uri="{9D8B030D-6E8A-4147-A177-3AD203B41FA5}">
                      <a16:colId xmlns:a16="http://schemas.microsoft.com/office/drawing/2014/main" val="1768677551"/>
                    </a:ext>
                  </a:extLst>
                </a:gridCol>
                <a:gridCol w="1611086">
                  <a:extLst>
                    <a:ext uri="{9D8B030D-6E8A-4147-A177-3AD203B41FA5}">
                      <a16:colId xmlns:a16="http://schemas.microsoft.com/office/drawing/2014/main" val="495873943"/>
                    </a:ext>
                  </a:extLst>
                </a:gridCol>
                <a:gridCol w="2005851">
                  <a:extLst>
                    <a:ext uri="{9D8B030D-6E8A-4147-A177-3AD203B41FA5}">
                      <a16:colId xmlns:a16="http://schemas.microsoft.com/office/drawing/2014/main" val="4153312406"/>
                    </a:ext>
                  </a:extLst>
                </a:gridCol>
              </a:tblGrid>
              <a:tr h="191818">
                <a:tc>
                  <a:txBody>
                    <a:bodyPr/>
                    <a:lstStyle/>
                    <a:p>
                      <a:pPr marL="0" marR="0" lvl="0" indent="0" algn="l" defTabSz="34289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sz="1800">
                          <a:solidFill>
                            <a:schemeClr val="bg1"/>
                          </a:solidFill>
                        </a:rPr>
                        <a:t>Consultation needed on: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sz="1800"/>
                        <a:t>Service: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sz="1800"/>
                        <a:t>Contact person(s):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sz="1800"/>
                        <a:t>Contact: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370496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sz="1600" b="1"/>
                        <a:t>Discrimination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sz="1600" b="0" u="none" strike="noStrike" kern="1200" cap="none" spc="0" normalizeH="0" baseline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</a:rPr>
                        <a:t>Anti-discrimination Officer, </a:t>
                      </a:r>
                      <a:r>
                        <a:rPr sz="1600" b="0">
                          <a:solidFill>
                            <a:schemeClr val="tx1"/>
                          </a:solidFill>
                        </a:rPr>
                        <a:t>Diversity Support Center (DSC)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de-DE" sz="1600" b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</a:rPr>
                        <a:t>Hayfat Hamidou-Schmidt </a:t>
                      </a:r>
                      <a:endParaRPr lang="de-DE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34289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de-DE" sz="1600" b="0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</a:rPr>
                        <a:t>dsc-beratung@uni-due.de 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1450901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sz="1600" b="1"/>
                        <a:t>Antisemitism and the Israeli-Palestinian conflict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sz="1600" b="0">
                          <a:solidFill>
                            <a:schemeClr val="tx1"/>
                          </a:solidFill>
                        </a:rPr>
                        <a:t>Contact person for the topics of antisemitism and the Israeli-Palestinian conflict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de-DE" sz="1600" b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</a:rPr>
                        <a:t>Dr. Monika Hübscher </a:t>
                      </a:r>
                      <a:endParaRPr lang="de-DE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34289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de-DE" sz="1600" b="0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</a:rPr>
                        <a:t>dsc-beratung@uni-due.de 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7895318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sz="1600" b="1"/>
                        <a:t>Immediate assistance for girls and women in distress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0" dirty="0"/>
                        <a:t>‘Luisa </a:t>
                      </a:r>
                      <a:r>
                        <a:rPr lang="en-US" sz="1600" b="0" dirty="0" err="1"/>
                        <a:t>ist</a:t>
                      </a:r>
                      <a:r>
                        <a:rPr lang="en-US" sz="1600" b="0" dirty="0"/>
                        <a:t> </a:t>
                      </a:r>
                      <a:r>
                        <a:rPr lang="en-US" sz="1600" b="0" dirty="0" err="1"/>
                        <a:t>hier</a:t>
                      </a:r>
                      <a:r>
                        <a:rPr lang="en-US" sz="1600" b="0" dirty="0"/>
                        <a:t>!’ in the University Library</a:t>
                      </a:r>
                    </a:p>
                    <a:p>
                      <a:endParaRPr lang="de-DE" sz="1600" b="0" dirty="0"/>
                    </a:p>
                    <a:p>
                      <a:r>
                        <a:rPr sz="1600" b="0" dirty="0"/>
                        <a:t>Equal Opportunities Officer, DSC</a:t>
                      </a:r>
                      <a:endParaRPr lang="de-DE" sz="16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34289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sz="1600" b="0" dirty="0">
                          <a:solidFill>
                            <a:schemeClr val="tx1"/>
                          </a:solidFill>
                        </a:rPr>
                        <a:t>Trained staff in the LK (Duisburg) or GW/GSW (Essen)</a:t>
                      </a:r>
                      <a:r>
                        <a:rPr lang="de-DE" sz="1600" b="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sz="1600" b="0" dirty="0">
                          <a:solidFill>
                            <a:schemeClr val="tx1"/>
                          </a:solidFill>
                        </a:rPr>
                        <a:t>University libraries </a:t>
                      </a:r>
                      <a:endParaRPr lang="de-DE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34289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dirty="0">
                          <a:solidFill>
                            <a:schemeClr val="tx1"/>
                          </a:solidFill>
                        </a:rPr>
                        <a:t>Ask the staff at the info desks in the libraries for Luisa (</a:t>
                      </a:r>
                      <a:r>
                        <a:rPr lang="en-US" sz="1600" b="0" dirty="0"/>
                        <a:t>‘</a:t>
                      </a:r>
                      <a:r>
                        <a:rPr lang="en-US" sz="1600" b="0" dirty="0" err="1"/>
                        <a:t>Ist</a:t>
                      </a:r>
                      <a:r>
                        <a:rPr lang="en-US" sz="1600" b="0" dirty="0"/>
                        <a:t> Luisa </a:t>
                      </a:r>
                      <a:r>
                        <a:rPr lang="en-US" sz="1600" b="0" dirty="0" err="1"/>
                        <a:t>hier</a:t>
                      </a:r>
                      <a:r>
                        <a:rPr lang="en-US" sz="1600" b="0" dirty="0"/>
                        <a:t>?’/‘Is Luisa here?’)</a:t>
                      </a:r>
                      <a:r>
                        <a:rPr lang="en-US" sz="1600" b="0" dirty="0">
                          <a:solidFill>
                            <a:schemeClr val="tx1"/>
                          </a:solidFill>
                        </a:rPr>
                        <a:t>.</a:t>
                      </a:r>
                      <a:endParaRPr lang="en-US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7601283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sz="1600" b="1"/>
                        <a:t>Mental stress that has a negative effect on your studies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sz="1600" b="0" u="none">
                          <a:solidFill>
                            <a:schemeClr val="tx1"/>
                          </a:solidFill>
                        </a:rPr>
                        <a:t>Psychological counselling service at the ABZ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sz="160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Christian Hoverath, Inga Hell-Plaza and Katja Schanetzky</a:t>
                      </a:r>
                      <a:endParaRPr lang="de-DE" sz="16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sz="1600" dirty="0">
                          <a:solidFill>
                            <a:schemeClr val="tx1"/>
                          </a:solidFill>
                        </a:rPr>
                        <a:t>Get information (in German) at:</a:t>
                      </a:r>
                    </a:p>
                    <a:p>
                      <a:r>
                        <a:rPr lang="de-DE" sz="1600" dirty="0">
                          <a:solidFill>
                            <a:schemeClr val="tx1"/>
                          </a:solidFill>
                        </a:rPr>
                        <a:t>https://udue.de/ZyxI9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70147767"/>
                  </a:ext>
                </a:extLst>
              </a:tr>
            </a:tbl>
          </a:graphicData>
        </a:graphic>
      </p:graphicFrame>
      <p:pic>
        <p:nvPicPr>
          <p:cNvPr id="13" name="Grafik 12" descr="Rakete mit einfarbiger Füllung">
            <a:extLst>
              <a:ext uri="{FF2B5EF4-FFF2-40B4-BE49-F238E27FC236}">
                <a16:creationId xmlns:a16="http://schemas.microsoft.com/office/drawing/2014/main" id="{3AE1563A-81DE-4250-A07C-784B0DB2231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024812" y="284163"/>
            <a:ext cx="667145" cy="6671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4880699"/>
      </p:ext>
    </p:extLst>
  </p:cSld>
  <p:clrMapOvr>
    <a:masterClrMapping/>
  </p:clrMapOvr>
</p:sld>
</file>

<file path=ppt/theme/theme1.xml><?xml version="1.0" encoding="utf-8"?>
<a:theme xmlns:a="http://schemas.openxmlformats.org/drawingml/2006/main" name="MASTERMASTER">
  <a:themeElements>
    <a:clrScheme name="UDE">
      <a:dk1>
        <a:sysClr val="windowText" lastClr="000000"/>
      </a:dk1>
      <a:lt1>
        <a:sysClr val="window" lastClr="FFFFFF"/>
      </a:lt1>
      <a:dk2>
        <a:srgbClr val="004C93"/>
      </a:dk2>
      <a:lt2>
        <a:srgbClr val="EFE4BF"/>
      </a:lt2>
      <a:accent1>
        <a:srgbClr val="DFE4F2"/>
      </a:accent1>
      <a:accent2>
        <a:srgbClr val="3B5988"/>
      </a:accent2>
      <a:accent3>
        <a:srgbClr val="4F75B1"/>
      </a:accent3>
      <a:accent4>
        <a:srgbClr val="758FC3"/>
      </a:accent4>
      <a:accent5>
        <a:srgbClr val="A1B0D2"/>
      </a:accent5>
      <a:accent6>
        <a:srgbClr val="C1CADF"/>
      </a:accent6>
      <a:hlink>
        <a:srgbClr val="FFFFFF"/>
      </a:hlink>
      <a:folHlink>
        <a:srgbClr val="FFFFFF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712</Words>
  <Application>Microsoft Office PowerPoint</Application>
  <PresentationFormat>Bildschirmpräsentation (4:3)</PresentationFormat>
  <Paragraphs>128</Paragraphs>
  <Slides>4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5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4</vt:i4>
      </vt:variant>
    </vt:vector>
  </HeadingPairs>
  <TitlesOfParts>
    <vt:vector size="10" baseType="lpstr">
      <vt:lpstr>Arial</vt:lpstr>
      <vt:lpstr>Calibri</vt:lpstr>
      <vt:lpstr>Lucida Grande</vt:lpstr>
      <vt:lpstr>Noto Sans Symbols</vt:lpstr>
      <vt:lpstr>Officina Sans ITC Pro Book</vt:lpstr>
      <vt:lpstr>MASTERMASTER</vt:lpstr>
      <vt:lpstr>Welcome to UDE!</vt:lpstr>
      <vt:lpstr>Advisory services for students</vt:lpstr>
      <vt:lpstr>Advisory services for students</vt:lpstr>
      <vt:lpstr>Advisory services for students</vt:lpstr>
    </vt:vector>
  </TitlesOfParts>
  <Company>move:elevator GmbH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Folie 1</dc:title>
  <dc:creator>Markus Lacum</dc:creator>
  <cp:lastModifiedBy>Montesi, Elizabeth</cp:lastModifiedBy>
  <cp:revision>178</cp:revision>
  <cp:lastPrinted>2019-03-15T10:05:58Z</cp:lastPrinted>
  <dcterms:created xsi:type="dcterms:W3CDTF">2012-08-27T10:28:54Z</dcterms:created>
  <dcterms:modified xsi:type="dcterms:W3CDTF">2025-09-05T10:40:44Z</dcterms:modified>
</cp:coreProperties>
</file>