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handoutMasterIdLst>
    <p:handoutMasterId r:id="rId16"/>
  </p:handoutMasterIdLst>
  <p:sldIdLst>
    <p:sldId id="376" r:id="rId2"/>
    <p:sldId id="256" r:id="rId3"/>
    <p:sldId id="361" r:id="rId4"/>
    <p:sldId id="346" r:id="rId5"/>
    <p:sldId id="362" r:id="rId6"/>
    <p:sldId id="372" r:id="rId7"/>
    <p:sldId id="364" r:id="rId8"/>
    <p:sldId id="373" r:id="rId9"/>
    <p:sldId id="374" r:id="rId10"/>
    <p:sldId id="367" r:id="rId11"/>
    <p:sldId id="371" r:id="rId12"/>
    <p:sldId id="375" r:id="rId13"/>
    <p:sldId id="356" r:id="rId14"/>
  </p:sldIdLst>
  <p:sldSz cx="9144000" cy="6858000" type="screen4x3"/>
  <p:notesSz cx="6735763" cy="98694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9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hi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B1B5"/>
    <a:srgbClr val="B2B2B2"/>
    <a:srgbClr val="535C64"/>
    <a:srgbClr val="C20B2D"/>
    <a:srgbClr val="6D7785"/>
    <a:srgbClr val="B0B3B2"/>
    <a:srgbClr val="757E85"/>
    <a:srgbClr val="666666"/>
    <a:srgbClr val="707885"/>
    <a:srgbClr val="919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81910" autoAdjust="0"/>
  </p:normalViewPr>
  <p:slideViewPr>
    <p:cSldViewPr>
      <p:cViewPr>
        <p:scale>
          <a:sx n="112" d="100"/>
          <a:sy n="112" d="100"/>
        </p:scale>
        <p:origin x="-5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20" y="-78"/>
      </p:cViewPr>
      <p:guideLst>
        <p:guide orient="horz" pos="3109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F70D2-5293-4E7C-B3A8-3D6A290C9A05}" type="datetimeFigureOut">
              <a:rPr lang="de-DE" smtClean="0"/>
              <a:pPr/>
              <a:t>14.11.2016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340F1-05AF-4B90-B4A7-8D90F677B99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7871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30301-E527-46B8-9863-C3D2C740A9BD}" type="datetimeFigureOut">
              <a:rPr lang="de-DE" smtClean="0"/>
              <a:pPr/>
              <a:t>14.11.2016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24780-DB00-4A87-AF52-AE94F8FBEF0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9228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7AED8D-7B7D-4B5D-985D-DF4EC90DE877}" type="slidenum">
              <a:rPr lang="de-DE" smtClean="0"/>
              <a:pPr/>
              <a:t>2</a:t>
            </a:fld>
            <a:endParaRPr lang="de-DE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28501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Wieso Nachhaltigkeit: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Nachhaltigkeit:</a:t>
            </a:r>
            <a:r>
              <a:rPr lang="de-DE" baseline="0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UN Dekade 2005-2014, </a:t>
            </a:r>
            <a:r>
              <a:rPr lang="de-DE" dirty="0" smtClean="0"/>
              <a:t>Ihr Ziel: das Leitbild der nachhaltigen Entwicklung in allen Bereichen der Bildung zu verankern; Themen</a:t>
            </a:r>
            <a:r>
              <a:rPr lang="de-DE" baseline="0" dirty="0" smtClean="0"/>
              <a:t> wie Klimaschutz und Klimawandel, endliche Ressourcen etc. in der Schul- und Hochschulbildung zu verankern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24780-DB00-4A87-AF52-AE94F8FBEF0E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9776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24780-DB00-4A87-AF52-AE94F8FBEF0E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8845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 Erläuterung der 3 Elemente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24780-DB00-4A87-AF52-AE94F8FBEF0E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656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 smtClean="0"/>
              <a:t>Youtube</a:t>
            </a:r>
            <a:r>
              <a:rPr lang="de-DE" baseline="0" dirty="0" smtClean="0"/>
              <a:t> Kanal stellt Erreichbarkeit sicher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Einheitlicher Aufbau: 12-15 Kapitel (angepasst an die Semesterlänge), Kapitel besteht aus 2x30 Min Vortrag und 1x30 Min Interview -&gt; Verweis nächste Folie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24780-DB00-4A87-AF52-AE94F8FBEF0E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4777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- Professionell im Studio erstellte</a:t>
            </a:r>
            <a:r>
              <a:rPr lang="de-DE" baseline="0" dirty="0" smtClean="0"/>
              <a:t> Lernvideos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24780-DB00-4A87-AF52-AE94F8FBEF0E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8483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smtClean="0"/>
              <a:t>Stand </a:t>
            </a:r>
            <a:r>
              <a:rPr lang="de-DE" dirty="0" err="1" smtClean="0"/>
              <a:t>SoSe</a:t>
            </a:r>
            <a:r>
              <a:rPr lang="de-DE" dirty="0" smtClean="0"/>
              <a:t> 2016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24780-DB00-4A87-AF52-AE94F8FBEF0E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0886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Breit gefächertes Angebot: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Lehrveranstaltungen je 3 </a:t>
            </a:r>
            <a:r>
              <a:rPr lang="de-DE" dirty="0" err="1" smtClean="0"/>
              <a:t>Creditpoints</a:t>
            </a:r>
            <a:r>
              <a:rPr lang="de-DE" dirty="0" smtClean="0"/>
              <a:t> (außer: „Menschschliche Ernährung und ökologische Folgen“ und „</a:t>
            </a:r>
            <a:r>
              <a:rPr lang="de-DE" dirty="0" err="1" smtClean="0"/>
              <a:t>Civic</a:t>
            </a:r>
            <a:r>
              <a:rPr lang="de-DE" dirty="0" smtClean="0"/>
              <a:t> Ecology“ je</a:t>
            </a:r>
            <a:r>
              <a:rPr lang="de-DE" baseline="0" dirty="0" smtClean="0"/>
              <a:t> 1 </a:t>
            </a:r>
            <a:r>
              <a:rPr lang="de-DE" baseline="0" dirty="0" err="1" smtClean="0"/>
              <a:t>Creditpoint</a:t>
            </a:r>
            <a:r>
              <a:rPr lang="de-DE" baseline="0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Lehrveranstaltungen sind als Module kombinierbar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Englischsprachige LVs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24780-DB00-4A87-AF52-AE94F8FBEF0E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1431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smtClean="0"/>
              <a:t>Benutzername = Nachname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Pin</a:t>
            </a:r>
            <a:r>
              <a:rPr lang="de-DE" baseline="0" dirty="0" smtClean="0"/>
              <a:t> = Hochschulkürzel „UDE</a:t>
            </a:r>
            <a:r>
              <a:rPr lang="de-DE" baseline="0" smtClean="0"/>
              <a:t>“+Matrikelnummer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24780-DB00-4A87-AF52-AE94F8FBEF0E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7707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 userDrawn="1"/>
        </p:nvSpPr>
        <p:spPr>
          <a:xfrm>
            <a:off x="0" y="1772816"/>
            <a:ext cx="9144000" cy="2304256"/>
          </a:xfrm>
          <a:prstGeom prst="rect">
            <a:avLst/>
          </a:prstGeom>
          <a:solidFill>
            <a:srgbClr val="C20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Verdana" pitchFamily="34" charset="0"/>
            </a:endParaRPr>
          </a:p>
        </p:txBody>
      </p:sp>
      <p:sp>
        <p:nvSpPr>
          <p:cNvPr id="5166" name="Rectangle 46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1772816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defRPr sz="4800" b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Titel der Lerneinheit</a:t>
            </a:r>
          </a:p>
        </p:txBody>
      </p:sp>
      <p:sp>
        <p:nvSpPr>
          <p:cNvPr id="20" name="Rechteck 19"/>
          <p:cNvSpPr/>
          <p:nvPr userDrawn="1"/>
        </p:nvSpPr>
        <p:spPr>
          <a:xfrm>
            <a:off x="8536673" y="1772816"/>
            <a:ext cx="611560" cy="2308118"/>
          </a:xfrm>
          <a:prstGeom prst="rect">
            <a:avLst/>
          </a:prstGeom>
          <a:solidFill>
            <a:srgbClr val="707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0" y="3217334"/>
            <a:ext cx="8540906" cy="864096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tangle 47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55575" y="3284984"/>
            <a:ext cx="7776865" cy="43204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Episode </a:t>
            </a:r>
            <a:r>
              <a:rPr lang="de-DE" dirty="0" smtClean="0"/>
              <a:t>½: Titel </a:t>
            </a:r>
            <a:r>
              <a:rPr lang="de-DE" dirty="0"/>
              <a:t>der Episode</a:t>
            </a:r>
          </a:p>
        </p:txBody>
      </p:sp>
      <p:pic>
        <p:nvPicPr>
          <p:cNvPr id="13" name="Grafik 12" descr="logo4c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517232"/>
            <a:ext cx="126670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5888"/>
            <a:ext cx="3970338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Lingenau\Desktop\VA Sponsoring\dbu logo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459" y="5760640"/>
            <a:ext cx="985029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F789-634E-4582-A9E1-560DB3F67336}" type="datetime1">
              <a:rPr lang="de-DE" smtClean="0"/>
              <a:pPr/>
              <a:t>14.11.2016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262F-429D-487B-A5D2-D69BA4C7DF8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400">
                <a:latin typeface="Calibri"/>
                <a:cs typeface="Calibri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897468" y="476672"/>
            <a:ext cx="8077200" cy="5139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>
                <a:latin typeface="Calibri"/>
                <a:cs typeface="Calibri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4007-E009-4A9A-9830-43BF47B816C6}" type="datetime1">
              <a:rPr lang="de-DE" smtClean="0"/>
              <a:pPr/>
              <a:t>14.11.2016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262F-429D-487B-A5D2-D69BA4C7DF8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B994-D79D-4CFA-9947-B2DEB0C763FB}" type="datetime1">
              <a:rPr lang="de-DE" smtClean="0"/>
              <a:pPr/>
              <a:t>14.11.2016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262F-429D-487B-A5D2-D69BA4C7DF8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5B51-7F08-46F6-82A3-B54328E69CE5}" type="datetime1">
              <a:rPr lang="de-DE" smtClean="0"/>
              <a:pPr/>
              <a:t>14.11.2016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262F-429D-487B-A5D2-D69BA4C7DF8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4E34-79F3-4BBA-877D-D13D148A3F08}" type="datetime1">
              <a:rPr lang="de-DE" smtClean="0"/>
              <a:pPr/>
              <a:t>14.11.2016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262F-429D-487B-A5D2-D69BA4C7DF8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E1BC-0E2B-4A51-B8E3-3B535240B94E}" type="datetime1">
              <a:rPr lang="de-DE" smtClean="0"/>
              <a:pPr/>
              <a:t>14.11.2016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262F-429D-487B-A5D2-D69BA4C7DF8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9B99-85E1-4348-AEEC-618C3A96B47E}" type="datetime1">
              <a:rPr lang="de-DE" smtClean="0"/>
              <a:pPr/>
              <a:t>14.11.2016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262F-429D-487B-A5D2-D69BA4C7DF8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4546-F145-4A32-9FE9-489557211B5A}" type="datetime1">
              <a:rPr lang="de-DE" smtClean="0"/>
              <a:pPr/>
              <a:t>14.11.2016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262F-429D-487B-A5D2-D69BA4C7DF8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899592" y="476672"/>
            <a:ext cx="8244408" cy="648072"/>
          </a:xfrm>
          <a:prstGeom prst="rect">
            <a:avLst/>
          </a:prstGeom>
          <a:solidFill>
            <a:srgbClr val="C20B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97468" y="476672"/>
            <a:ext cx="8077200" cy="5139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27584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17500-8244-43C8-A6A1-E8D2807F072D}" type="datetime1">
              <a:rPr lang="de-DE" smtClean="0"/>
              <a:pPr/>
              <a:t>14.11.2016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AE168-4602-41CE-9B5E-F7F80B57B8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Fußzeilenplatzhalter 12"/>
          <p:cNvSpPr txBox="1">
            <a:spLocks/>
          </p:cNvSpPr>
          <p:nvPr userDrawn="1"/>
        </p:nvSpPr>
        <p:spPr>
          <a:xfrm>
            <a:off x="828600" y="111547"/>
            <a:ext cx="83196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>
                <a:ea typeface="Verdana" pitchFamily="34" charset="0"/>
                <a:cs typeface="Verdana" pitchFamily="34" charset="0"/>
              </a:rPr>
              <a:t>Virtuelle</a:t>
            </a:r>
            <a:r>
              <a:rPr lang="de-DE" sz="1200" baseline="0" dirty="0" smtClean="0">
                <a:ea typeface="Verdana" pitchFamily="34" charset="0"/>
                <a:cs typeface="Verdana" pitchFamily="34" charset="0"/>
              </a:rPr>
              <a:t> Akademie Nachhaltigkeit</a:t>
            </a:r>
            <a:r>
              <a:rPr lang="de-DE" sz="1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•</a:t>
            </a:r>
            <a:r>
              <a:rPr lang="de-DE" sz="1200" dirty="0" smtClean="0">
                <a:ea typeface="Verdana" pitchFamily="34" charset="0"/>
                <a:cs typeface="Verdana" pitchFamily="34" charset="0"/>
              </a:rPr>
              <a:t> www.va-bne.de</a:t>
            </a:r>
            <a:br>
              <a:rPr lang="de-DE" sz="1200" dirty="0" smtClean="0">
                <a:ea typeface="Verdana" pitchFamily="34" charset="0"/>
                <a:cs typeface="Verdana" pitchFamily="34" charset="0"/>
              </a:rPr>
            </a:br>
            <a:r>
              <a:rPr lang="de-DE" sz="1200" dirty="0" smtClean="0">
                <a:ea typeface="Verdana" pitchFamily="34" charset="0"/>
                <a:cs typeface="Verdana" pitchFamily="34" charset="0"/>
              </a:rPr>
              <a:t>Studieren mit videobasierten Lehrveranstaltungen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•</a:t>
            </a:r>
            <a:r>
              <a:rPr lang="de-DE" sz="1200" dirty="0" smtClean="0">
                <a:ea typeface="Verdana" pitchFamily="34" charset="0"/>
                <a:cs typeface="Verdana" pitchFamily="34" charset="0"/>
              </a:rPr>
              <a:t> Das Angebot der Virtuellen</a:t>
            </a:r>
            <a:r>
              <a:rPr lang="de-DE" sz="1200" baseline="0" dirty="0" smtClean="0">
                <a:ea typeface="Verdana" pitchFamily="34" charset="0"/>
                <a:cs typeface="Verdana" pitchFamily="34" charset="0"/>
              </a:rPr>
              <a:t> Akademie Nachhaltigkeit</a:t>
            </a:r>
            <a:endParaRPr lang="de-DE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 smtClean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hteck 12"/>
          <p:cNvSpPr/>
          <p:nvPr userDrawn="1"/>
        </p:nvSpPr>
        <p:spPr>
          <a:xfrm>
            <a:off x="899592" y="980728"/>
            <a:ext cx="8075076" cy="144016"/>
          </a:xfrm>
          <a:prstGeom prst="rect">
            <a:avLst/>
          </a:prstGeom>
          <a:solidFill>
            <a:srgbClr val="B0B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8721" y="476672"/>
            <a:ext cx="179512" cy="648072"/>
          </a:xfrm>
          <a:prstGeom prst="rect">
            <a:avLst/>
          </a:prstGeom>
          <a:solidFill>
            <a:srgbClr val="6D7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Bild 13" descr="VA_Logo_NHBWL_kugel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88"/>
            <a:ext cx="7493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\\hydra.zait.uni-bremen.de\zmmlteam\Virtuelle_Akademie_(VA)\Creative Commons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361" y="6582058"/>
            <a:ext cx="661143" cy="23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ctr" defTabSz="914400" rtl="0" eaLnBrk="1" latinLnBrk="0" hangingPunct="1">
        <a:spcBef>
          <a:spcPct val="0"/>
        </a:spcBef>
        <a:buNone/>
        <a:defRPr sz="2800" b="0" kern="120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due.de/zertifikat-bne" TargetMode="External"/><Relationship Id="rId2" Type="http://schemas.openxmlformats.org/officeDocument/2006/relationships/hyperlink" Target="https://www.uni-due.de/imperia/md/content/dokumente/lageplaene/lp_essen_weststadttuerme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zertifikat-bne@uni-due.d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gif"/><Relationship Id="rId12" Type="http://schemas.openxmlformats.org/officeDocument/2006/relationships/image" Target="../media/image24.png"/><Relationship Id="rId17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jpe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va-bne.de" TargetMode="External"/><Relationship Id="rId2" Type="http://schemas.openxmlformats.org/officeDocument/2006/relationships/hyperlink" Target="http://www.va-bne.d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-bne.d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-bne.d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-bne.d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23528" y="1600200"/>
            <a:ext cx="8733656" cy="4853136"/>
          </a:xfrm>
        </p:spPr>
        <p:txBody>
          <a:bodyPr>
            <a:noAutofit/>
          </a:bodyPr>
          <a:lstStyle/>
          <a:p>
            <a:pPr marL="271463" indent="-271463"/>
            <a:r>
              <a:rPr lang="de-DE" sz="2000" dirty="0" smtClean="0">
                <a:solidFill>
                  <a:srgbClr val="0070C0"/>
                </a:solidFill>
              </a:rPr>
              <a:t>UDE: Klausurtermine/Nachtermine:</a:t>
            </a:r>
          </a:p>
          <a:p>
            <a:pPr marL="541338" lvl="1" indent="-271463"/>
            <a:r>
              <a:rPr lang="de-DE" sz="1600" dirty="0" smtClean="0">
                <a:solidFill>
                  <a:srgbClr val="0070C0"/>
                </a:solidFill>
              </a:rPr>
              <a:t>Do</a:t>
            </a:r>
            <a:r>
              <a:rPr lang="de-DE" sz="1600" dirty="0">
                <a:solidFill>
                  <a:srgbClr val="0070C0"/>
                </a:solidFill>
              </a:rPr>
              <a:t>, 15.12.2016, 08:30-11:00 Uhr, </a:t>
            </a:r>
            <a:r>
              <a:rPr lang="de-DE" sz="1600" dirty="0" smtClean="0">
                <a:solidFill>
                  <a:srgbClr val="0070C0"/>
                </a:solidFill>
              </a:rPr>
              <a:t>PC-Hall A-003</a:t>
            </a:r>
          </a:p>
          <a:p>
            <a:pPr marL="541338" lvl="1" indent="-271463"/>
            <a:r>
              <a:rPr lang="de-DE" sz="1600" dirty="0" smtClean="0">
                <a:solidFill>
                  <a:srgbClr val="0070C0"/>
                </a:solidFill>
              </a:rPr>
              <a:t>Do</a:t>
            </a:r>
            <a:r>
              <a:rPr lang="de-DE" sz="1600" dirty="0">
                <a:solidFill>
                  <a:srgbClr val="0070C0"/>
                </a:solidFill>
              </a:rPr>
              <a:t>, 26.01.2017, 13:30-16:00 Uhr, PC-Hall </a:t>
            </a:r>
            <a:r>
              <a:rPr lang="de-DE" sz="1600" dirty="0" smtClean="0">
                <a:solidFill>
                  <a:srgbClr val="0070C0"/>
                </a:solidFill>
              </a:rPr>
              <a:t>A-009</a:t>
            </a:r>
          </a:p>
          <a:p>
            <a:pPr marL="541338" lvl="1" indent="-271463"/>
            <a:r>
              <a:rPr lang="de-DE" sz="1600" dirty="0">
                <a:solidFill>
                  <a:srgbClr val="0070C0"/>
                </a:solidFill>
              </a:rPr>
              <a:t>u</a:t>
            </a:r>
            <a:r>
              <a:rPr lang="de-DE" sz="1600" dirty="0" smtClean="0">
                <a:solidFill>
                  <a:srgbClr val="0070C0"/>
                </a:solidFill>
              </a:rPr>
              <a:t>.V. Do, 23.03.2017, 12:00-14:30 Uhr, </a:t>
            </a:r>
            <a:r>
              <a:rPr lang="de-DE" sz="1600" dirty="0">
                <a:solidFill>
                  <a:srgbClr val="0070C0"/>
                </a:solidFill>
              </a:rPr>
              <a:t>PC-Hall A-009</a:t>
            </a:r>
          </a:p>
          <a:p>
            <a:pPr marL="271463" lvl="1" indent="-1588">
              <a:buNone/>
            </a:pPr>
            <a:r>
              <a:rPr lang="de-DE" sz="1600" dirty="0" smtClean="0">
                <a:solidFill>
                  <a:srgbClr val="0070C0"/>
                </a:solidFill>
                <a:hlinkClick r:id="rId2"/>
              </a:rPr>
              <a:t>Altendorfer </a:t>
            </a:r>
            <a:r>
              <a:rPr lang="de-DE" sz="1600" dirty="0">
                <a:solidFill>
                  <a:srgbClr val="0070C0"/>
                </a:solidFill>
                <a:hlinkClick r:id="rId2"/>
              </a:rPr>
              <a:t>Straße 5-9, Essen</a:t>
            </a:r>
            <a:r>
              <a:rPr lang="de-DE" sz="1600" dirty="0">
                <a:solidFill>
                  <a:srgbClr val="0070C0"/>
                </a:solidFill>
              </a:rPr>
              <a:t>, Eingang </a:t>
            </a:r>
            <a:r>
              <a:rPr lang="de-DE" sz="1600" dirty="0" smtClean="0">
                <a:solidFill>
                  <a:srgbClr val="0070C0"/>
                </a:solidFill>
              </a:rPr>
              <a:t>3; Die </a:t>
            </a:r>
            <a:r>
              <a:rPr lang="de-DE" sz="1600" dirty="0">
                <a:solidFill>
                  <a:srgbClr val="0070C0"/>
                </a:solidFill>
              </a:rPr>
              <a:t>genaue Uhrzeit </a:t>
            </a:r>
            <a:r>
              <a:rPr lang="de-DE" sz="1600" dirty="0" smtClean="0">
                <a:solidFill>
                  <a:srgbClr val="0070C0"/>
                </a:solidFill>
              </a:rPr>
              <a:t>im genannten Zeitraum wird </a:t>
            </a:r>
            <a:r>
              <a:rPr lang="de-DE" sz="1600" dirty="0">
                <a:solidFill>
                  <a:srgbClr val="0070C0"/>
                </a:solidFill>
              </a:rPr>
              <a:t>nach Ende </a:t>
            </a:r>
            <a:r>
              <a:rPr lang="de-DE" sz="1600" dirty="0" smtClean="0">
                <a:solidFill>
                  <a:srgbClr val="0070C0"/>
                </a:solidFill>
              </a:rPr>
              <a:t>der An-/Abmeldefrist </a:t>
            </a:r>
            <a:r>
              <a:rPr lang="de-DE" sz="1600" dirty="0">
                <a:solidFill>
                  <a:srgbClr val="0070C0"/>
                </a:solidFill>
              </a:rPr>
              <a:t>bekannt gegeben</a:t>
            </a:r>
            <a:r>
              <a:rPr lang="de-DE" sz="1600" dirty="0" smtClean="0">
                <a:solidFill>
                  <a:srgbClr val="0070C0"/>
                </a:solidFill>
              </a:rPr>
              <a:t>.</a:t>
            </a:r>
          </a:p>
          <a:p>
            <a:pPr marL="271463" indent="-271463"/>
            <a:r>
              <a:rPr lang="de-DE" sz="2000" dirty="0" smtClean="0">
                <a:solidFill>
                  <a:srgbClr val="0070C0"/>
                </a:solidFill>
              </a:rPr>
              <a:t>An-/Abmeldefrist endet eine Woche vor der Prüfung. Sie melden sich </a:t>
            </a:r>
            <a:r>
              <a:rPr lang="de-DE" sz="2000" b="1" dirty="0" smtClean="0">
                <a:solidFill>
                  <a:srgbClr val="0070C0"/>
                </a:solidFill>
              </a:rPr>
              <a:t>sowohl über die Lernplattform </a:t>
            </a:r>
            <a:r>
              <a:rPr lang="de-DE" sz="2000" dirty="0" smtClean="0">
                <a:solidFill>
                  <a:srgbClr val="0070C0"/>
                </a:solidFill>
              </a:rPr>
              <a:t>der Virtuellen Akademie </a:t>
            </a:r>
            <a:r>
              <a:rPr lang="de-DE" sz="2000" b="1" dirty="0" smtClean="0">
                <a:solidFill>
                  <a:srgbClr val="0070C0"/>
                </a:solidFill>
              </a:rPr>
              <a:t>als auch über das LSF der UDE </a:t>
            </a:r>
            <a:r>
              <a:rPr lang="de-DE" sz="2000" dirty="0" smtClean="0">
                <a:solidFill>
                  <a:srgbClr val="0070C0"/>
                </a:solidFill>
              </a:rPr>
              <a:t>an/ab. Eine Anmeldung im Prüfungsamt ist nicht erforderlich. </a:t>
            </a:r>
          </a:p>
          <a:p>
            <a:pPr marL="271463" indent="-271463"/>
            <a:r>
              <a:rPr lang="de-DE" sz="2000" dirty="0">
                <a:solidFill>
                  <a:srgbClr val="0070C0"/>
                </a:solidFill>
              </a:rPr>
              <a:t>Alle E3-Studierenden erhalten eine Benotung, die nach Maßgabe der jeweiligen Prüfungsordnung ggf. in die Endnote eingeht. </a:t>
            </a:r>
            <a:endParaRPr lang="de-DE" sz="2000" dirty="0" smtClean="0">
              <a:solidFill>
                <a:srgbClr val="0070C0"/>
              </a:solidFill>
            </a:endParaRPr>
          </a:p>
          <a:p>
            <a:pPr marL="271463" indent="-271463"/>
            <a:r>
              <a:rPr lang="de-DE" sz="2000" dirty="0" smtClean="0">
                <a:solidFill>
                  <a:srgbClr val="0070C0"/>
                </a:solidFill>
              </a:rPr>
              <a:t>Nicht </a:t>
            </a:r>
            <a:r>
              <a:rPr lang="de-DE" sz="2000" dirty="0">
                <a:solidFill>
                  <a:srgbClr val="0070C0"/>
                </a:solidFill>
              </a:rPr>
              <a:t>bestandene oder als nicht bestanden geltende Prüfungen können </a:t>
            </a:r>
            <a:r>
              <a:rPr lang="de-DE" sz="2000" dirty="0" smtClean="0">
                <a:solidFill>
                  <a:srgbClr val="0070C0"/>
                </a:solidFill>
              </a:rPr>
              <a:t>zweimal wiederholt werden. </a:t>
            </a:r>
          </a:p>
          <a:p>
            <a:pPr marL="271463" indent="-271463"/>
            <a:r>
              <a:rPr lang="de-DE" sz="2000" dirty="0" smtClean="0">
                <a:solidFill>
                  <a:srgbClr val="0070C0"/>
                </a:solidFill>
              </a:rPr>
              <a:t>Infos </a:t>
            </a:r>
            <a:r>
              <a:rPr lang="de-DE" sz="2000" dirty="0">
                <a:solidFill>
                  <a:srgbClr val="0070C0"/>
                </a:solidFill>
              </a:rPr>
              <a:t>zum Zertifikat ‚Bildung für Nachhaltige Entwicklung‘: </a:t>
            </a:r>
            <a:r>
              <a:rPr lang="de-DE" sz="2000" dirty="0" smtClean="0">
                <a:solidFill>
                  <a:srgbClr val="0070C0"/>
                </a:solidFill>
              </a:rPr>
              <a:t/>
            </a:r>
            <a:br>
              <a:rPr lang="de-DE" sz="2000" dirty="0" smtClean="0">
                <a:solidFill>
                  <a:srgbClr val="0070C0"/>
                </a:solidFill>
              </a:rPr>
            </a:br>
            <a:r>
              <a:rPr lang="de-DE" sz="1600" dirty="0" smtClean="0">
                <a:solidFill>
                  <a:srgbClr val="0070C0"/>
                </a:solidFill>
                <a:hlinkClick r:id="rId3"/>
              </a:rPr>
              <a:t>https</a:t>
            </a:r>
            <a:r>
              <a:rPr lang="de-DE" sz="1600" dirty="0">
                <a:solidFill>
                  <a:srgbClr val="0070C0"/>
                </a:solidFill>
                <a:hlinkClick r:id="rId3"/>
              </a:rPr>
              <a:t>://www.uni-due.de/zertifikat-bne</a:t>
            </a:r>
            <a:r>
              <a:rPr lang="de-DE" sz="1600" dirty="0">
                <a:solidFill>
                  <a:srgbClr val="0070C0"/>
                </a:solidFill>
              </a:rPr>
              <a:t>, </a:t>
            </a:r>
            <a:r>
              <a:rPr lang="de-DE" sz="1600" dirty="0" smtClean="0">
                <a:hlinkClick r:id="rId4"/>
              </a:rPr>
              <a:t>zertifikat-bne@uni-due.de</a:t>
            </a:r>
            <a:endParaRPr lang="de-DE" sz="16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70C0"/>
                </a:solidFill>
              </a:rPr>
              <a:t>Ergänzungen des Instituts für Optionale Studien IOS</a:t>
            </a:r>
            <a:endParaRPr lang="de-D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701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" b="-2512"/>
          <a:stretch/>
        </p:blipFill>
        <p:spPr>
          <a:xfrm>
            <a:off x="611560" y="1196752"/>
            <a:ext cx="4474445" cy="5733256"/>
          </a:xfrm>
          <a:prstGeom prst="rect">
            <a:avLst/>
          </a:prstGeom>
        </p:spPr>
      </p:pic>
      <p:sp>
        <p:nvSpPr>
          <p:cNvPr id="8" name="Inhaltsplatzhalter 5"/>
          <p:cNvSpPr txBox="1">
            <a:spLocks/>
          </p:cNvSpPr>
          <p:nvPr/>
        </p:nvSpPr>
        <p:spPr>
          <a:xfrm>
            <a:off x="5224100" y="1546243"/>
            <a:ext cx="4028420" cy="490709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20B2D"/>
              </a:buClr>
            </a:pPr>
            <a:r>
              <a:rPr lang="de-DE" sz="2400" dirty="0" smtClean="0"/>
              <a:t>mehr als 40 Partnerhochschulen nutzen das Angebot</a:t>
            </a:r>
          </a:p>
          <a:p>
            <a:pPr>
              <a:buClr>
                <a:srgbClr val="C20B2D"/>
              </a:buClr>
            </a:pPr>
            <a:r>
              <a:rPr lang="de-DE" sz="2400" dirty="0" smtClean="0"/>
              <a:t>15 Hochschulen mit regelmäßigem  Prüfungsangebot</a:t>
            </a:r>
          </a:p>
          <a:p>
            <a:pPr>
              <a:buClr>
                <a:srgbClr val="C20B2D"/>
              </a:buClr>
            </a:pPr>
            <a:r>
              <a:rPr lang="de-DE" sz="2400" dirty="0" smtClean="0"/>
              <a:t>Individuelle Prüfungstermine an diversen weiteren Hochschulen</a:t>
            </a:r>
          </a:p>
          <a:p>
            <a:pPr>
              <a:buClr>
                <a:srgbClr val="C20B2D"/>
              </a:buClr>
            </a:pPr>
            <a:r>
              <a:rPr lang="de-DE" sz="2400" dirty="0" smtClean="0"/>
              <a:t>Wahrnehmung des Angebots auch an internationalen Hochschulen</a:t>
            </a:r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897468" y="476672"/>
            <a:ext cx="8077200" cy="51392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de-DE" dirty="0" smtClean="0"/>
              <a:t>Partnerhochschulen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186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3923928" y="4581128"/>
            <a:ext cx="5050740" cy="15011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Derzeitiges Veranstaltungsangebot</a:t>
            </a:r>
            <a:endParaRPr lang="de-DE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237" y="2060666"/>
            <a:ext cx="1524875" cy="10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40" y="3377240"/>
            <a:ext cx="1519055" cy="108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596" y="3389816"/>
            <a:ext cx="1435106" cy="1080000"/>
          </a:xfrm>
          <a:prstGeom prst="rect">
            <a:avLst/>
          </a:prstGeom>
        </p:spPr>
      </p:pic>
      <p:pic>
        <p:nvPicPr>
          <p:cNvPr id="9218" name="Picture 2" descr="C:\Users\nadem\Desktop\VA_Themeblatt_WIT_V0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854" y="4725264"/>
            <a:ext cx="1438848" cy="108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nadem\Desktop\VA_Themenblatt_NHB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18" y="4725264"/>
            <a:ext cx="1521551" cy="108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nadem\Desktop\VA_Themenblatt_BNE_V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237" y="3368354"/>
            <a:ext cx="1519028" cy="108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558" y="4725264"/>
            <a:ext cx="1486418" cy="10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899592" y="1403484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15 Lehrveranstaltungen (davon 3 englischsprachige)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435" y="4725264"/>
            <a:ext cx="1480632" cy="10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515" y="3389816"/>
            <a:ext cx="1505425" cy="10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532" y="2060666"/>
            <a:ext cx="1523528" cy="10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 descr="http://va-web.zmml.uni-bremen.de/vabne_de/images/title_head/me_titel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595" y="2060666"/>
            <a:ext cx="1435106" cy="108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60666"/>
            <a:ext cx="1536224" cy="1080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19" y="2060666"/>
            <a:ext cx="1527677" cy="1080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0" name="Textfeld 9"/>
          <p:cNvSpPr txBox="1"/>
          <p:nvPr/>
        </p:nvSpPr>
        <p:spPr>
          <a:xfrm>
            <a:off x="3893344" y="5805264"/>
            <a:ext cx="5071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Englischsprachige Veranstaltungen</a:t>
            </a:r>
            <a:endParaRPr lang="de-DE" sz="1200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12" y="4718966"/>
            <a:ext cx="1523627" cy="10862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17" y="3377240"/>
            <a:ext cx="1521552" cy="10956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1535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3"/>
          <p:cNvSpPr txBox="1">
            <a:spLocks/>
          </p:cNvSpPr>
          <p:nvPr/>
        </p:nvSpPr>
        <p:spPr>
          <a:xfrm>
            <a:off x="897468" y="476672"/>
            <a:ext cx="8077200" cy="51392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de-DE" dirty="0" smtClean="0"/>
              <a:t>Login zur Prüfung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62" y="1412776"/>
            <a:ext cx="6808812" cy="42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4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251520" y="2780928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de-DE" b="1" dirty="0" smtClean="0">
                <a:solidFill>
                  <a:schemeClr val="tx1"/>
                </a:solidFill>
              </a:rPr>
              <a:t>Vielen Dank für die Aufmerksamkeit!</a:t>
            </a:r>
          </a:p>
          <a:p>
            <a:endParaRPr lang="de-DE" b="1" dirty="0" smtClean="0">
              <a:solidFill>
                <a:schemeClr val="tx1"/>
              </a:solidFill>
            </a:endParaRPr>
          </a:p>
          <a:p>
            <a:r>
              <a:rPr lang="de-DE" b="1" dirty="0" smtClean="0">
                <a:solidFill>
                  <a:schemeClr val="tx1"/>
                </a:solidFill>
              </a:rPr>
              <a:t>Weitere Informationen unter: </a:t>
            </a:r>
            <a:r>
              <a:rPr lang="de-DE" b="1" dirty="0" smtClean="0">
                <a:solidFill>
                  <a:schemeClr val="tx1"/>
                </a:solidFill>
                <a:hlinkClick r:id="rId2"/>
              </a:rPr>
              <a:t>www.va-bne.de</a:t>
            </a:r>
            <a:endParaRPr lang="de-DE" b="1" dirty="0" smtClean="0">
              <a:solidFill>
                <a:schemeClr val="tx1"/>
              </a:solidFill>
            </a:endParaRPr>
          </a:p>
          <a:p>
            <a:endParaRPr lang="de-DE" b="1" dirty="0">
              <a:solidFill>
                <a:schemeClr val="tx1"/>
              </a:solidFill>
            </a:endParaRPr>
          </a:p>
          <a:p>
            <a:endParaRPr lang="de-DE" b="1" dirty="0" smtClean="0">
              <a:solidFill>
                <a:schemeClr val="tx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39552" y="4892967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Kontakt: </a:t>
            </a:r>
            <a:r>
              <a:rPr lang="de-DE" b="1" dirty="0" smtClean="0">
                <a:hlinkClick r:id="rId3"/>
              </a:rPr>
              <a:t>info@va-bne.de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09811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771200"/>
            <a:ext cx="8528400" cy="1468800"/>
          </a:xfrm>
          <a:noFill/>
        </p:spPr>
        <p:txBody>
          <a:bodyPr>
            <a:noAutofit/>
          </a:bodyPr>
          <a:lstStyle/>
          <a:p>
            <a:pPr algn="ctr"/>
            <a:r>
              <a:rPr lang="de-DE" sz="4000" dirty="0" smtClean="0">
                <a:ea typeface="Verdana" pitchFamily="34" charset="0"/>
                <a:cs typeface="Verdana" pitchFamily="34" charset="0"/>
              </a:rPr>
              <a:t>Studieren mit videobasierten Lehrveranstaltungen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83568" y="4615200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Virtuelle Akademie Nachhaltigkeit|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www.va-bne.de</a:t>
            </a:r>
            <a:endParaRPr lang="de-DE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0" y="3414772"/>
            <a:ext cx="853244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300" dirty="0" smtClean="0">
                <a:ea typeface="Verdana" pitchFamily="34" charset="0"/>
                <a:cs typeface="Verdana" pitchFamily="34" charset="0"/>
              </a:rPr>
              <a:t>Das Angebot der Virtuellen Akademie Nachhaltigkeit</a:t>
            </a:r>
            <a:endParaRPr lang="de-DE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251520" y="2492896"/>
            <a:ext cx="8712968" cy="2880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Die Virtuelle Akademie Nachhaltigkeit</a:t>
            </a:r>
            <a:endParaRPr lang="de-DE" sz="2400" dirty="0"/>
          </a:p>
        </p:txBody>
      </p:sp>
      <p:sp>
        <p:nvSpPr>
          <p:cNvPr id="4" name="Abgerundetes Rechteck 3"/>
          <p:cNvSpPr/>
          <p:nvPr/>
        </p:nvSpPr>
        <p:spPr>
          <a:xfrm>
            <a:off x="313524" y="2616211"/>
            <a:ext cx="2808312" cy="129614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Lernen mit Video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/>
              <a:t>Frei zugänglich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/>
              <a:t>Didaktisch aufbereitet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251520" y="5489848"/>
            <a:ext cx="8712968" cy="922838"/>
          </a:xfrm>
          <a:prstGeom prst="roundRect">
            <a:avLst/>
          </a:prstGeom>
          <a:solidFill>
            <a:srgbClr val="C20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Inhaltliche Rahmung </a:t>
            </a:r>
            <a:r>
              <a:rPr lang="de-DE" sz="2000" b="1" dirty="0" smtClean="0"/>
              <a:t>durch:</a:t>
            </a:r>
          </a:p>
          <a:p>
            <a:pPr algn="ctr"/>
            <a:r>
              <a:rPr lang="de-DE" sz="2000" b="1" dirty="0" smtClean="0"/>
              <a:t> 2005 – 2014 UN-Dekade „Bildung für nachhaltige Entwicklung“</a:t>
            </a:r>
          </a:p>
          <a:p>
            <a:pPr algn="ctr"/>
            <a:r>
              <a:rPr lang="de-DE" sz="2000" b="1" dirty="0" smtClean="0"/>
              <a:t>2015 – 2020 Weltaktionsprogramm  </a:t>
            </a:r>
            <a:endParaRPr lang="de-DE" sz="2000" b="1" dirty="0"/>
          </a:p>
        </p:txBody>
      </p:sp>
      <p:sp>
        <p:nvSpPr>
          <p:cNvPr id="8" name="Gleichschenkliges Dreieck 7"/>
          <p:cNvSpPr/>
          <p:nvPr/>
        </p:nvSpPr>
        <p:spPr>
          <a:xfrm>
            <a:off x="313524" y="1556792"/>
            <a:ext cx="8578956" cy="720080"/>
          </a:xfrm>
          <a:prstGeom prst="triangle">
            <a:avLst/>
          </a:prstGeom>
          <a:solidFill>
            <a:srgbClr val="C20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13" y="4021553"/>
            <a:ext cx="2456133" cy="120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bgerundetes Rechteck 11"/>
          <p:cNvSpPr/>
          <p:nvPr/>
        </p:nvSpPr>
        <p:spPr>
          <a:xfrm>
            <a:off x="3198846" y="2616211"/>
            <a:ext cx="2808312" cy="129614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Lernplattform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/>
              <a:t>Austausch und Betreuung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/>
              <a:t>Lernmaterialien</a:t>
            </a:r>
            <a:endParaRPr lang="de-DE" sz="1100" b="1" dirty="0"/>
          </a:p>
        </p:txBody>
      </p:sp>
      <p:sp>
        <p:nvSpPr>
          <p:cNvPr id="13" name="Abgerundetes Rechteck 12"/>
          <p:cNvSpPr/>
          <p:nvPr/>
        </p:nvSpPr>
        <p:spPr>
          <a:xfrm>
            <a:off x="6084168" y="2616211"/>
            <a:ext cx="2808312" cy="129614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err="1" smtClean="0"/>
              <a:t>eAssessment</a:t>
            </a:r>
            <a:endParaRPr lang="de-DE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b="1" dirty="0" smtClean="0"/>
              <a:t>e</a:t>
            </a:r>
            <a:r>
              <a:rPr lang="de-DE" sz="1600" b="1" dirty="0"/>
              <a:t>K</a:t>
            </a:r>
            <a:r>
              <a:rPr lang="de-DE" sz="1600" b="1" dirty="0" smtClean="0"/>
              <a:t>lausur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b="1" dirty="0" smtClean="0"/>
              <a:t>Freie Wahl der Prüfungstermine </a:t>
            </a:r>
            <a:endParaRPr lang="de-DE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890" y="4021553"/>
            <a:ext cx="2696223" cy="12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004" y="4021553"/>
            <a:ext cx="2544639" cy="12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51520" y="641268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Portal: www.va-bne.de – Zugriff auf die Lernvideos und die Lernplattform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604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99592" y="1556793"/>
            <a:ext cx="8244408" cy="504056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de-DE" sz="2400" dirty="0" smtClean="0"/>
              <a:t>Vermittlung von </a:t>
            </a:r>
            <a:r>
              <a:rPr lang="de-DE" sz="2400" b="1" dirty="0" smtClean="0"/>
              <a:t>Grundlagen</a:t>
            </a:r>
            <a:r>
              <a:rPr lang="de-DE" sz="2400" dirty="0" smtClean="0"/>
              <a:t> der Bildung für nachhaltige Entwicklung (BNE) mit videobasierten Lehrveranstaltungen</a:t>
            </a:r>
          </a:p>
          <a:p>
            <a:pPr>
              <a:buClr>
                <a:srgbClr val="C00000"/>
              </a:buClr>
            </a:pPr>
            <a:r>
              <a:rPr lang="de-DE" sz="2400" dirty="0" smtClean="0"/>
              <a:t>Mit dem </a:t>
            </a:r>
            <a:r>
              <a:rPr lang="de-DE" sz="2400" b="1" dirty="0" smtClean="0"/>
              <a:t>innovativen Online-Lernkonzept</a:t>
            </a:r>
            <a:r>
              <a:rPr lang="de-DE" sz="2400" dirty="0" smtClean="0"/>
              <a:t> ein langfristig nutzbares Veranstaltungsangebot für BNE schaffen, das Hochschulen unterstützt, das Bildungsziel zu erreichen</a:t>
            </a:r>
          </a:p>
          <a:p>
            <a:pPr>
              <a:buClr>
                <a:srgbClr val="C00000"/>
              </a:buClr>
            </a:pPr>
            <a:r>
              <a:rPr lang="de-DE" sz="2400" dirty="0" smtClean="0"/>
              <a:t>Angebot von </a:t>
            </a:r>
            <a:r>
              <a:rPr lang="de-DE" sz="2400" b="1" dirty="0" smtClean="0"/>
              <a:t>frei zugänglichen </a:t>
            </a:r>
            <a:r>
              <a:rPr lang="de-DE" sz="2400" dirty="0" smtClean="0"/>
              <a:t>und </a:t>
            </a:r>
            <a:r>
              <a:rPr lang="de-DE" sz="2400" b="1" dirty="0" smtClean="0"/>
              <a:t>kostenlosen</a:t>
            </a:r>
            <a:r>
              <a:rPr lang="de-DE" sz="2400" dirty="0" smtClean="0"/>
              <a:t> Lehrveranstaltungen für Studierende an deutschsprachigen Hochschulen über das Portal (</a:t>
            </a:r>
            <a:r>
              <a:rPr lang="de-DE" sz="2400" dirty="0" smtClean="0">
                <a:hlinkClick r:id="rId3"/>
              </a:rPr>
              <a:t>www.va-bne.de</a:t>
            </a:r>
            <a:r>
              <a:rPr lang="de-DE" sz="2400" dirty="0" smtClean="0"/>
              <a:t>)</a:t>
            </a:r>
          </a:p>
          <a:p>
            <a:pPr>
              <a:buClr>
                <a:srgbClr val="C00000"/>
              </a:buClr>
            </a:pPr>
            <a:r>
              <a:rPr lang="de-DE" sz="2400" b="1" dirty="0" smtClean="0"/>
              <a:t>Orts- und zeitunabhängiges </a:t>
            </a:r>
            <a:r>
              <a:rPr lang="de-DE" sz="2400" dirty="0" smtClean="0"/>
              <a:t>Studieren im eigenen Lerntempo und der Erwerb von </a:t>
            </a:r>
            <a:r>
              <a:rPr lang="de-DE" sz="2400" b="1" dirty="0" err="1" smtClean="0"/>
              <a:t>Creditpoints</a:t>
            </a:r>
            <a:r>
              <a:rPr lang="de-DE" sz="2400" b="1" dirty="0" smtClean="0"/>
              <a:t> </a:t>
            </a:r>
            <a:r>
              <a:rPr lang="de-DE" sz="2400" dirty="0" smtClean="0"/>
              <a:t>über Prüfungen an den Heimathochschulen. </a:t>
            </a:r>
          </a:p>
          <a:p>
            <a:pPr marL="355600" indent="0">
              <a:buClr>
                <a:srgbClr val="C00000"/>
              </a:buClr>
              <a:buNone/>
            </a:pPr>
            <a:endParaRPr lang="de-DE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500" smtClean="0"/>
              <a:t>Ziele der Virtuellen Akademie Nachhaltigkeit</a:t>
            </a:r>
            <a:endParaRPr lang="de-DE" sz="2500"/>
          </a:p>
        </p:txBody>
      </p:sp>
    </p:spTree>
    <p:extLst>
      <p:ext uri="{BB962C8B-B14F-4D97-AF65-F5344CB8AC3E}">
        <p14:creationId xmlns:p14="http://schemas.microsoft.com/office/powerpoint/2010/main" val="185432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Das Portal der </a:t>
            </a:r>
            <a:r>
              <a:rPr lang="en-US" sz="2400" dirty="0" err="1" smtClean="0"/>
              <a:t>Virtuellen</a:t>
            </a:r>
            <a:r>
              <a:rPr lang="en-US" sz="2400" dirty="0" smtClean="0"/>
              <a:t> </a:t>
            </a:r>
            <a:r>
              <a:rPr lang="en-US" sz="2400" dirty="0" err="1" smtClean="0"/>
              <a:t>Akademie</a:t>
            </a:r>
            <a:r>
              <a:rPr lang="en-US" sz="2400" dirty="0" smtClean="0"/>
              <a:t> </a:t>
            </a:r>
            <a:r>
              <a:rPr lang="en-US" sz="2400" dirty="0" err="1" smtClean="0"/>
              <a:t>Nachhaltigkeit</a:t>
            </a:r>
            <a:endParaRPr lang="en-US" sz="2400" dirty="0"/>
          </a:p>
        </p:txBody>
      </p:sp>
      <p:sp>
        <p:nvSpPr>
          <p:cNvPr id="7" name="Inhaltsplatzhalter 1"/>
          <p:cNvSpPr>
            <a:spLocks noGrp="1"/>
          </p:cNvSpPr>
          <p:nvPr>
            <p:ph idx="1"/>
          </p:nvPr>
        </p:nvSpPr>
        <p:spPr>
          <a:xfrm>
            <a:off x="827584" y="1268760"/>
            <a:ext cx="8064896" cy="144016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de-DE" sz="2400" smtClean="0"/>
              <a:t>Zugang zu allen Lehrveranstaltungen: </a:t>
            </a:r>
            <a:r>
              <a:rPr lang="de-DE" sz="2400" smtClean="0">
                <a:hlinkClick r:id="rId3"/>
              </a:rPr>
              <a:t>www.va-bne.de</a:t>
            </a:r>
            <a:endParaRPr lang="de-DE" sz="2400" smtClean="0"/>
          </a:p>
          <a:p>
            <a:pPr>
              <a:buClr>
                <a:srgbClr val="C00000"/>
              </a:buClr>
            </a:pPr>
            <a:r>
              <a:rPr lang="de-DE" sz="2400" smtClean="0"/>
              <a:t>Zugang zur Lernplattform auch über das Portal</a:t>
            </a:r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04864"/>
            <a:ext cx="6351256" cy="5287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879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1"/>
          <a:stretch/>
        </p:blipFill>
        <p:spPr>
          <a:xfrm>
            <a:off x="-8033" y="1484784"/>
            <a:ext cx="9144000" cy="180353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Studieren mit videobasierten Lehrveranstaltungen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897468" y="3907055"/>
            <a:ext cx="8355052" cy="2618289"/>
          </a:xfrm>
        </p:spPr>
        <p:txBody>
          <a:bodyPr>
            <a:normAutofit/>
          </a:bodyPr>
          <a:lstStyle/>
          <a:p>
            <a:pPr>
              <a:buClr>
                <a:srgbClr val="C20B2D"/>
              </a:buClr>
            </a:pPr>
            <a:r>
              <a:rPr lang="de-DE" sz="2400" dirty="0" smtClean="0"/>
              <a:t>Lernvideos sind jederzeit abrufbar („Lerne wann und wo du willst!“)</a:t>
            </a:r>
          </a:p>
          <a:p>
            <a:pPr>
              <a:buClr>
                <a:srgbClr val="C20B2D"/>
              </a:buClr>
            </a:pPr>
            <a:r>
              <a:rPr lang="de-DE" sz="2400" dirty="0" smtClean="0"/>
              <a:t>über den YouTube-Kanal der Akademie für alle Endgeräte</a:t>
            </a:r>
          </a:p>
          <a:p>
            <a:pPr>
              <a:buClr>
                <a:srgbClr val="C20B2D"/>
              </a:buClr>
            </a:pPr>
            <a:r>
              <a:rPr lang="de-DE" sz="2400" dirty="0" smtClean="0"/>
              <a:t>klare Struktur der Lehrveranstaltungen</a:t>
            </a:r>
          </a:p>
          <a:p>
            <a:pPr>
              <a:buClr>
                <a:srgbClr val="C20B2D"/>
              </a:buClr>
            </a:pPr>
            <a:r>
              <a:rPr lang="de-DE" sz="2400" dirty="0"/>
              <a:t>e</a:t>
            </a:r>
            <a:r>
              <a:rPr lang="de-DE" sz="2400" dirty="0" smtClean="0"/>
              <a:t>inheitlicher Aufbau der Kapitel: 3x 30min!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107504" y="1700808"/>
            <a:ext cx="2376264" cy="1368152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62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714744" y="1357298"/>
            <a:ext cx="5357850" cy="5143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smtClean="0"/>
              <a:t>Die Lehrveranstaltungen der Virtuellen Akademie Nachhaltigkeit</a:t>
            </a:r>
            <a:endParaRPr lang="de-DE" sz="2000"/>
          </a:p>
        </p:txBody>
      </p:sp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3880138" cy="4525963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de-DE" sz="2400" dirty="0" smtClean="0"/>
              <a:t>Vortragsepisoden:</a:t>
            </a:r>
          </a:p>
          <a:p>
            <a:pPr lvl="1">
              <a:buClr>
                <a:srgbClr val="C00000"/>
              </a:buClr>
            </a:pPr>
            <a:r>
              <a:rPr lang="de-DE" sz="2000" dirty="0" smtClean="0"/>
              <a:t>Lernziele</a:t>
            </a:r>
          </a:p>
          <a:p>
            <a:pPr lvl="1">
              <a:buClr>
                <a:srgbClr val="C00000"/>
              </a:buClr>
            </a:pPr>
            <a:r>
              <a:rPr lang="de-DE" sz="2000" dirty="0" smtClean="0"/>
              <a:t>Aufgaben für das Selbststudium</a:t>
            </a:r>
          </a:p>
          <a:p>
            <a:pPr lvl="1">
              <a:buClr>
                <a:srgbClr val="C00000"/>
              </a:buClr>
            </a:pPr>
            <a:r>
              <a:rPr lang="de-DE" sz="2000" dirty="0" smtClean="0"/>
              <a:t>Weiterführende Literaturempfehlungen</a:t>
            </a:r>
          </a:p>
          <a:p>
            <a:pPr lvl="1">
              <a:buClr>
                <a:srgbClr val="C00000"/>
              </a:buClr>
            </a:pPr>
            <a:endParaRPr lang="de-DE" sz="2000" dirty="0" smtClean="0"/>
          </a:p>
          <a:p>
            <a:pPr lvl="1">
              <a:buClr>
                <a:srgbClr val="C00000"/>
              </a:buClr>
              <a:buNone/>
            </a:pPr>
            <a:endParaRPr lang="de-DE" sz="2000" dirty="0" smtClean="0"/>
          </a:p>
          <a:p>
            <a:pPr>
              <a:buClr>
                <a:srgbClr val="C00000"/>
              </a:buClr>
            </a:pPr>
            <a:r>
              <a:rPr lang="de-DE" sz="2400" dirty="0" smtClean="0"/>
              <a:t>Interviews:</a:t>
            </a:r>
          </a:p>
          <a:p>
            <a:pPr lvl="1">
              <a:buClr>
                <a:srgbClr val="C00000"/>
              </a:buClr>
            </a:pPr>
            <a:r>
              <a:rPr lang="de-DE" sz="2000" dirty="0" smtClean="0"/>
              <a:t>Zur Reflexion und </a:t>
            </a:r>
            <a:br>
              <a:rPr lang="de-DE" sz="2000" dirty="0" smtClean="0"/>
            </a:br>
            <a:r>
              <a:rPr lang="de-DE" sz="2000" dirty="0" smtClean="0"/>
              <a:t>Vertiefung</a:t>
            </a:r>
          </a:p>
          <a:p>
            <a:endParaRPr lang="de-DE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338" y="1500174"/>
            <a:ext cx="4092314" cy="2256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272" y="4071942"/>
            <a:ext cx="5000446" cy="2312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805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2" b="6568"/>
          <a:stretch/>
        </p:blipFill>
        <p:spPr>
          <a:xfrm>
            <a:off x="0" y="1352300"/>
            <a:ext cx="9144000" cy="164465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smtClean="0"/>
              <a:t>Die Lernplattform der Virtuellen Akademie Nachhaltigkeit</a:t>
            </a:r>
            <a:endParaRPr lang="de-DE" sz="2400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54063" y="3155831"/>
            <a:ext cx="5702113" cy="2520280"/>
          </a:xfrm>
        </p:spPr>
        <p:txBody>
          <a:bodyPr>
            <a:noAutofit/>
          </a:bodyPr>
          <a:lstStyle/>
          <a:p>
            <a:pPr>
              <a:buClr>
                <a:srgbClr val="C20B2D"/>
              </a:buClr>
            </a:pPr>
            <a:r>
              <a:rPr lang="de-DE" sz="2400" dirty="0" smtClean="0"/>
              <a:t>Registrierung als Teilnehmer/in auf der Lernplattform</a:t>
            </a:r>
          </a:p>
          <a:p>
            <a:pPr>
              <a:buClr>
                <a:srgbClr val="C20B2D"/>
              </a:buClr>
            </a:pPr>
            <a:r>
              <a:rPr lang="de-DE" sz="2400" dirty="0" smtClean="0"/>
              <a:t>Weitere Informationen zu Inhalten und Anforderungen</a:t>
            </a:r>
          </a:p>
          <a:p>
            <a:pPr>
              <a:buClr>
                <a:srgbClr val="C20B2D"/>
              </a:buClr>
            </a:pPr>
            <a:r>
              <a:rPr lang="de-DE" sz="2400" dirty="0" smtClean="0"/>
              <a:t>Folien und weitere Lernmaterialien (Lernbegleitheft, Selbstlerntest etc.)</a:t>
            </a:r>
          </a:p>
          <a:p>
            <a:pPr>
              <a:buClr>
                <a:srgbClr val="C20B2D"/>
              </a:buClr>
            </a:pPr>
            <a:r>
              <a:rPr lang="de-DE" sz="2400" dirty="0" smtClean="0"/>
              <a:t>Kontakt zu anderen Studierenden und dem Betreuungsteam</a:t>
            </a:r>
          </a:p>
          <a:p>
            <a:pPr>
              <a:buClr>
                <a:srgbClr val="C20B2D"/>
              </a:buClr>
            </a:pPr>
            <a:r>
              <a:rPr lang="de-DE" sz="2400" dirty="0" smtClean="0"/>
              <a:t>Online-Sprechstunde</a:t>
            </a:r>
            <a:endParaRPr lang="de-DE" sz="2400" dirty="0"/>
          </a:p>
        </p:txBody>
      </p:sp>
      <p:sp>
        <p:nvSpPr>
          <p:cNvPr id="8" name="Abgerundetes Rechteck 7"/>
          <p:cNvSpPr/>
          <p:nvPr/>
        </p:nvSpPr>
        <p:spPr>
          <a:xfrm>
            <a:off x="2987824" y="1544556"/>
            <a:ext cx="2664296" cy="138038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" name="Gruppieren 4"/>
          <p:cNvGrpSpPr/>
          <p:nvPr/>
        </p:nvGrpSpPr>
        <p:grpSpPr>
          <a:xfrm>
            <a:off x="6022340" y="3789040"/>
            <a:ext cx="2952328" cy="1764196"/>
            <a:chOff x="144462" y="144463"/>
            <a:chExt cx="2952328" cy="174692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150" b="22222"/>
            <a:stretch/>
          </p:blipFill>
          <p:spPr bwMode="auto">
            <a:xfrm>
              <a:off x="144463" y="144463"/>
              <a:ext cx="2952327" cy="1746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hteck 11"/>
            <p:cNvSpPr/>
            <p:nvPr/>
          </p:nvSpPr>
          <p:spPr>
            <a:xfrm>
              <a:off x="144462" y="144464"/>
              <a:ext cx="440391" cy="404242"/>
            </a:xfrm>
            <a:prstGeom prst="rect">
              <a:avLst/>
            </a:prstGeom>
            <a:solidFill>
              <a:srgbClr val="445052"/>
            </a:solidFill>
            <a:ln>
              <a:solidFill>
                <a:srgbClr val="4450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66182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1"/>
          <a:stretch/>
        </p:blipFill>
        <p:spPr>
          <a:xfrm>
            <a:off x="-8033" y="1484784"/>
            <a:ext cx="9144000" cy="180353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Prüfungsform elektronische Klausur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179512" y="3429000"/>
            <a:ext cx="8795156" cy="3096345"/>
          </a:xfrm>
        </p:spPr>
        <p:txBody>
          <a:bodyPr>
            <a:noAutofit/>
          </a:bodyPr>
          <a:lstStyle/>
          <a:p>
            <a:pPr>
              <a:buClr>
                <a:srgbClr val="C20B2D"/>
              </a:buClr>
            </a:pPr>
            <a:r>
              <a:rPr lang="de-DE" sz="2200" dirty="0"/>
              <a:t>Prüfung in Form einer elektronischen </a:t>
            </a:r>
            <a:r>
              <a:rPr lang="de-DE" sz="2200" dirty="0" smtClean="0"/>
              <a:t>Klausur</a:t>
            </a:r>
            <a:endParaRPr lang="de-DE" sz="2200" dirty="0" smtClean="0">
              <a:solidFill>
                <a:srgbClr val="0070C0"/>
              </a:solidFill>
            </a:endParaRPr>
          </a:p>
          <a:p>
            <a:pPr>
              <a:buClr>
                <a:srgbClr val="C20B2D"/>
              </a:buClr>
            </a:pPr>
            <a:r>
              <a:rPr lang="de-DE" sz="1600" dirty="0" err="1" smtClean="0">
                <a:solidFill>
                  <a:srgbClr val="0070C0"/>
                </a:solidFill>
              </a:rPr>
              <a:t>Bestehensgrenze</a:t>
            </a:r>
            <a:r>
              <a:rPr lang="de-DE" sz="1600" dirty="0" smtClean="0">
                <a:solidFill>
                  <a:srgbClr val="0070C0"/>
                </a:solidFill>
              </a:rPr>
              <a:t> 50%; prozentuales Ergebnis wird am Ende der </a:t>
            </a:r>
            <a:r>
              <a:rPr lang="de-DE" sz="1600" dirty="0" err="1" smtClean="0">
                <a:solidFill>
                  <a:srgbClr val="0070C0"/>
                </a:solidFill>
              </a:rPr>
              <a:t>eKlausur</a:t>
            </a:r>
            <a:r>
              <a:rPr lang="de-DE" sz="1600" dirty="0" smtClean="0">
                <a:solidFill>
                  <a:srgbClr val="0070C0"/>
                </a:solidFill>
              </a:rPr>
              <a:t> </a:t>
            </a:r>
            <a:r>
              <a:rPr lang="de-DE" sz="1600" dirty="0" smtClean="0">
                <a:solidFill>
                  <a:srgbClr val="0070C0"/>
                </a:solidFill>
              </a:rPr>
              <a:t>angezeigt; </a:t>
            </a:r>
            <a:br>
              <a:rPr lang="de-DE" sz="1600" dirty="0" smtClean="0">
                <a:solidFill>
                  <a:srgbClr val="0070C0"/>
                </a:solidFill>
              </a:rPr>
            </a:br>
            <a:r>
              <a:rPr lang="de-DE" sz="1600" dirty="0" smtClean="0">
                <a:solidFill>
                  <a:srgbClr val="0070C0"/>
                </a:solidFill>
              </a:rPr>
              <a:t>3 Cr. Kurs = 60-minütige Klausur mit 30 </a:t>
            </a:r>
            <a:r>
              <a:rPr lang="de-DE" sz="1600" dirty="0">
                <a:solidFill>
                  <a:srgbClr val="0070C0"/>
                </a:solidFill>
              </a:rPr>
              <a:t>Fragen; 1 Cr. </a:t>
            </a:r>
            <a:r>
              <a:rPr lang="de-DE" sz="1600" dirty="0" smtClean="0">
                <a:solidFill>
                  <a:srgbClr val="0070C0"/>
                </a:solidFill>
              </a:rPr>
              <a:t>Kurs = 20-minütige Klausur mit 10 Fragen</a:t>
            </a:r>
            <a:r>
              <a:rPr lang="de-DE" sz="1600" dirty="0">
                <a:solidFill>
                  <a:srgbClr val="0070C0"/>
                </a:solidFill>
              </a:rPr>
              <a:t>)</a:t>
            </a:r>
            <a:endParaRPr lang="de-DE" sz="1600" dirty="0">
              <a:solidFill>
                <a:srgbClr val="0070C0"/>
              </a:solidFill>
            </a:endParaRPr>
          </a:p>
          <a:p>
            <a:pPr>
              <a:buClr>
                <a:srgbClr val="C20B2D"/>
              </a:buClr>
            </a:pPr>
            <a:r>
              <a:rPr lang="de-DE" sz="2200" dirty="0" smtClean="0"/>
              <a:t>Freie Wahl der Prüfungstermine an der jeweiligen Partnerhochschule (</a:t>
            </a:r>
            <a:r>
              <a:rPr lang="de-DE" sz="2200" dirty="0"/>
              <a:t>Termine werden über die Lernplattform bekannt gegeben)</a:t>
            </a:r>
          </a:p>
          <a:p>
            <a:pPr>
              <a:buClr>
                <a:srgbClr val="C20B2D"/>
              </a:buClr>
            </a:pPr>
            <a:r>
              <a:rPr lang="de-DE" sz="2200" dirty="0" smtClean="0"/>
              <a:t>Vorbereitung mit einer Demoklausur </a:t>
            </a:r>
          </a:p>
          <a:p>
            <a:pPr>
              <a:buClr>
                <a:srgbClr val="C20B2D"/>
              </a:buClr>
            </a:pPr>
            <a:r>
              <a:rPr lang="de-DE" sz="2200" dirty="0" smtClean="0"/>
              <a:t>Onlineprüfung an der Heimathochschule</a:t>
            </a:r>
          </a:p>
          <a:p>
            <a:pPr>
              <a:buClr>
                <a:srgbClr val="C20B2D"/>
              </a:buClr>
            </a:pPr>
            <a:r>
              <a:rPr lang="de-DE" sz="2200" dirty="0" smtClean="0"/>
              <a:t>Anmeldung über die </a:t>
            </a:r>
            <a:r>
              <a:rPr lang="de-DE" sz="2200" dirty="0" smtClean="0"/>
              <a:t>Lernplattform, </a:t>
            </a:r>
            <a:r>
              <a:rPr lang="de-DE" sz="2200" dirty="0" smtClean="0">
                <a:solidFill>
                  <a:srgbClr val="0070C0"/>
                </a:solidFill>
              </a:rPr>
              <a:t>an der UDE </a:t>
            </a:r>
            <a:r>
              <a:rPr lang="de-DE" sz="2200" b="1" dirty="0" smtClean="0">
                <a:solidFill>
                  <a:srgbClr val="0070C0"/>
                </a:solidFill>
              </a:rPr>
              <a:t>zusätzlich in LSF</a:t>
            </a:r>
          </a:p>
          <a:p>
            <a:pPr marL="0" indent="0">
              <a:buClr>
                <a:srgbClr val="C20B2D"/>
              </a:buClr>
              <a:buNone/>
            </a:pPr>
            <a:r>
              <a:rPr lang="de-DE" sz="1200" dirty="0" smtClean="0">
                <a:solidFill>
                  <a:srgbClr val="0070C0"/>
                </a:solidFill>
              </a:rPr>
              <a:t>Blaue Schrift = Ergänzung seitens IOS, UDE</a:t>
            </a:r>
            <a:endParaRPr lang="de-DE" sz="1200" dirty="0" smtClean="0">
              <a:solidFill>
                <a:srgbClr val="0070C0"/>
              </a:solidFill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5868144" y="1600740"/>
            <a:ext cx="2592288" cy="1468219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825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610</Words>
  <Application>Microsoft Office PowerPoint</Application>
  <PresentationFormat>Bildschirmpräsentation (4:3)</PresentationFormat>
  <Paragraphs>100</Paragraphs>
  <Slides>13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Larissa-Design</vt:lpstr>
      <vt:lpstr>Ergänzungen des Instituts für Optionale Studien IOS</vt:lpstr>
      <vt:lpstr>Studieren mit videobasierten Lehrveranstaltungen</vt:lpstr>
      <vt:lpstr>Die Virtuelle Akademie Nachhaltigkeit</vt:lpstr>
      <vt:lpstr>Ziele der Virtuellen Akademie Nachhaltigkeit</vt:lpstr>
      <vt:lpstr>Das Portal der Virtuellen Akademie Nachhaltigkeit</vt:lpstr>
      <vt:lpstr>Studieren mit videobasierten Lehrveranstaltungen</vt:lpstr>
      <vt:lpstr>Die Lehrveranstaltungen der Virtuellen Akademie Nachhaltigkeit</vt:lpstr>
      <vt:lpstr>Die Lernplattform der Virtuellen Akademie Nachhaltigkeit</vt:lpstr>
      <vt:lpstr>Prüfungsform elektronische Klausur</vt:lpstr>
      <vt:lpstr>PowerPoint-Präsentation</vt:lpstr>
      <vt:lpstr>Derzeitiges Veranstaltungsangebot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zmml</dc:creator>
  <cp:lastModifiedBy>Sabine</cp:lastModifiedBy>
  <cp:revision>164</cp:revision>
  <cp:lastPrinted>2012-11-21T10:25:16Z</cp:lastPrinted>
  <dcterms:created xsi:type="dcterms:W3CDTF">2011-09-15T04:32:34Z</dcterms:created>
  <dcterms:modified xsi:type="dcterms:W3CDTF">2016-11-14T16:31:36Z</dcterms:modified>
</cp:coreProperties>
</file>