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69" r:id="rId2"/>
    <p:sldId id="1170" r:id="rId3"/>
    <p:sldId id="293" r:id="rId4"/>
    <p:sldId id="1194" r:id="rId5"/>
    <p:sldId id="1171" r:id="rId6"/>
    <p:sldId id="1172" r:id="rId7"/>
    <p:sldId id="1173" r:id="rId8"/>
    <p:sldId id="1174" r:id="rId9"/>
    <p:sldId id="1159" r:id="rId10"/>
    <p:sldId id="1176" r:id="rId11"/>
    <p:sldId id="1178" r:id="rId12"/>
    <p:sldId id="1179" r:id="rId13"/>
    <p:sldId id="1180" r:id="rId14"/>
    <p:sldId id="1191" r:id="rId15"/>
    <p:sldId id="1192" r:id="rId16"/>
    <p:sldId id="1193" r:id="rId17"/>
    <p:sldId id="1181" r:id="rId18"/>
    <p:sldId id="1182" r:id="rId19"/>
    <p:sldId id="1183" r:id="rId20"/>
    <p:sldId id="1184" r:id="rId21"/>
    <p:sldId id="1187" r:id="rId22"/>
    <p:sldId id="1188" r:id="rId23"/>
    <p:sldId id="1189" r:id="rId24"/>
    <p:sldId id="1185" r:id="rId25"/>
    <p:sldId id="1186" r:id="rId26"/>
    <p:sldId id="1190" r:id="rId27"/>
    <p:sldId id="1148" r:id="rId28"/>
  </p:sldIdLst>
  <p:sldSz cx="9144000" cy="6858000" type="screen4x3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chemeClr val="tx1"/>
    </p:penClr>
  </p:showPr>
  <p:clrMru>
    <a:srgbClr val="CCECFF"/>
    <a:srgbClr val="CCFF66"/>
    <a:srgbClr val="FF0B0B"/>
    <a:srgbClr val="000099"/>
    <a:srgbClr val="FF7C80"/>
    <a:srgbClr val="FF8181"/>
    <a:srgbClr val="33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500" autoAdjust="0"/>
  </p:normalViewPr>
  <p:slideViewPr>
    <p:cSldViewPr>
      <p:cViewPr varScale="1">
        <p:scale>
          <a:sx n="51" d="100"/>
          <a:sy n="51" d="100"/>
        </p:scale>
        <p:origin x="-1062" y="-84"/>
      </p:cViewPr>
      <p:guideLst>
        <p:guide orient="horz" pos="3648"/>
        <p:guide orient="horz" pos="768"/>
        <p:guide orient="horz" pos="3936"/>
        <p:guide orient="horz" pos="1296"/>
        <p:guide orient="horz" pos="2208"/>
        <p:guide pos="5520"/>
        <p:guide pos="3024"/>
        <p:guide pos="2208"/>
        <p:guide pos="480"/>
        <p:guide pos="2496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508"/>
    </p:cViewPr>
  </p:sorterViewPr>
  <p:notesViewPr>
    <p:cSldViewPr>
      <p:cViewPr varScale="1">
        <p:scale>
          <a:sx n="75" d="100"/>
          <a:sy n="75" d="100"/>
        </p:scale>
        <p:origin x="-4032" y="-96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4BD65AD-A41C-4F70-AE69-6A20ED133F6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9593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Textformatierung des Masters zu bearbeiten.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2409033-8AC8-48FB-B6C2-BBF2AB37B443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944563"/>
            <a:ext cx="4533900" cy="3402012"/>
          </a:xfrm>
          <a:solidFill>
            <a:srgbClr val="FFFFFF"/>
          </a:solidFill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78363"/>
            <a:ext cx="4603750" cy="184150"/>
          </a:xfrm>
          <a:noFill/>
          <a:ln/>
        </p:spPr>
        <p:txBody>
          <a:bodyPr lIns="0" tIns="0" rIns="0" bIns="0">
            <a:spAutoFit/>
          </a:bodyPr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6FF570FD-F426-4C71-970C-B613263261EA}" type="slidenum">
              <a:rPr lang="de-DE" altLang="en-US" sz="1200" b="0"/>
              <a:pPr algn="r"/>
              <a:t>11</a:t>
            </a:fld>
            <a:endParaRPr lang="de-DE" altLang="en-US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ECB12E08-1727-42F7-BB45-24176A676048}" type="slidenum">
              <a:rPr lang="de-DE" altLang="en-US" sz="1200" b="0"/>
              <a:pPr algn="r"/>
              <a:t>12</a:t>
            </a:fld>
            <a:endParaRPr lang="de-DE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E420A3C-078E-4232-9932-6ECB028E30A8}" type="slidenum">
              <a:rPr lang="de-DE" altLang="en-US" sz="1200" b="0"/>
              <a:pPr algn="r"/>
              <a:t>13</a:t>
            </a:fld>
            <a:endParaRPr lang="de-DE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E420A3C-078E-4232-9932-6ECB028E30A8}" type="slidenum">
              <a:rPr lang="de-DE" altLang="en-US" sz="1200" b="0"/>
              <a:pPr algn="r"/>
              <a:t>14</a:t>
            </a:fld>
            <a:endParaRPr lang="de-DE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E420A3C-078E-4232-9932-6ECB028E30A8}" type="slidenum">
              <a:rPr lang="de-DE" altLang="en-US" sz="1200" b="0"/>
              <a:pPr algn="r"/>
              <a:t>15</a:t>
            </a:fld>
            <a:endParaRPr lang="de-DE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E420A3C-078E-4232-9932-6ECB028E30A8}" type="slidenum">
              <a:rPr lang="de-DE" altLang="en-US" sz="1200" b="0"/>
              <a:pPr algn="r"/>
              <a:t>16</a:t>
            </a:fld>
            <a:endParaRPr lang="de-DE" altLang="en-US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8490D-17DF-4AB1-A0F5-DB3ADC9E1B62}" type="slidenum">
              <a:rPr lang="de-DE" altLang="en-US" smtClean="0">
                <a:latin typeface="Arial" pitchFamily="34" charset="0"/>
              </a:rPr>
              <a:pPr/>
              <a:t>17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31BD-CC68-4F81-AE42-5072198438F4}" type="slidenum">
              <a:rPr lang="de-DE" altLang="en-US" smtClean="0">
                <a:latin typeface="Arial" pitchFamily="34" charset="0"/>
              </a:rPr>
              <a:pPr/>
              <a:t>18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F3BD5510-707C-417C-B2B4-9103C6DA7F36}" type="slidenum">
              <a:rPr lang="de-DE" altLang="en-US" sz="1200" b="0"/>
              <a:pPr algn="r"/>
              <a:t>19</a:t>
            </a:fld>
            <a:endParaRPr lang="de-DE" altLang="en-US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0976093-AEAF-4208-9ACD-B41ABAF056A8}" type="slidenum">
              <a:rPr lang="de-DE" altLang="en-US" sz="1200" b="0"/>
              <a:pPr algn="r"/>
              <a:t>20</a:t>
            </a:fld>
            <a:endParaRPr lang="de-DE" alt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1C038-BD16-4F11-B568-8212A4EACCE9}" type="slidenum">
              <a:rPr lang="de-DE" altLang="en-US" smtClean="0">
                <a:latin typeface="Arial" pitchFamily="34" charset="0"/>
              </a:rPr>
              <a:pPr/>
              <a:t>3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D63AEA47-FBF5-4571-9B11-903B1A90DF50}" type="slidenum">
              <a:rPr lang="de-DE" altLang="en-US" sz="1200" b="0"/>
              <a:pPr algn="r"/>
              <a:t>21</a:t>
            </a:fld>
            <a:endParaRPr lang="de-DE" altLang="en-US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48F0B175-ABD3-4421-9788-566B171DD859}" type="slidenum">
              <a:rPr lang="de-DE" altLang="en-US" sz="1200" b="0"/>
              <a:pPr algn="r"/>
              <a:t>22</a:t>
            </a:fld>
            <a:endParaRPr lang="de-DE" alt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E1B3D9F0-30CE-42DD-86BB-BB14D3931DF7}" type="slidenum">
              <a:rPr lang="de-DE" altLang="en-US" sz="1200" b="0"/>
              <a:pPr algn="r"/>
              <a:t>23</a:t>
            </a:fld>
            <a:endParaRPr lang="de-DE" altLang="en-US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E429A2BF-5F48-4F64-B586-EFB912EB4C7A}" type="slidenum">
              <a:rPr lang="de-DE" altLang="en-US" sz="1200" b="0"/>
              <a:pPr algn="r"/>
              <a:t>24</a:t>
            </a:fld>
            <a:endParaRPr lang="de-DE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F7E268B1-2D99-4948-982E-B6F06C829A95}" type="slidenum">
              <a:rPr lang="de-DE" altLang="en-US" sz="1200" b="0"/>
              <a:pPr algn="r"/>
              <a:t>25</a:t>
            </a:fld>
            <a:endParaRPr lang="de-DE" alt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FB16809B-7008-41C6-AEDC-AAACB70C3742}" type="slidenum">
              <a:rPr lang="de-DE" altLang="en-US" sz="1200" b="0"/>
              <a:pPr algn="r"/>
              <a:t>26</a:t>
            </a:fld>
            <a:endParaRPr lang="de-DE" altLang="en-US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1C038-BD16-4F11-B568-8212A4EACCE9}" type="slidenum">
              <a:rPr lang="de-DE" altLang="en-US" smtClean="0">
                <a:latin typeface="Arial" pitchFamily="34" charset="0"/>
              </a:rPr>
              <a:pPr/>
              <a:t>4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01E5D-C3D0-4961-B616-BC1B9D31DD94}" type="slidenum">
              <a:rPr lang="de-DE" altLang="en-US" smtClean="0">
                <a:latin typeface="Arial" pitchFamily="34" charset="0"/>
              </a:rPr>
              <a:pPr/>
              <a:t>5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96808-5B2A-4817-8DD7-CE9C99A30657}" type="slidenum">
              <a:rPr lang="de-DE" altLang="en-US" smtClean="0">
                <a:latin typeface="Arial" pitchFamily="34" charset="0"/>
              </a:rPr>
              <a:pPr/>
              <a:t>6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57251-B339-4110-95F3-B056236AE188}" type="slidenum">
              <a:rPr lang="de-DE" altLang="en-US" smtClean="0">
                <a:latin typeface="Arial" pitchFamily="34" charset="0"/>
              </a:rPr>
              <a:pPr/>
              <a:t>7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6B494-C62A-4E58-A0C5-F16111EA2029}" type="slidenum">
              <a:rPr lang="de-DE" altLang="en-US" smtClean="0">
                <a:latin typeface="Arial" pitchFamily="34" charset="0"/>
              </a:rPr>
              <a:pPr/>
              <a:t>8</a:t>
            </a:fld>
            <a:endParaRPr lang="de-DE" alt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D3696022-ED17-4D68-8411-D720E3213E7C}" type="slidenum">
              <a:rPr lang="de-DE" altLang="en-US" sz="1200" b="0"/>
              <a:pPr algn="r"/>
              <a:t>9</a:t>
            </a:fld>
            <a:endParaRPr lang="de-DE" altLang="en-US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62AE6606-CB6D-4C64-92E6-25D651A89898}" type="slidenum">
              <a:rPr lang="de-DE" altLang="en-US" sz="1200" b="0"/>
              <a:pPr algn="r"/>
              <a:t>10</a:t>
            </a:fld>
            <a:endParaRPr lang="de-DE" alt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de-DE" altLang="en-US"/>
              <a:t>Klicken Sie, um das Format des Titel-Masters zu bearbeiten.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Klicken Sie, um das Format des Untertitel-Masters zu bearbeiten.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31E1423-128B-43E5-9B33-3BA84133560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447800"/>
            <a:ext cx="2171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447800"/>
            <a:ext cx="2171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"/>
          <p:cNvSpPr>
            <a:spLocks noChangeShapeType="1"/>
          </p:cNvSpPr>
          <p:nvPr/>
        </p:nvSpPr>
        <p:spPr bwMode="auto">
          <a:xfrm>
            <a:off x="8763000" y="381000"/>
            <a:ext cx="0" cy="611188"/>
          </a:xfrm>
          <a:prstGeom prst="line">
            <a:avLst/>
          </a:prstGeom>
          <a:noFill/>
          <a:ln w="10795">
            <a:solidFill>
              <a:srgbClr val="9595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Arial" charset="0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1357291" y="6427788"/>
            <a:ext cx="3571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tabLst>
                <a:tab pos="7715250" algn="l"/>
              </a:tabLst>
              <a:defRPr/>
            </a:pPr>
            <a:r>
              <a:rPr lang="de-DE" sz="1400" dirty="0" smtClean="0">
                <a:solidFill>
                  <a:srgbClr val="0000FF"/>
                </a:solidFill>
                <a:latin typeface="Arial" charset="0"/>
              </a:rPr>
              <a:t>Workshop on CFVNs – </a:t>
            </a:r>
            <a:r>
              <a:rPr lang="de-DE" sz="1400" dirty="0" err="1" smtClean="0">
                <a:solidFill>
                  <a:srgbClr val="0000FF"/>
                </a:solidFill>
                <a:latin typeface="Arial" charset="0"/>
              </a:rPr>
              <a:t>Poitiers</a:t>
            </a:r>
            <a:r>
              <a:rPr lang="de-DE" sz="1400" dirty="0" smtClean="0">
                <a:solidFill>
                  <a:srgbClr val="0000FF"/>
                </a:solidFill>
                <a:latin typeface="Arial" charset="0"/>
              </a:rPr>
              <a:t> 2013  </a:t>
            </a:r>
            <a:endParaRPr lang="de-DE" sz="1400" dirty="0">
              <a:solidFill>
                <a:srgbClr val="FF0B0B"/>
              </a:solidFill>
              <a:latin typeface="Arial" charset="0"/>
            </a:endParaRPr>
          </a:p>
        </p:txBody>
      </p:sp>
      <p:pic>
        <p:nvPicPr>
          <p:cNvPr id="5" name="Image 6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237288"/>
            <a:ext cx="15113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8763000" y="381000"/>
            <a:ext cx="0" cy="611188"/>
          </a:xfrm>
          <a:prstGeom prst="line">
            <a:avLst/>
          </a:prstGeom>
          <a:noFill/>
          <a:ln w="10795">
            <a:solidFill>
              <a:srgbClr val="9595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Arial" charset="0"/>
            </a:endParaRPr>
          </a:p>
        </p:txBody>
      </p:sp>
      <p:pic>
        <p:nvPicPr>
          <p:cNvPr id="4099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532563"/>
            <a:ext cx="914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14478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Textformatierung des Masters zu bearbeiten.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10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Titel-Masters zu bearbeiten.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914400" y="6477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tabLst>
                <a:tab pos="7715250" algn="l"/>
              </a:tabLst>
              <a:defRPr/>
            </a:pPr>
            <a:r>
              <a:rPr lang="de-DE" sz="1200">
                <a:solidFill>
                  <a:srgbClr val="0000FF"/>
                </a:solidFill>
                <a:latin typeface="Arial" charset="0"/>
              </a:rPr>
              <a:t>International Symposium Metrologia 2008 – Havanna - Cuba, 27-29. May. 2008                                                  Page </a:t>
            </a:r>
            <a:fld id="{592A7016-DF30-4B9A-8CE2-54E9C9427B0F}" type="slidenum">
              <a:rPr lang="de-DE" sz="1200">
                <a:solidFill>
                  <a:srgbClr val="0000FF"/>
                </a:solidFill>
                <a:latin typeface="Arial" charset="0"/>
              </a:rPr>
              <a:pPr>
                <a:tabLst>
                  <a:tab pos="7715250" algn="l"/>
                </a:tabLst>
                <a:defRPr/>
              </a:pPr>
              <a:t>‹Nr.›</a:t>
            </a:fld>
            <a:endParaRPr lang="de-DE" sz="1600">
              <a:solidFill>
                <a:srgbClr val="FF0B0B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193675" indent="-1936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ata_Pooh\Presentations\Ehrendoktor_Craiova\duese_schl-Re1M.AVI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ata_Pooh\Presentations\Ehrendoktor_Craiova\duese_schl-Re100K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ata_Pooh\Presentations\Ehrendoktor_Craiova\duese_Mach-Re1M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ata_Pooh\Presentations\Ehrendoktor_Craiova\duese_Mach-Re100K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5" Type="http://schemas.openxmlformats.org/officeDocument/2006/relationships/oleObject" Target="../embeddings/Microsoft_Office_Excel_97-2003-Arbeitsblatt1.xls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857488" y="500042"/>
            <a:ext cx="302647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27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3600" dirty="0" smtClean="0">
                <a:latin typeface="times" charset="0"/>
              </a:rPr>
              <a:t>Flow Structure</a:t>
            </a:r>
            <a:endParaRPr lang="en-GB" sz="3600" dirty="0">
              <a:latin typeface="times" charset="0"/>
            </a:endParaRPr>
          </a:p>
          <a:p>
            <a:pPr algn="ctr">
              <a:buClr>
                <a:srgbClr val="000000"/>
              </a:buClr>
              <a:buSzPct val="27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3600" dirty="0" smtClean="0">
                <a:latin typeface="times" charset="0"/>
              </a:rPr>
              <a:t>In CFVNs</a:t>
            </a:r>
            <a:endParaRPr lang="en-GB" sz="3600" dirty="0">
              <a:latin typeface="times" charset="0"/>
            </a:endParaRPr>
          </a:p>
          <a:p>
            <a:pPr algn="ctr">
              <a:buClr>
                <a:srgbClr val="000000"/>
              </a:buClr>
              <a:buSzPct val="27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GB" sz="3600" dirty="0">
              <a:latin typeface="times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00232" y="2000240"/>
            <a:ext cx="52070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1288"/>
              </a:spcBef>
              <a:buClr>
                <a:srgbClr val="000000"/>
              </a:buClr>
              <a:buSzPct val="27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2900" dirty="0">
                <a:latin typeface="times" charset="0"/>
              </a:rPr>
              <a:t>Ernst von </a:t>
            </a:r>
            <a:r>
              <a:rPr lang="en-GB" sz="2900" dirty="0" err="1">
                <a:latin typeface="times" charset="0"/>
              </a:rPr>
              <a:t>Lavante</a:t>
            </a:r>
            <a:endParaRPr lang="en-GB" sz="2900" dirty="0">
              <a:latin typeface="times" charset="0"/>
            </a:endParaRPr>
          </a:p>
          <a:p>
            <a:pPr algn="ctr">
              <a:spcBef>
                <a:spcPts val="1288"/>
              </a:spcBef>
              <a:buClr>
                <a:srgbClr val="000000"/>
              </a:buClr>
              <a:buSzPct val="27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2900" dirty="0">
                <a:latin typeface="times" charset="0"/>
              </a:rPr>
              <a:t>University of Duisburg-Essen	</a:t>
            </a:r>
            <a:endParaRPr lang="en-GB" sz="3600" dirty="0">
              <a:latin typeface="times" charset="0"/>
            </a:endParaRPr>
          </a:p>
        </p:txBody>
      </p:sp>
      <p:pic>
        <p:nvPicPr>
          <p:cNvPr id="5" name="Grafik 4" descr="Duese (2)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143248"/>
            <a:ext cx="3610158" cy="288812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5613" name="Rechteck 16"/>
          <p:cNvSpPr>
            <a:spLocks noChangeArrowheads="1"/>
          </p:cNvSpPr>
          <p:nvPr/>
        </p:nvSpPr>
        <p:spPr bwMode="auto">
          <a:xfrm>
            <a:off x="2565400" y="1143000"/>
            <a:ext cx="401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latin typeface="times" charset="0"/>
              </a:rPr>
              <a:t>Resulting Flow, Movies, Re=1.5 10</a:t>
            </a:r>
            <a:r>
              <a:rPr lang="en-GB" baseline="30000">
                <a:latin typeface="times" charset="0"/>
              </a:rPr>
              <a:t>6</a:t>
            </a:r>
            <a:endParaRPr lang="en-GB" sz="1600">
              <a:latin typeface="times" charset="0"/>
            </a:endParaRPr>
          </a:p>
        </p:txBody>
      </p:sp>
      <p:pic>
        <p:nvPicPr>
          <p:cNvPr id="18" name="duese_schl-Re1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6363" y="1704975"/>
            <a:ext cx="6391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6637" name="Rechteck 16"/>
          <p:cNvSpPr>
            <a:spLocks noChangeArrowheads="1"/>
          </p:cNvSpPr>
          <p:nvPr/>
        </p:nvSpPr>
        <p:spPr bwMode="auto">
          <a:xfrm>
            <a:off x="2565400" y="1143000"/>
            <a:ext cx="401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latin typeface="times" charset="0"/>
              </a:rPr>
              <a:t>Resulting Flow, Movies, Re=0.1 10</a:t>
            </a:r>
            <a:r>
              <a:rPr lang="en-GB" baseline="30000">
                <a:latin typeface="times" charset="0"/>
              </a:rPr>
              <a:t>6</a:t>
            </a:r>
            <a:endParaRPr lang="en-GB" sz="1600">
              <a:latin typeface="times" charset="0"/>
            </a:endParaRPr>
          </a:p>
        </p:txBody>
      </p:sp>
      <p:pic>
        <p:nvPicPr>
          <p:cNvPr id="14" name="duese_schl-Re100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863" y="1581150"/>
            <a:ext cx="67722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7661" name="Rechteck 16"/>
          <p:cNvSpPr>
            <a:spLocks noChangeArrowheads="1"/>
          </p:cNvSpPr>
          <p:nvPr/>
        </p:nvSpPr>
        <p:spPr bwMode="auto">
          <a:xfrm>
            <a:off x="2565400" y="1143000"/>
            <a:ext cx="401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latin typeface="times" charset="0"/>
              </a:rPr>
              <a:t>Resulting Flow, Movies, Re=1.5 10</a:t>
            </a:r>
            <a:r>
              <a:rPr lang="en-GB" baseline="30000">
                <a:latin typeface="times" charset="0"/>
              </a:rPr>
              <a:t>6</a:t>
            </a:r>
            <a:endParaRPr lang="en-GB" sz="1600">
              <a:latin typeface="times" charset="0"/>
            </a:endParaRPr>
          </a:p>
        </p:txBody>
      </p:sp>
      <p:pic>
        <p:nvPicPr>
          <p:cNvPr id="15" name="duese_Mach-Re1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863" y="1581150"/>
            <a:ext cx="67722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8685" name="Rechteck 16"/>
          <p:cNvSpPr>
            <a:spLocks noChangeArrowheads="1"/>
          </p:cNvSpPr>
          <p:nvPr/>
        </p:nvSpPr>
        <p:spPr bwMode="auto">
          <a:xfrm>
            <a:off x="2565400" y="1143000"/>
            <a:ext cx="401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latin typeface="times" charset="0"/>
              </a:rPr>
              <a:t>Resulting Flow, Movies, Re=0.1 10</a:t>
            </a:r>
            <a:r>
              <a:rPr lang="en-GB" baseline="30000">
                <a:latin typeface="times" charset="0"/>
              </a:rPr>
              <a:t>6</a:t>
            </a:r>
            <a:endParaRPr lang="en-GB" sz="1600">
              <a:latin typeface="times" charset="0"/>
            </a:endParaRPr>
          </a:p>
        </p:txBody>
      </p:sp>
      <p:pic>
        <p:nvPicPr>
          <p:cNvPr id="15" name="duese_Mach-Re100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50" y="1528763"/>
            <a:ext cx="6743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16" name="Rechteck 15"/>
          <p:cNvSpPr/>
          <p:nvPr/>
        </p:nvSpPr>
        <p:spPr>
          <a:xfrm>
            <a:off x="714348" y="1214422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Unsteady effects (</a:t>
            </a:r>
            <a:r>
              <a:rPr lang="en-GB" sz="2000" dirty="0" err="1" smtClean="0">
                <a:latin typeface="+mn-lt"/>
              </a:rPr>
              <a:t>Elster</a:t>
            </a:r>
            <a:r>
              <a:rPr lang="en-GB" sz="2000" dirty="0" smtClean="0">
                <a:latin typeface="+mn-lt"/>
              </a:rPr>
              <a:t>, eon)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Premature </a:t>
            </a:r>
            <a:r>
              <a:rPr lang="en-GB" sz="2000" dirty="0" err="1" smtClean="0">
                <a:latin typeface="+mn-lt"/>
              </a:rPr>
              <a:t>unchocking</a:t>
            </a:r>
            <a:endParaRPr lang="en-GB" sz="2000" dirty="0" smtClean="0">
              <a:latin typeface="+mn-lt"/>
            </a:endParaRP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National Calibration Standard at </a:t>
            </a:r>
            <a:r>
              <a:rPr lang="en-GB" sz="2000" dirty="0" err="1" smtClean="0">
                <a:latin typeface="+mn-lt"/>
              </a:rPr>
              <a:t>Pigsar</a:t>
            </a:r>
            <a:r>
              <a:rPr lang="en-GB" sz="2000" dirty="0" smtClean="0">
                <a:latin typeface="+mn-lt"/>
              </a:rPr>
              <a:t> (</a:t>
            </a:r>
            <a:r>
              <a:rPr lang="en-GB" sz="2000" dirty="0" err="1" smtClean="0">
                <a:latin typeface="+mn-lt"/>
              </a:rPr>
              <a:t>Pigsar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Elster</a:t>
            </a:r>
            <a:r>
              <a:rPr lang="en-GB" sz="2000" dirty="0" smtClean="0">
                <a:latin typeface="+mn-lt"/>
              </a:rPr>
              <a:t>, PTB, eon)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Real gas effects in CFVN (eon)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Influencing of flow fields in CFVN (steps, suction)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Micro nozzles (PTB)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Reynolds number effects in CFVN (transition laminar-turbulent)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Geometric factors (PTB) 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Theoretical determination discharge </a:t>
            </a:r>
            <a:r>
              <a:rPr lang="en-GB" sz="2000" dirty="0" err="1" smtClean="0">
                <a:latin typeface="+mn-lt"/>
              </a:rPr>
              <a:t>coeff</a:t>
            </a:r>
            <a:r>
              <a:rPr lang="en-GB" sz="2000" dirty="0" smtClean="0">
                <a:latin typeface="+mn-lt"/>
              </a:rPr>
              <a:t>. C</a:t>
            </a:r>
            <a:r>
              <a:rPr lang="en-GB" sz="2000" baseline="-25000" dirty="0" smtClean="0">
                <a:latin typeface="+mn-lt"/>
              </a:rPr>
              <a:t>D  </a:t>
            </a:r>
            <a:r>
              <a:rPr lang="en-GB" sz="2000" dirty="0" smtClean="0">
                <a:latin typeface="+mn-lt"/>
              </a:rPr>
              <a:t>(PTB)</a:t>
            </a: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- Shock location, influence of </a:t>
            </a:r>
            <a:r>
              <a:rPr lang="en-GB" sz="2000" dirty="0" err="1" smtClean="0">
                <a:latin typeface="+mn-lt"/>
              </a:rPr>
              <a:t>condenzation</a:t>
            </a:r>
            <a:r>
              <a:rPr lang="en-GB" sz="2000" dirty="0" smtClean="0">
                <a:latin typeface="+mn-lt"/>
              </a:rPr>
              <a:t> (NRLM)</a:t>
            </a:r>
          </a:p>
          <a:p>
            <a:pPr>
              <a:buClr>
                <a:srgbClr val="000000"/>
              </a:buClr>
              <a:buSzPct val="7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2000" dirty="0" smtClean="0">
              <a:latin typeface="+mn-lt"/>
            </a:endParaRPr>
          </a:p>
          <a:p>
            <a:pPr>
              <a:buClr>
                <a:srgbClr val="000000"/>
              </a:buClr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000" dirty="0" smtClean="0">
                <a:latin typeface="+mn-lt"/>
              </a:rPr>
              <a:t>All simulations with ACHIEVE – accuracy !!</a:t>
            </a:r>
            <a:endParaRPr lang="en-GB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pic>
        <p:nvPicPr>
          <p:cNvPr id="14" name="Picture 5" descr="vergl_P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1601"/>
            <a:ext cx="6475430" cy="472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15" name="Textfeld 14"/>
          <p:cNvSpPr txBox="1"/>
          <p:nvPr/>
        </p:nvSpPr>
        <p:spPr>
          <a:xfrm>
            <a:off x="1500166" y="1142984"/>
            <a:ext cx="5764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Experimental </a:t>
            </a:r>
            <a:r>
              <a:rPr lang="de-DE" sz="2000" dirty="0" err="1" smtClean="0"/>
              <a:t>verification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Ishibashi</a:t>
            </a:r>
            <a:r>
              <a:rPr lang="de-DE" sz="2000" dirty="0" smtClean="0"/>
              <a:t> (NRLM)</a:t>
            </a:r>
            <a:endParaRPr lang="de-DE" sz="2000" dirty="0"/>
          </a:p>
        </p:txBody>
      </p:sp>
      <p:pic>
        <p:nvPicPr>
          <p:cNvPr id="16" name="Picture 2" descr="ishi_fig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277238" cy="46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ishi_fig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5" y="1870074"/>
            <a:ext cx="4323571" cy="38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4572000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CFVN 2 – micro nozzle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09600" y="1052513"/>
            <a:ext cx="78914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/>
              <a:t>Aim of present study: comparison of high resolution CFD simulations 		with experimental results (PTB)</a:t>
            </a:r>
          </a:p>
          <a:p>
            <a:pPr>
              <a:lnSpc>
                <a:spcPct val="130000"/>
              </a:lnSpc>
            </a:pPr>
            <a:r>
              <a:rPr lang="en-US">
                <a:cs typeface="Arial" pitchFamily="34" charset="0"/>
                <a:sym typeface="SymbolPS" pitchFamily="18" charset="2"/>
              </a:rPr>
              <a:t>Two basic shapes: punched and drilled</a:t>
            </a:r>
          </a:p>
          <a:p>
            <a:pPr>
              <a:lnSpc>
                <a:spcPct val="130000"/>
              </a:lnSpc>
            </a:pPr>
            <a:endParaRPr lang="en-GB" altLang="de-DE" sz="160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357188" y="2643188"/>
          <a:ext cx="4230687" cy="2786062"/>
        </p:xfrm>
        <a:graphic>
          <a:graphicData uri="http://schemas.openxmlformats.org/presentationml/2006/ole">
            <p:oleObj spid="_x0000_s1026" r:id="rId5" imgW="3857725" imgH="2532247" progId="">
              <p:embed/>
            </p:oleObj>
          </a:graphicData>
        </a:graphic>
      </p:graphicFrame>
      <p:sp>
        <p:nvSpPr>
          <p:cNvPr id="104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7" name="Object 21"/>
          <p:cNvGraphicFramePr>
            <a:graphicFrameLocks/>
          </p:cNvGraphicFramePr>
          <p:nvPr/>
        </p:nvGraphicFramePr>
        <p:xfrm>
          <a:off x="4643438" y="2643188"/>
          <a:ext cx="4214812" cy="2786062"/>
        </p:xfrm>
        <a:graphic>
          <a:graphicData uri="http://schemas.openxmlformats.org/presentationml/2006/ole">
            <p:oleObj spid="_x0000_s1027" r:id="rId6" imgW="3966241" imgH="2532247" progId="">
              <p:embed/>
            </p:oleObj>
          </a:graphicData>
        </a:graphic>
      </p:graphicFrame>
      <p:sp>
        <p:nvSpPr>
          <p:cNvPr id="1041" name="Textfeld 17"/>
          <p:cNvSpPr txBox="1">
            <a:spLocks noChangeArrowheads="1"/>
          </p:cNvSpPr>
          <p:nvPr/>
        </p:nvSpPr>
        <p:spPr bwMode="auto">
          <a:xfrm>
            <a:off x="714375" y="5715000"/>
            <a:ext cx="678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Utilized in forward (L to R) and backward (R to L) orientation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84213" y="119697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/>
              <a:t>Present cases:</a:t>
            </a:r>
            <a:endParaRPr lang="el-GR" altLang="de-DE" sz="1600">
              <a:cs typeface="Arial" pitchFamily="34" charset="0"/>
            </a:endParaRP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4572000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CFVN 2 – micro nozzle</a:t>
            </a:r>
            <a:endParaRPr lang="zh-CN" altLang="en-US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17563" y="5572125"/>
            <a:ext cx="368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1600"/>
              <a:t>In our case: Kn = 1.28 </a:t>
            </a:r>
            <a:r>
              <a:rPr lang="el-GR" altLang="de-DE" sz="1600">
                <a:cs typeface="Arial" pitchFamily="34" charset="0"/>
              </a:rPr>
              <a:t>κ</a:t>
            </a:r>
            <a:r>
              <a:rPr lang="de-DE" altLang="de-DE" sz="1600" baseline="30000">
                <a:cs typeface="Arial" pitchFamily="34" charset="0"/>
              </a:rPr>
              <a:t>0.5</a:t>
            </a:r>
            <a:r>
              <a:rPr lang="de-DE" altLang="de-DE" sz="1600">
                <a:sym typeface="SymbolPS" pitchFamily="18" charset="2"/>
              </a:rPr>
              <a:t> Ma/Re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85813" y="1785938"/>
          <a:ext cx="6429420" cy="3302008"/>
        </p:xfrm>
        <a:graphic>
          <a:graphicData uri="http://schemas.openxmlformats.org/drawingml/2006/table">
            <a:tbl>
              <a:tblPr/>
              <a:tblGrid>
                <a:gridCol w="857256"/>
                <a:gridCol w="928694"/>
                <a:gridCol w="1571636"/>
                <a:gridCol w="1285884"/>
                <a:gridCol w="1785950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throat</a:t>
                      </a: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diameter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in [µm]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Reynolds-</a:t>
                      </a: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number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Re</a:t>
                      </a:r>
                      <a:r>
                        <a:rPr lang="de-DE" sz="1400" baseline="-25000" dirty="0" err="1">
                          <a:latin typeface="Arial Unicode MS"/>
                          <a:ea typeface="Times New Roman"/>
                          <a:cs typeface="Arial"/>
                        </a:rPr>
                        <a:t>d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Arial Unicode MS"/>
                          <a:ea typeface="Times New Roman"/>
                          <a:cs typeface="Arial"/>
                        </a:rPr>
                        <a:t>B.L. thickness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en-GB" sz="1400" dirty="0">
                          <a:latin typeface="Arial Unicode MS"/>
                          <a:ea typeface="Times New Roman"/>
                          <a:cs typeface="Arial"/>
                        </a:rPr>
                        <a:t> in [µm] -&gt; 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ratio</a:t>
                      </a: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400" dirty="0" err="1">
                          <a:latin typeface="Arial Unicode MS"/>
                          <a:ea typeface="Times New Roman"/>
                          <a:cs typeface="Arial"/>
                        </a:rPr>
                        <a:t>of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δ/d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GB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en-GB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latin typeface="Arial Unicode MS"/>
                          <a:ea typeface="Times New Roman"/>
                          <a:cs typeface="Arial"/>
                        </a:rPr>
                        <a:t>Knudsen </a:t>
                      </a:r>
                      <a:r>
                        <a:rPr lang="en-GB" sz="1400" dirty="0">
                          <a:latin typeface="Arial Unicode MS"/>
                          <a:ea typeface="Times New Roman"/>
                          <a:cs typeface="Arial"/>
                        </a:rPr>
                        <a:t>number </a:t>
                      </a:r>
                      <a:r>
                        <a:rPr lang="en-GB" sz="1400" dirty="0" err="1" smtClean="0">
                          <a:latin typeface="Arial Unicode MS"/>
                          <a:ea typeface="Times New Roman"/>
                          <a:cs typeface="Arial"/>
                        </a:rPr>
                        <a:t>Kn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197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5,348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0,3565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de-DE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0,0153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328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6,904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0,2762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de-DE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0,0092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8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459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8,169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0,2334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de-DE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0,0066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1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656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9,764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latin typeface="Arial Unicode MS"/>
                          <a:ea typeface="Times New Roman"/>
                          <a:cs typeface="Arial"/>
                        </a:rPr>
                        <a:t>0,1953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de-DE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0,0046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1049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12,351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>
                          <a:latin typeface="Arial Unicode MS"/>
                          <a:ea typeface="Times New Roman"/>
                          <a:cs typeface="Arial"/>
                        </a:rPr>
                        <a:t>0,1544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endParaRPr lang="de-DE" sz="1400" dirty="0" smtClean="0">
                        <a:latin typeface="Arial Unicode MS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smtClean="0">
                          <a:latin typeface="Arial Unicode MS"/>
                          <a:ea typeface="Times New Roman"/>
                          <a:cs typeface="Arial"/>
                        </a:rPr>
                        <a:t>0,0029</a:t>
                      </a:r>
                      <a:endParaRPr lang="de-DE" sz="14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4572000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Simulation Parameter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09600" y="1052513"/>
            <a:ext cx="7562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altLang="de-DE" sz="1600"/>
              <a:t>Simulation carried out using </a:t>
            </a:r>
            <a:r>
              <a:rPr lang="de-DE" altLang="de-DE" sz="1600"/>
              <a:t>ACHIEVE solver developed by author</a:t>
            </a:r>
          </a:p>
          <a:p>
            <a:pPr>
              <a:lnSpc>
                <a:spcPct val="130000"/>
              </a:lnSpc>
            </a:pPr>
            <a:r>
              <a:rPr lang="de-DE" altLang="de-DE" sz="1600"/>
              <a:t>Grid generated by elliptic PDE developed in house</a:t>
            </a:r>
          </a:p>
          <a:p>
            <a:pPr>
              <a:lnSpc>
                <a:spcPct val="130000"/>
              </a:lnSpc>
            </a:pPr>
            <a:r>
              <a:rPr lang="de-DE" altLang="de-DE" sz="1600"/>
              <a:t>Configuration: </a:t>
            </a:r>
          </a:p>
          <a:p>
            <a:pPr>
              <a:lnSpc>
                <a:spcPct val="130000"/>
              </a:lnSpc>
            </a:pPr>
            <a:r>
              <a:rPr lang="de-DE" altLang="de-DE" sz="1600"/>
              <a:t>D = 15, 25, 35, 50 and 80 </a:t>
            </a:r>
            <a:r>
              <a:rPr lang="el-GR" altLang="de-DE" sz="1600">
                <a:cs typeface="Arial" pitchFamily="34" charset="0"/>
              </a:rPr>
              <a:t>μ</a:t>
            </a:r>
            <a:r>
              <a:rPr lang="de-DE" altLang="de-DE" sz="1600">
                <a:cs typeface="Arial" pitchFamily="34" charset="0"/>
              </a:rPr>
              <a:t> , P</a:t>
            </a:r>
            <a:r>
              <a:rPr lang="de-DE" altLang="de-DE" sz="1600" baseline="-25000">
                <a:cs typeface="Arial" pitchFamily="34" charset="0"/>
              </a:rPr>
              <a:t>0</a:t>
            </a:r>
            <a:r>
              <a:rPr lang="de-DE" altLang="de-DE" sz="1600">
                <a:cs typeface="Arial" pitchFamily="34" charset="0"/>
              </a:rPr>
              <a:t> = 0.101325 MPa, T</a:t>
            </a:r>
            <a:r>
              <a:rPr lang="de-DE" altLang="de-DE" sz="1600" baseline="-25000">
                <a:cs typeface="Arial" pitchFamily="34" charset="0"/>
              </a:rPr>
              <a:t>0</a:t>
            </a:r>
            <a:r>
              <a:rPr lang="de-DE" altLang="de-DE" sz="1600">
                <a:cs typeface="Arial" pitchFamily="34" charset="0"/>
              </a:rPr>
              <a:t> = 300 K</a:t>
            </a:r>
          </a:p>
          <a:p>
            <a:pPr>
              <a:lnSpc>
                <a:spcPct val="130000"/>
              </a:lnSpc>
            </a:pPr>
            <a:r>
              <a:rPr lang="de-DE" altLang="de-DE" sz="1600">
                <a:cs typeface="Arial" pitchFamily="34" charset="0"/>
              </a:rPr>
              <a:t>Pressure ratios p</a:t>
            </a:r>
            <a:r>
              <a:rPr lang="de-DE" altLang="de-DE" sz="1600" baseline="-25000">
                <a:cs typeface="Arial" pitchFamily="34" charset="0"/>
              </a:rPr>
              <a:t>out</a:t>
            </a:r>
            <a:r>
              <a:rPr lang="de-DE" altLang="de-DE" sz="1600">
                <a:cs typeface="Arial" pitchFamily="34" charset="0"/>
              </a:rPr>
              <a:t>/P</a:t>
            </a:r>
            <a:r>
              <a:rPr lang="de-DE" altLang="de-DE" sz="1600" baseline="-25000">
                <a:cs typeface="Arial" pitchFamily="34" charset="0"/>
              </a:rPr>
              <a:t>0</a:t>
            </a:r>
            <a:r>
              <a:rPr lang="de-DE" altLang="de-DE" sz="1600">
                <a:cs typeface="Arial" pitchFamily="34" charset="0"/>
              </a:rPr>
              <a:t> = 0.3 and 0.4</a:t>
            </a:r>
            <a:endParaRPr lang="el-GR" altLang="de-DE" sz="1600">
              <a:cs typeface="Arial" pitchFamily="34" charset="0"/>
            </a:endParaRP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pic>
        <p:nvPicPr>
          <p:cNvPr id="30733" name="Picture 14" descr="photo1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362325"/>
            <a:ext cx="315912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5" descr="photo2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379788"/>
            <a:ext cx="3238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1"/>
          <p:cNvSpPr>
            <a:spLocks noChangeArrowheads="1"/>
          </p:cNvSpPr>
          <p:nvPr/>
        </p:nvSpPr>
        <p:spPr bwMode="auto">
          <a:xfrm>
            <a:off x="714374" y="1340768"/>
            <a:ext cx="6017866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Introduction – why again?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Transition laminar-turbulent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Low and high </a:t>
            </a:r>
            <a:r>
              <a:rPr lang="en-GB" sz="2400" dirty="0" err="1" smtClean="0"/>
              <a:t>unchoking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Shock at the exit?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Steady or unsteady?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2-D, 2-D </a:t>
            </a:r>
            <a:r>
              <a:rPr lang="en-GB" sz="2400" dirty="0" err="1" smtClean="0"/>
              <a:t>axisymmetric</a:t>
            </a:r>
            <a:r>
              <a:rPr lang="en-GB" sz="2400" dirty="0" smtClean="0"/>
              <a:t>, 3-D or what?</a:t>
            </a:r>
            <a:endParaRPr lang="en-GB" sz="2400" dirty="0" smtClean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 Is there a hope to predict the flow?</a:t>
            </a:r>
            <a:endParaRPr lang="en-GB" sz="2400" dirty="0"/>
          </a:p>
          <a:p>
            <a:pPr>
              <a:lnSpc>
                <a:spcPct val="90000"/>
              </a:lnSpc>
              <a:buSzPct val="75000"/>
              <a:buFont typeface="StarBats" pitchFamily="2" charset="2"/>
              <a:buNone/>
            </a:pPr>
            <a:r>
              <a:rPr lang="en-GB" sz="2400" dirty="0" smtClean="0"/>
              <a:t>Conclusions – if any</a:t>
            </a:r>
            <a:endParaRPr lang="en-GB" sz="2400" dirty="0"/>
          </a:p>
        </p:txBody>
      </p:sp>
      <p:sp>
        <p:nvSpPr>
          <p:cNvPr id="17411" name="Rechteck 2"/>
          <p:cNvSpPr>
            <a:spLocks noChangeArrowheads="1"/>
          </p:cNvSpPr>
          <p:nvPr/>
        </p:nvSpPr>
        <p:spPr bwMode="auto">
          <a:xfrm>
            <a:off x="714375" y="671513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/>
              <a:t>Overview</a:t>
            </a:r>
          </a:p>
        </p:txBody>
      </p:sp>
      <p:pic>
        <p:nvPicPr>
          <p:cNvPr id="17412" name="Picture 10" descr="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21088"/>
            <a:ext cx="4731271" cy="17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cut_nozz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620688"/>
            <a:ext cx="1650439" cy="22322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4572000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Experimental Work at PTB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609600" y="1052513"/>
            <a:ext cx="7562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  <a:p>
            <a:endParaRPr lang="el-GR" altLang="de-DE">
              <a:cs typeface="Arial" pitchFamily="34" charset="0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17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pic>
        <p:nvPicPr>
          <p:cNvPr id="31757" name="Picture 15" descr="grap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857375"/>
            <a:ext cx="77454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681038" y="928688"/>
            <a:ext cx="7304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/>
            <a:r>
              <a:rPr lang="de-DE"/>
              <a:t>Results for D = 25 </a:t>
            </a:r>
            <a:r>
              <a:rPr lang="de-DE">
                <a:cs typeface="Arial" pitchFamily="34" charset="0"/>
              </a:rPr>
              <a:t>µm:</a:t>
            </a:r>
            <a:endParaRPr lang="de-DE"/>
          </a:p>
          <a:p>
            <a:pPr marL="533400" indent="-533400">
              <a:buFontTx/>
              <a:buAutoNum type="arabicPeriod"/>
            </a:pPr>
            <a:r>
              <a:rPr lang="de-DE"/>
              <a:t>Forward nozzle: choking at p/P</a:t>
            </a:r>
            <a:r>
              <a:rPr lang="de-DE" baseline="-25000"/>
              <a:t>0</a:t>
            </a:r>
            <a:r>
              <a:rPr lang="de-DE"/>
              <a:t> = 0.35 (ideal nozzle 0.528…)</a:t>
            </a:r>
          </a:p>
          <a:p>
            <a:pPr marL="533400" indent="-533400">
              <a:buFontTx/>
              <a:buAutoNum type="arabicPeriod"/>
            </a:pPr>
            <a:r>
              <a:rPr lang="de-DE"/>
              <a:t>Backward nozzle: no apparent choking</a:t>
            </a:r>
          </a:p>
        </p:txBody>
      </p:sp>
      <p:sp>
        <p:nvSpPr>
          <p:cNvPr id="31759" name="Rechteck 14"/>
          <p:cNvSpPr>
            <a:spLocks noChangeArrowheads="1"/>
          </p:cNvSpPr>
          <p:nvPr/>
        </p:nvSpPr>
        <p:spPr bwMode="auto">
          <a:xfrm>
            <a:off x="1714500" y="5786438"/>
            <a:ext cx="614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Task for numerical simulation: explain phenomenon 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215063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Numerical Simulations - Results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609600" y="1052513"/>
            <a:ext cx="7562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32781" name="Rechteck 14"/>
          <p:cNvSpPr>
            <a:spLocks noChangeArrowheads="1"/>
          </p:cNvSpPr>
          <p:nvPr/>
        </p:nvSpPr>
        <p:spPr bwMode="auto">
          <a:xfrm>
            <a:off x="5072063" y="1071563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Forward orientation, </a:t>
            </a:r>
            <a:r>
              <a:rPr lang="en-GB"/>
              <a:t>p</a:t>
            </a:r>
            <a:r>
              <a:rPr lang="en-GB" baseline="-25000"/>
              <a:t>out</a:t>
            </a:r>
            <a:r>
              <a:rPr lang="en-GB"/>
              <a:t>/p</a:t>
            </a:r>
            <a:r>
              <a:rPr lang="en-GB" baseline="-25000"/>
              <a:t>0 </a:t>
            </a:r>
            <a:r>
              <a:rPr lang="en-GB"/>
              <a:t>= 0,3</a:t>
            </a:r>
            <a:endParaRPr lang="de-DE"/>
          </a:p>
        </p:txBody>
      </p:sp>
      <p:sp>
        <p:nvSpPr>
          <p:cNvPr id="3278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2783" name="Picture 1" descr="Flow_Conditions_FW25_30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000125"/>
            <a:ext cx="3500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215063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Numerical Simulations - Results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609600" y="1052513"/>
            <a:ext cx="75628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38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33805" name="Rechteck 14"/>
          <p:cNvSpPr>
            <a:spLocks noChangeArrowheads="1"/>
          </p:cNvSpPr>
          <p:nvPr/>
        </p:nvSpPr>
        <p:spPr bwMode="auto">
          <a:xfrm>
            <a:off x="4929188" y="1201738"/>
            <a:ext cx="3894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Backward orientation, </a:t>
            </a:r>
            <a:r>
              <a:rPr lang="en-GB"/>
              <a:t>p</a:t>
            </a:r>
            <a:r>
              <a:rPr lang="en-GB" baseline="-25000"/>
              <a:t>out</a:t>
            </a:r>
            <a:r>
              <a:rPr lang="en-GB"/>
              <a:t>/p</a:t>
            </a:r>
            <a:r>
              <a:rPr lang="en-GB" baseline="-25000"/>
              <a:t>0 </a:t>
            </a:r>
            <a:r>
              <a:rPr lang="en-GB"/>
              <a:t>= 0,3</a:t>
            </a:r>
            <a:endParaRPr lang="de-DE"/>
          </a:p>
        </p:txBody>
      </p:sp>
      <p:sp>
        <p:nvSpPr>
          <p:cNvPr id="3380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3807" name="Picture 1" descr="Flow_Conditions_BW25_30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" y="1187450"/>
            <a:ext cx="3525838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7245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Numerical Simulations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038225" y="1000125"/>
            <a:ext cx="5105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1600">
                <a:cs typeface="Arial" pitchFamily="34" charset="0"/>
              </a:rPr>
              <a:t> </a:t>
            </a:r>
            <a:endParaRPr lang="el-GR" altLang="de-DE" sz="1600">
              <a:cs typeface="Arial" pitchFamily="34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2374900" y="1001713"/>
            <a:ext cx="384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Boundary layer in cylindrical part</a:t>
            </a:r>
          </a:p>
        </p:txBody>
      </p:sp>
      <p:sp>
        <p:nvSpPr>
          <p:cNvPr id="20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14313" y="2000250"/>
          <a:ext cx="4178300" cy="3130550"/>
        </p:xfrm>
        <a:graphic>
          <a:graphicData uri="http://schemas.openxmlformats.org/presentationml/2006/ole">
            <p:oleObj spid="_x0000_s2050" r:id="rId5" imgW="5052753" imgH="3790947" progId="">
              <p:embed/>
            </p:oleObj>
          </a:graphicData>
        </a:graphic>
      </p:graphicFrame>
      <p:sp>
        <p:nvSpPr>
          <p:cNvPr id="2065" name="Rechteck 16"/>
          <p:cNvSpPr>
            <a:spLocks noChangeArrowheads="1"/>
          </p:cNvSpPr>
          <p:nvPr/>
        </p:nvSpPr>
        <p:spPr bwMode="auto">
          <a:xfrm>
            <a:off x="3509963" y="1416050"/>
            <a:ext cx="141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</a:t>
            </a:r>
            <a:r>
              <a:rPr lang="en-GB" baseline="-25000"/>
              <a:t>out</a:t>
            </a:r>
            <a:r>
              <a:rPr lang="en-GB"/>
              <a:t>/p</a:t>
            </a:r>
            <a:r>
              <a:rPr lang="en-GB" baseline="-25000"/>
              <a:t>0 </a:t>
            </a:r>
            <a:r>
              <a:rPr lang="en-GB"/>
              <a:t>= 0,4</a:t>
            </a:r>
            <a:endParaRPr lang="de-DE"/>
          </a:p>
        </p:txBody>
      </p:sp>
      <p:sp>
        <p:nvSpPr>
          <p:cNvPr id="20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52950" y="1928813"/>
          <a:ext cx="4448175" cy="3214687"/>
        </p:xfrm>
        <a:graphic>
          <a:graphicData uri="http://schemas.openxmlformats.org/presentationml/2006/ole">
            <p:oleObj spid="_x0000_s2051" r:id="rId6" imgW="5270056" imgH="3826848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2937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Numerical Simulations - Results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34829" name="Textfeld 13"/>
          <p:cNvSpPr txBox="1">
            <a:spLocks noChangeArrowheads="1"/>
          </p:cNvSpPr>
          <p:nvPr/>
        </p:nvSpPr>
        <p:spPr bwMode="auto">
          <a:xfrm>
            <a:off x="5429250" y="500063"/>
            <a:ext cx="303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Drilled nozzle, </a:t>
            </a:r>
            <a:r>
              <a:rPr lang="en-GB"/>
              <a:t>p</a:t>
            </a:r>
            <a:r>
              <a:rPr lang="en-GB" baseline="-25000"/>
              <a:t>out</a:t>
            </a:r>
            <a:r>
              <a:rPr lang="en-GB"/>
              <a:t>/p</a:t>
            </a:r>
            <a:r>
              <a:rPr lang="en-GB" baseline="-25000"/>
              <a:t>0 </a:t>
            </a:r>
            <a:r>
              <a:rPr lang="en-GB"/>
              <a:t>= 0,3</a:t>
            </a:r>
            <a:endParaRPr lang="de-DE"/>
          </a:p>
        </p:txBody>
      </p:sp>
      <p:sp>
        <p:nvSpPr>
          <p:cNvPr id="348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4834" name="Picture 2" descr="Screenshot -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973138"/>
            <a:ext cx="6364288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2937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Numerical Simulations - Results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35853" name="Textfeld 13"/>
          <p:cNvSpPr txBox="1">
            <a:spLocks noChangeArrowheads="1"/>
          </p:cNvSpPr>
          <p:nvPr/>
        </p:nvSpPr>
        <p:spPr bwMode="auto">
          <a:xfrm>
            <a:off x="5429250" y="500063"/>
            <a:ext cx="303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Drilled nozzle, </a:t>
            </a:r>
            <a:r>
              <a:rPr lang="en-GB"/>
              <a:t>p</a:t>
            </a:r>
            <a:r>
              <a:rPr lang="en-GB" baseline="-25000"/>
              <a:t>out</a:t>
            </a:r>
            <a:r>
              <a:rPr lang="en-GB"/>
              <a:t>/p</a:t>
            </a:r>
            <a:r>
              <a:rPr lang="en-GB" baseline="-25000"/>
              <a:t>0 </a:t>
            </a:r>
            <a:r>
              <a:rPr lang="en-GB"/>
              <a:t>= 0,3</a:t>
            </a:r>
            <a:endParaRPr lang="de-DE"/>
          </a:p>
        </p:txBody>
      </p:sp>
      <p:sp>
        <p:nvSpPr>
          <p:cNvPr id="358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5858" name="Picture 2" descr="Contour_BW25_300_drilled_chok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1000125"/>
            <a:ext cx="6381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owerPoint-Head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7245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          Summary</a:t>
            </a:r>
            <a:endParaRPr lang="en-US" altLang="zh-CN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38225" y="1000125"/>
            <a:ext cx="5105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1600">
                <a:cs typeface="Arial" pitchFamily="34" charset="0"/>
              </a:rPr>
              <a:t> </a:t>
            </a:r>
            <a:endParaRPr lang="el-GR" altLang="de-DE" sz="1600"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30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1285875" y="1000125"/>
          <a:ext cx="6749441" cy="1161734"/>
        </p:xfrm>
        <a:graphic>
          <a:graphicData uri="http://schemas.openxmlformats.org/drawingml/2006/table">
            <a:tbl>
              <a:tblPr/>
              <a:tblGrid>
                <a:gridCol w="1121943"/>
                <a:gridCol w="335310"/>
                <a:gridCol w="756991"/>
                <a:gridCol w="800329"/>
                <a:gridCol w="933717"/>
                <a:gridCol w="933717"/>
                <a:gridCol w="933717"/>
                <a:gridCol w="933717"/>
              </a:tblGrid>
              <a:tr h="214314"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p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/p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0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0,4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0,3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Nozzle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d, exp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d, num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Deviation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d, exp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GB" sz="1100" b="1" baseline="-25000">
                          <a:latin typeface="Arial Unicode MS"/>
                          <a:ea typeface="Times New Roman"/>
                          <a:cs typeface="Arial"/>
                        </a:rPr>
                        <a:t>d, num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100" b="1">
                          <a:latin typeface="Arial Unicode MS"/>
                          <a:ea typeface="Times New Roman"/>
                          <a:cs typeface="Arial"/>
                        </a:rPr>
                        <a:t>Deviation</a:t>
                      </a:r>
                      <a:endParaRPr lang="de-DE" sz="11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Forward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25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0,662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0,705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6,45 %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0,664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0,711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7,07 %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Backward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25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0,670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0,707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5,47 %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0,676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0,743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9,97 %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Forward Drilled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25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0,660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0,692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4,90 %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0,662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0,722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9,12 %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Backward Drilled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25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0,663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latin typeface="Arial Unicode MS"/>
                          <a:ea typeface="Times New Roman"/>
                          <a:cs typeface="Arial"/>
                        </a:rPr>
                        <a:t>0,697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 smtClean="0">
                          <a:latin typeface="Arial Unicode MS"/>
                          <a:ea typeface="Times New Roman"/>
                          <a:cs typeface="Arial"/>
                        </a:rPr>
                        <a:t>4,96 </a:t>
                      </a: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%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0,667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latin typeface="Arial Unicode MS"/>
                          <a:ea typeface="Times New Roman"/>
                          <a:cs typeface="Arial"/>
                        </a:rPr>
                        <a:t>0,724</a:t>
                      </a:r>
                      <a:endParaRPr lang="de-DE" sz="100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Arial Unicode MS"/>
                          <a:ea typeface="Times New Roman"/>
                          <a:cs typeface="Arial"/>
                        </a:rPr>
                        <a:t>8,57</a:t>
                      </a:r>
                      <a:endParaRPr lang="de-DE" sz="1000" dirty="0">
                        <a:latin typeface="Arial Unicode MS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4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b="0"/>
          </a:p>
        </p:txBody>
      </p:sp>
      <p:sp>
        <p:nvSpPr>
          <p:cNvPr id="314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7158" y="2428875"/>
          <a:ext cx="7215187" cy="3579813"/>
        </p:xfrm>
        <a:graphic>
          <a:graphicData uri="http://schemas.openxmlformats.org/presentationml/2006/ole">
            <p:oleObj spid="_x0000_s3074" name="Diagramm" r:id="rId5" imgW="4057751" imgH="2009655" progId="Excel.Sheet.8">
              <p:embed/>
            </p:oleObj>
          </a:graphicData>
        </a:graphic>
      </p:graphicFrame>
      <p:sp>
        <p:nvSpPr>
          <p:cNvPr id="19" name="WordArt 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29586" y="5072074"/>
            <a:ext cx="93027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hlinkClick r:id="rId7" action="ppaction://hlinksldjump"/>
              </a:rPr>
              <a:t>Back</a:t>
            </a:r>
            <a:endParaRPr lang="de-DE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owerPoint-Hea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81000" y="457200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rgbClr val="3333CC"/>
                </a:solidFill>
              </a:rPr>
              <a:t>Conclusions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84213" y="1484313"/>
            <a:ext cx="7921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endParaRPr lang="el-GR" altLang="de-DE">
              <a:solidFill>
                <a:schemeClr val="accent2"/>
              </a:solidFill>
              <a:cs typeface="Arial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539750" y="1155716"/>
            <a:ext cx="8353425" cy="47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 err="1">
                <a:solidFill>
                  <a:schemeClr val="accent2"/>
                </a:solidFill>
              </a:rPr>
              <a:t>Reliable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numerical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simulation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of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komplex </a:t>
            </a:r>
            <a:r>
              <a:rPr lang="de-DE" altLang="de-DE" dirty="0" err="1">
                <a:solidFill>
                  <a:schemeClr val="accent2"/>
                </a:solidFill>
              </a:rPr>
              <a:t>flows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in </a:t>
            </a:r>
            <a:r>
              <a:rPr lang="de-DE" altLang="de-DE" dirty="0" err="1" smtClean="0">
                <a:solidFill>
                  <a:schemeClr val="accent2"/>
                </a:solidFill>
              </a:rPr>
              <a:t>flow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metering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configurations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possible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using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low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numerical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dissipation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schemes</a:t>
            </a: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 smtClean="0">
                <a:solidFill>
                  <a:schemeClr val="accent2"/>
                </a:solidFill>
              </a:rPr>
              <a:t>Commercial </a:t>
            </a:r>
            <a:r>
              <a:rPr lang="de-DE" altLang="de-DE" dirty="0" err="1">
                <a:solidFill>
                  <a:schemeClr val="accent2"/>
                </a:solidFill>
              </a:rPr>
              <a:t>codes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should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be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used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with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care</a:t>
            </a:r>
            <a:r>
              <a:rPr lang="de-DE" altLang="de-DE" dirty="0">
                <a:solidFill>
                  <a:schemeClr val="accent2"/>
                </a:solidFill>
              </a:rPr>
              <a:t> –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de-DE" altLang="de-DE" dirty="0" smtClean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>
                <a:solidFill>
                  <a:schemeClr val="accent2"/>
                </a:solidFill>
              </a:rPr>
              <a:t>				</a:t>
            </a:r>
            <a:r>
              <a:rPr lang="de-DE" altLang="de-DE" dirty="0" err="1">
                <a:solidFill>
                  <a:schemeClr val="accent2"/>
                </a:solidFill>
              </a:rPr>
              <a:t>it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is</a:t>
            </a:r>
            <a:r>
              <a:rPr lang="de-DE" altLang="de-DE" dirty="0">
                <a:solidFill>
                  <a:schemeClr val="accent2"/>
                </a:solidFill>
              </a:rPr>
              <a:t> not all </a:t>
            </a:r>
            <a:r>
              <a:rPr lang="de-DE" altLang="de-DE" dirty="0" err="1">
                <a:solidFill>
                  <a:schemeClr val="accent2"/>
                </a:solidFill>
              </a:rPr>
              <a:t>gold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that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shines</a:t>
            </a: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 err="1" smtClean="0">
                <a:solidFill>
                  <a:schemeClr val="accent2"/>
                </a:solidFill>
              </a:rPr>
              <a:t>OpenFoam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looks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promising in </a:t>
            </a:r>
            <a:r>
              <a:rPr lang="de-DE" altLang="de-DE" dirty="0" err="1" smtClean="0">
                <a:solidFill>
                  <a:schemeClr val="accent2"/>
                </a:solidFill>
              </a:rPr>
              <a:t>many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cases</a:t>
            </a: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 err="1">
                <a:solidFill>
                  <a:schemeClr val="accent2"/>
                </a:solidFill>
              </a:rPr>
              <a:t>Present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simulations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were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able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to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provide</a:t>
            </a:r>
            <a:r>
              <a:rPr lang="de-DE" altLang="de-DE" dirty="0">
                <a:solidFill>
                  <a:schemeClr val="accent2"/>
                </a:solidFill>
              </a:rPr>
              <a:t> an </a:t>
            </a:r>
            <a:r>
              <a:rPr lang="de-DE" altLang="de-DE" dirty="0" err="1">
                <a:solidFill>
                  <a:schemeClr val="accent2"/>
                </a:solidFill>
              </a:rPr>
              <a:t>explanation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of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many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flow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behaviour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questions</a:t>
            </a: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de-DE" altLang="de-DE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dirty="0">
                <a:solidFill>
                  <a:schemeClr val="accent2"/>
                </a:solidFill>
              </a:rPr>
              <a:t>Much </a:t>
            </a:r>
            <a:r>
              <a:rPr lang="de-DE" altLang="de-DE" dirty="0" err="1">
                <a:solidFill>
                  <a:schemeClr val="accent2"/>
                </a:solidFill>
              </a:rPr>
              <a:t>higher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resolution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err="1">
                <a:solidFill>
                  <a:schemeClr val="accent2"/>
                </a:solidFill>
              </a:rPr>
              <a:t>simulations</a:t>
            </a:r>
            <a:r>
              <a:rPr lang="de-DE" altLang="de-DE" dirty="0">
                <a:solidFill>
                  <a:schemeClr val="accent2"/>
                </a:solidFill>
              </a:rPr>
              <a:t> </a:t>
            </a:r>
            <a:r>
              <a:rPr lang="de-DE" altLang="de-DE" dirty="0" smtClean="0">
                <a:solidFill>
                  <a:schemeClr val="accent2"/>
                </a:solidFill>
              </a:rPr>
              <a:t>in </a:t>
            </a:r>
            <a:r>
              <a:rPr lang="de-DE" altLang="de-DE" dirty="0" err="1" smtClean="0">
                <a:solidFill>
                  <a:schemeClr val="accent2"/>
                </a:solidFill>
              </a:rPr>
              <a:t>future</a:t>
            </a:r>
            <a:r>
              <a:rPr lang="de-DE" altLang="de-DE" dirty="0" smtClean="0">
                <a:solidFill>
                  <a:schemeClr val="accent2"/>
                </a:solidFill>
              </a:rPr>
              <a:t> – </a:t>
            </a:r>
            <a:r>
              <a:rPr lang="de-DE" altLang="de-DE" dirty="0" err="1" smtClean="0">
                <a:solidFill>
                  <a:schemeClr val="accent2"/>
                </a:solidFill>
              </a:rPr>
              <a:t>there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is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never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enough</a:t>
            </a:r>
            <a:r>
              <a:rPr lang="de-DE" altLang="de-DE" dirty="0" smtClean="0">
                <a:solidFill>
                  <a:schemeClr val="accent2"/>
                </a:solidFill>
              </a:rPr>
              <a:t> </a:t>
            </a:r>
            <a:r>
              <a:rPr lang="de-DE" altLang="de-DE" dirty="0" err="1" smtClean="0">
                <a:solidFill>
                  <a:schemeClr val="accent2"/>
                </a:solidFill>
              </a:rPr>
              <a:t>computer</a:t>
            </a:r>
            <a:r>
              <a:rPr lang="de-DE" altLang="de-DE" dirty="0" smtClean="0">
                <a:solidFill>
                  <a:schemeClr val="accent2"/>
                </a:solidFill>
              </a:rPr>
              <a:t> power (CPU </a:t>
            </a:r>
            <a:r>
              <a:rPr lang="de-DE" altLang="de-DE" dirty="0" err="1" smtClean="0">
                <a:solidFill>
                  <a:schemeClr val="accent2"/>
                </a:solidFill>
              </a:rPr>
              <a:t>and</a:t>
            </a:r>
            <a:r>
              <a:rPr lang="de-DE" altLang="de-DE" dirty="0" smtClean="0">
                <a:solidFill>
                  <a:schemeClr val="accent2"/>
                </a:solidFill>
              </a:rPr>
              <a:t> RAM) </a:t>
            </a:r>
            <a:endParaRPr lang="de-DE" altLang="de-D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84213" y="1196975"/>
            <a:ext cx="8066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Introduction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3250" y="4357688"/>
            <a:ext cx="716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132856"/>
            <a:ext cx="673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>
                <a:latin typeface="+mn-lt"/>
              </a:rPr>
              <a:t>The beginning: </a:t>
            </a:r>
            <a:r>
              <a:rPr lang="en-GB" sz="2000" dirty="0" smtClean="0">
                <a:latin typeface="+mn-lt"/>
              </a:rPr>
              <a:t>flow in CFVNs simulated with 			ACHIEVE</a:t>
            </a: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Presented at </a:t>
            </a:r>
            <a:r>
              <a:rPr lang="en-GB" sz="2000" dirty="0" err="1" smtClean="0">
                <a:latin typeface="+mn-lt"/>
              </a:rPr>
              <a:t>Flomeko</a:t>
            </a:r>
            <a:r>
              <a:rPr lang="en-GB" sz="2000" dirty="0" smtClean="0">
                <a:latin typeface="+mn-lt"/>
              </a:rPr>
              <a:t> ’98</a:t>
            </a: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Always unsteady!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Next effort: “premature </a:t>
            </a:r>
            <a:r>
              <a:rPr lang="en-GB" sz="2000" dirty="0" err="1" smtClean="0">
                <a:latin typeface="+mn-lt"/>
              </a:rPr>
              <a:t>unchoking</a:t>
            </a:r>
            <a:r>
              <a:rPr lang="en-GB" sz="2000" dirty="0" smtClean="0">
                <a:latin typeface="+mn-lt"/>
              </a:rPr>
              <a:t>” – </a:t>
            </a:r>
            <a:r>
              <a:rPr lang="en-GB" sz="2000" dirty="0" err="1" smtClean="0">
                <a:latin typeface="+mn-lt"/>
              </a:rPr>
              <a:t>Nakao</a:t>
            </a:r>
            <a:r>
              <a:rPr lang="en-GB" sz="2000" dirty="0" smtClean="0">
                <a:latin typeface="+mn-lt"/>
              </a:rPr>
              <a:t>, 				</a:t>
            </a:r>
            <a:r>
              <a:rPr lang="en-GB" sz="2000" dirty="0" err="1" smtClean="0">
                <a:latin typeface="+mn-lt"/>
              </a:rPr>
              <a:t>Takamoto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Ishibashi</a:t>
            </a:r>
            <a:endParaRPr lang="en-GB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After </a:t>
            </a:r>
            <a:r>
              <a:rPr lang="en-GB" sz="2000" dirty="0">
                <a:latin typeface="+mn-lt"/>
              </a:rPr>
              <a:t>that: </a:t>
            </a:r>
            <a:r>
              <a:rPr lang="en-GB" sz="2000" dirty="0" smtClean="0">
                <a:latin typeface="+mn-lt"/>
              </a:rPr>
              <a:t>transition laminar-turbulent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>
                <a:latin typeface="+mn-lt"/>
              </a:rPr>
              <a:t>		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simulation &amp; theory (Abu 				</a:t>
            </a:r>
            <a:r>
              <a:rPr lang="en-GB" sz="2000" dirty="0" err="1" smtClean="0">
                <a:latin typeface="+mn-lt"/>
              </a:rPr>
              <a:t>Ghanam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Mayle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Schlichting</a:t>
            </a:r>
            <a:r>
              <a:rPr lang="en-GB" sz="2000" dirty="0" smtClean="0">
                <a:latin typeface="+mn-lt"/>
              </a:rPr>
              <a:t>, ...)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Current effort: visualize transition</a:t>
            </a:r>
            <a:endParaRPr lang="en-GB" sz="2000" dirty="0">
              <a:latin typeface="+mn-lt"/>
            </a:endParaRPr>
          </a:p>
        </p:txBody>
      </p:sp>
      <p:pic>
        <p:nvPicPr>
          <p:cNvPr id="18439" name="Picture 7" descr="DUES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500063"/>
            <a:ext cx="296068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84213" y="1196975"/>
            <a:ext cx="8066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Introduction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3250" y="4357688"/>
            <a:ext cx="716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1844824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Then came </a:t>
            </a:r>
            <a:r>
              <a:rPr lang="en-GB" sz="2000" dirty="0" err="1" smtClean="0">
                <a:latin typeface="+mn-lt"/>
              </a:rPr>
              <a:t>Bodo</a:t>
            </a:r>
            <a:r>
              <a:rPr lang="en-GB" sz="2000" dirty="0" smtClean="0">
                <a:latin typeface="+mn-lt"/>
              </a:rPr>
              <a:t> M.: Latest paper with Kramer and Li</a:t>
            </a: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Presented at  8</a:t>
            </a:r>
            <a:r>
              <a:rPr lang="en-GB" sz="2000" baseline="30000" dirty="0" smtClean="0">
                <a:latin typeface="+mn-lt"/>
              </a:rPr>
              <a:t>th</a:t>
            </a:r>
            <a:r>
              <a:rPr lang="en-GB" sz="2000" dirty="0" smtClean="0">
                <a:latin typeface="+mn-lt"/>
              </a:rPr>
              <a:t> ISFFM ’12</a:t>
            </a: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Definition of “low” and “high” </a:t>
            </a:r>
            <a:r>
              <a:rPr lang="en-GB" sz="2000" dirty="0" err="1" smtClean="0">
                <a:latin typeface="+mn-lt"/>
              </a:rPr>
              <a:t>unchoking</a:t>
            </a:r>
            <a:endParaRPr lang="en-GB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Discussion of flow structure</a:t>
            </a:r>
          </a:p>
          <a:p>
            <a:pPr marL="342900" indent="-342900">
              <a:spcBef>
                <a:spcPct val="20000"/>
              </a:spcBef>
              <a:buSzPct val="75000"/>
              <a:buFont typeface="Symbol" pitchFamily="18" charset="2"/>
              <a:buChar char="Þ"/>
              <a:defRPr/>
            </a:pPr>
            <a:r>
              <a:rPr lang="en-GB" sz="2000" dirty="0" smtClean="0">
                <a:latin typeface="+mn-lt"/>
              </a:rPr>
              <a:t>Decision to carry out “good” flow simulation 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Symbol" pitchFamily="18" charset="2"/>
              <a:buChar char="Þ"/>
              <a:defRPr/>
            </a:pPr>
            <a:endParaRPr lang="en-GB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After </a:t>
            </a:r>
            <a:r>
              <a:rPr lang="en-GB" sz="2000" dirty="0">
                <a:latin typeface="+mn-lt"/>
              </a:rPr>
              <a:t>that: </a:t>
            </a:r>
            <a:r>
              <a:rPr lang="en-GB" sz="2000" dirty="0" smtClean="0">
                <a:latin typeface="+mn-lt"/>
              </a:rPr>
              <a:t>transition laminar-turbulent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>
                <a:latin typeface="+mn-lt"/>
              </a:rPr>
              <a:t>		</a:t>
            </a: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simulation &amp; theory (Abu 				</a:t>
            </a:r>
            <a:r>
              <a:rPr lang="en-GB" sz="2000" dirty="0" err="1" smtClean="0">
                <a:latin typeface="+mn-lt"/>
              </a:rPr>
              <a:t>Ghanam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Mayle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Schlichting</a:t>
            </a:r>
            <a:r>
              <a:rPr lang="en-GB" sz="2000" dirty="0" smtClean="0">
                <a:latin typeface="+mn-lt"/>
              </a:rPr>
              <a:t>, ...)</a:t>
            </a:r>
            <a:endParaRPr lang="en-GB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en-GB" sz="2000" dirty="0" smtClean="0">
                <a:latin typeface="+mn-lt"/>
              </a:rPr>
              <a:t>Current effort: visualize transition</a:t>
            </a:r>
            <a:endParaRPr lang="en-GB" sz="20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71500" y="1143000"/>
            <a:ext cx="80660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2000"/>
              <a:t>Main goal: numerical simulation of flow fields in flow metering 		configurations</a:t>
            </a:r>
          </a:p>
          <a:p>
            <a:pPr>
              <a:lnSpc>
                <a:spcPct val="130000"/>
              </a:lnSpc>
            </a:pPr>
            <a:r>
              <a:rPr lang="de-DE" altLang="de-DE" sz="2000"/>
              <a:t>In all cases, scale sufficiently large to give Kn = </a:t>
            </a:r>
            <a:r>
              <a:rPr lang="el-GR" altLang="de-DE" sz="2000">
                <a:cs typeface="Arial" pitchFamily="34" charset="0"/>
              </a:rPr>
              <a:t>λ</a:t>
            </a:r>
            <a:r>
              <a:rPr lang="de-DE" altLang="de-DE" sz="2000">
                <a:cs typeface="Arial" pitchFamily="34" charset="0"/>
              </a:rPr>
              <a:t>/L </a:t>
            </a:r>
            <a:r>
              <a:rPr lang="de-DE" altLang="de-DE" sz="2000"/>
              <a:t>&lt; 0.01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/>
              <a:t>	with </a:t>
            </a:r>
            <a:r>
              <a:rPr lang="el-GR" altLang="de-DE" sz="2000">
                <a:cs typeface="Arial" pitchFamily="34" charset="0"/>
              </a:rPr>
              <a:t>λ</a:t>
            </a:r>
            <a:r>
              <a:rPr lang="de-DE" altLang="de-DE" sz="2000">
                <a:cs typeface="Arial" pitchFamily="34" charset="0"/>
              </a:rPr>
              <a:t> </a:t>
            </a:r>
            <a:r>
              <a:rPr lang="de-DE" altLang="de-DE" sz="2000">
                <a:cs typeface="Arial" pitchFamily="34" charset="0"/>
                <a:sym typeface="SymbolPS" pitchFamily="18" charset="2"/>
              </a:rPr>
              <a:t> 10</a:t>
            </a:r>
            <a:r>
              <a:rPr lang="de-DE" altLang="de-DE" sz="2000" baseline="30000">
                <a:cs typeface="Arial" pitchFamily="34" charset="0"/>
                <a:sym typeface="SymbolPS" pitchFamily="18" charset="2"/>
              </a:rPr>
              <a:t>-8</a:t>
            </a:r>
            <a:r>
              <a:rPr lang="de-DE" altLang="de-DE" sz="2000">
                <a:cs typeface="Arial" pitchFamily="34" charset="0"/>
                <a:sym typeface="SymbolPS" pitchFamily="18" charset="2"/>
              </a:rPr>
              <a:t> – 10</a:t>
            </a:r>
            <a:r>
              <a:rPr lang="de-DE" altLang="de-DE" sz="2000" baseline="30000">
                <a:cs typeface="Arial" pitchFamily="34" charset="0"/>
                <a:sym typeface="SymbolPS" pitchFamily="18" charset="2"/>
              </a:rPr>
              <a:t>-9</a:t>
            </a:r>
            <a:r>
              <a:rPr lang="de-DE" altLang="de-DE" sz="2000">
                <a:cs typeface="Arial" pitchFamily="34" charset="0"/>
                <a:sym typeface="SymbolPS" pitchFamily="18" charset="2"/>
              </a:rPr>
              <a:t> m =&gt; </a:t>
            </a:r>
            <a:r>
              <a:rPr lang="de-DE" altLang="de-DE" sz="2000">
                <a:solidFill>
                  <a:srgbClr val="FF0000"/>
                </a:solidFill>
                <a:cs typeface="Arial" pitchFamily="34" charset="0"/>
                <a:sym typeface="SymbolPS" pitchFamily="18" charset="2"/>
              </a:rPr>
              <a:t>continuum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/>
              <a:t>Notice: 	Kn </a:t>
            </a:r>
            <a:r>
              <a:rPr lang="de-DE" altLang="de-DE" sz="2000">
                <a:sym typeface="SymbolPS" pitchFamily="18" charset="2"/>
              </a:rPr>
              <a:t> M/Re 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>
                <a:sym typeface="SymbolPS" pitchFamily="18" charset="2"/>
              </a:rPr>
              <a:t>	a) flows with M/Re &gt; 1 called rarefied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>
                <a:sym typeface="SymbolPS" pitchFamily="18" charset="2"/>
              </a:rPr>
              <a:t>	b) incompressible gas (M0) can not be rarefied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>
                <a:sym typeface="SymbolPS" pitchFamily="18" charset="2"/>
              </a:rPr>
              <a:t>	c) small Re flow could mean rarefied fluid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de-DE" altLang="de-DE" sz="2000">
                <a:sym typeface="SymbolPS" pitchFamily="18" charset="2"/>
              </a:rPr>
              <a:t>	d) large Re flows are always continuum</a:t>
            </a:r>
            <a:endParaRPr lang="de-DE" altLang="de-DE" sz="2000"/>
          </a:p>
          <a:p>
            <a:pPr>
              <a:lnSpc>
                <a:spcPct val="130000"/>
              </a:lnSpc>
            </a:pPr>
            <a:endParaRPr lang="de-DE" altLang="de-DE" sz="200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Basics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14375" y="4429125"/>
            <a:ext cx="7162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1438" y="1143000"/>
            <a:ext cx="9001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Physics of the flow: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compressible (Ma ≥ 0.3) =&gt; mixed hyperbolic-parabolic, coupled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incompressible =&gt; mixed elliptic-hyperbolic-parabolic, decoupled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laminar (Re ≤ 2300 !) 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turbulent =&gt; turbulence model (k-</a:t>
            </a:r>
            <a:r>
              <a:rPr lang="el-GR" altLang="de-DE" sz="2000">
                <a:cs typeface="Arial" pitchFamily="34" charset="0"/>
              </a:rPr>
              <a:t>ε</a:t>
            </a:r>
            <a:r>
              <a:rPr lang="de-DE" altLang="de-DE" sz="2000">
                <a:cs typeface="Arial" pitchFamily="34" charset="0"/>
              </a:rPr>
              <a:t>, k-</a:t>
            </a:r>
            <a:r>
              <a:rPr lang="el-GR" altLang="de-DE" sz="2000">
                <a:cs typeface="Arial" pitchFamily="34" charset="0"/>
              </a:rPr>
              <a:t>ω</a:t>
            </a:r>
            <a:r>
              <a:rPr lang="de-DE" altLang="de-DE" sz="2000">
                <a:cs typeface="Arial" pitchFamily="34" charset="0"/>
              </a:rPr>
              <a:t>, RNG, realizable, SST,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		RSM, LES, DES, DNS)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steady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unsteady – periodic (deterministic) or stochastic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 </a:t>
            </a:r>
            <a:endParaRPr lang="el-GR" altLang="de-DE" sz="2000">
              <a:cs typeface="Arial" pitchFamily="34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Basics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3250" y="4357688"/>
            <a:ext cx="716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0486" name="Rechteck 8"/>
          <p:cNvSpPr>
            <a:spLocks noChangeArrowheads="1"/>
          </p:cNvSpPr>
          <p:nvPr/>
        </p:nvSpPr>
        <p:spPr bwMode="auto">
          <a:xfrm>
            <a:off x="1000125" y="4611688"/>
            <a:ext cx="72866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de-DE"/>
              <a:t>simulation method must have low numerical dissipation, since</a:t>
            </a:r>
          </a:p>
          <a:p>
            <a:pPr algn="ctr">
              <a:lnSpc>
                <a:spcPct val="130000"/>
              </a:lnSpc>
            </a:pPr>
            <a:r>
              <a:rPr lang="el-GR" altLang="de-DE">
                <a:cs typeface="Arial" pitchFamily="34" charset="0"/>
              </a:rPr>
              <a:t>μ</a:t>
            </a:r>
            <a:r>
              <a:rPr lang="de-DE" altLang="de-DE" baseline="-25000">
                <a:cs typeface="Arial" pitchFamily="34" charset="0"/>
              </a:rPr>
              <a:t>Tot</a:t>
            </a:r>
            <a:r>
              <a:rPr lang="de-DE" altLang="de-DE">
                <a:cs typeface="Arial" pitchFamily="34" charset="0"/>
              </a:rPr>
              <a:t> =  </a:t>
            </a:r>
            <a:r>
              <a:rPr lang="el-GR" altLang="de-DE">
                <a:cs typeface="Arial" pitchFamily="34" charset="0"/>
              </a:rPr>
              <a:t>μ</a:t>
            </a:r>
            <a:r>
              <a:rPr lang="de-DE" altLang="de-DE" baseline="-25000">
                <a:cs typeface="Arial" pitchFamily="34" charset="0"/>
              </a:rPr>
              <a:t>Phys</a:t>
            </a:r>
            <a:r>
              <a:rPr lang="de-DE" altLang="de-DE">
                <a:cs typeface="Arial" pitchFamily="34" charset="0"/>
              </a:rPr>
              <a:t> + </a:t>
            </a:r>
            <a:r>
              <a:rPr lang="el-GR" altLang="de-DE">
                <a:cs typeface="Arial" pitchFamily="34" charset="0"/>
              </a:rPr>
              <a:t>μ</a:t>
            </a:r>
            <a:r>
              <a:rPr lang="de-DE" altLang="de-DE" baseline="-25000">
                <a:cs typeface="Arial" pitchFamily="34" charset="0"/>
              </a:rPr>
              <a:t>Num</a:t>
            </a:r>
            <a:r>
              <a:rPr lang="de-DE" altLang="de-DE">
                <a:cs typeface="Arial" pitchFamily="34" charset="0"/>
              </a:rPr>
              <a:t> =&gt;  1/Re</a:t>
            </a:r>
            <a:r>
              <a:rPr lang="de-DE" altLang="de-DE" baseline="-25000">
                <a:cs typeface="Arial" pitchFamily="34" charset="0"/>
              </a:rPr>
              <a:t>Tot</a:t>
            </a:r>
            <a:r>
              <a:rPr lang="de-DE" altLang="de-DE">
                <a:cs typeface="Arial" pitchFamily="34" charset="0"/>
              </a:rPr>
              <a:t> = 1/Re</a:t>
            </a:r>
            <a:r>
              <a:rPr lang="de-DE" altLang="de-DE" baseline="-25000">
                <a:cs typeface="Arial" pitchFamily="34" charset="0"/>
              </a:rPr>
              <a:t>Phys</a:t>
            </a:r>
            <a:r>
              <a:rPr lang="de-DE" altLang="de-DE">
                <a:cs typeface="Arial" pitchFamily="34" charset="0"/>
              </a:rPr>
              <a:t> + 1/Re</a:t>
            </a:r>
            <a:r>
              <a:rPr lang="de-DE" altLang="de-DE" baseline="-25000">
                <a:cs typeface="Arial" pitchFamily="34" charset="0"/>
              </a:rPr>
              <a:t>Num</a:t>
            </a:r>
            <a:r>
              <a:rPr lang="de-DE" altLang="de-DE">
                <a:cs typeface="Arial" pitchFamily="34" charset="0"/>
              </a:rPr>
              <a:t> </a:t>
            </a:r>
            <a:endParaRPr lang="el-GR" altLang="de-DE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1438" y="1143000"/>
            <a:ext cx="9001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Considerations in numerical simulation methods (CFD):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2-D or 3-D configuration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grid generation: 	structured multiblock (mutigrid?)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unstructured tetrahydral, hexahydral, polyhydral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hybrid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moving (deforming) grids (adapting to flow)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overlapping grids (chimera), immersed body grids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quality of grids: smoothing, continuity, resolution 				in time and space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Computation:		time and space accuracy, damping 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Boundary conditions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Multiprozessing (parallel processing)</a:t>
            </a:r>
          </a:p>
          <a:p>
            <a:pPr>
              <a:lnSpc>
                <a:spcPct val="130000"/>
              </a:lnSpc>
            </a:pPr>
            <a:endParaRPr lang="el-GR" altLang="de-DE" sz="2000">
              <a:cs typeface="Arial" pitchFamily="34" charset="0"/>
            </a:endParaRP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Basics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3250" y="4357688"/>
            <a:ext cx="716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71438" y="1143000"/>
            <a:ext cx="9001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Choice of correct tools: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hardware (minimum requirements)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competence of staff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Software: 	system 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preprocessing (grid generation)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simulation system (CFX, Fluent, adapco Star 					CCM+, my own programs ACHIEVE, trace,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	Flower, ….)</a:t>
            </a: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			postprocessing (included, Tecplot, …)</a:t>
            </a:r>
          </a:p>
          <a:p>
            <a:pPr>
              <a:lnSpc>
                <a:spcPct val="130000"/>
              </a:lnSpc>
            </a:pPr>
            <a:endParaRPr lang="de-DE" altLang="de-DE" sz="2000"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de-DE" altLang="de-DE" sz="2000">
                <a:cs typeface="Arial" pitchFamily="34" charset="0"/>
              </a:rPr>
              <a:t>The correct choice will „make you or break you“ !</a:t>
            </a:r>
            <a:endParaRPr lang="el-GR" altLang="de-DE" sz="2000">
              <a:cs typeface="Arial" pitchFamily="34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228600"/>
            <a:ext cx="4572000" cy="533400"/>
          </a:xfrm>
        </p:spPr>
        <p:txBody>
          <a:bodyPr/>
          <a:lstStyle/>
          <a:p>
            <a:pPr algn="l"/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Basics</a:t>
            </a:r>
            <a:endParaRPr lang="zh-CN" altLang="en-US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3250" y="4357688"/>
            <a:ext cx="716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2534" name="Rechteck 8"/>
          <p:cNvSpPr>
            <a:spLocks noChangeArrowheads="1"/>
          </p:cNvSpPr>
          <p:nvPr/>
        </p:nvSpPr>
        <p:spPr bwMode="auto">
          <a:xfrm>
            <a:off x="1000125" y="4611688"/>
            <a:ext cx="7286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el-GR" altLang="de-DE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werPoint-Hea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09600" y="2857500"/>
            <a:ext cx="716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de-DE" altLang="de-DE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de-DE" altLang="de-DE" sz="16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altLang="de-DE" sz="1600">
              <a:solidFill>
                <a:srgbClr val="FF0B0B"/>
              </a:solidFill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28600"/>
            <a:ext cx="2714625" cy="533400"/>
          </a:xfrm>
        </p:spPr>
        <p:txBody>
          <a:bodyPr/>
          <a:lstStyle/>
          <a:p>
            <a:pPr algn="l"/>
            <a:r>
              <a:rPr lang="de-DE" altLang="zh-CN" smtClean="0">
                <a:solidFill>
                  <a:srgbClr val="0000CC"/>
                </a:solidFill>
                <a:ea typeface="宋体" pitchFamily="2" charset="-122"/>
              </a:rPr>
              <a:t> </a:t>
            </a:r>
            <a:r>
              <a:rPr lang="de-DE" altLang="zh-CN" sz="2400" smtClean="0">
                <a:solidFill>
                  <a:srgbClr val="0000CC"/>
                </a:solidFill>
                <a:ea typeface="宋体" pitchFamily="2" charset="-122"/>
              </a:rPr>
              <a:t>CFVN 1 - ISO</a:t>
            </a:r>
            <a:endParaRPr lang="en-US" altLang="zh-CN" sz="2400" smtClean="0">
              <a:solidFill>
                <a:srgbClr val="0000CC"/>
              </a:solidFill>
              <a:ea typeface="宋体" pitchFamily="2" charset="-122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609600" y="1052513"/>
            <a:ext cx="57626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endParaRPr lang="el-GR" altLang="de-DE" sz="1600">
              <a:cs typeface="Arial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fr-FR" sz="2800"/>
          </a:p>
        </p:txBody>
      </p:sp>
      <p:sp>
        <p:nvSpPr>
          <p:cNvPr id="245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 sz="2800"/>
          </a:p>
        </p:txBody>
      </p:sp>
      <p:sp>
        <p:nvSpPr>
          <p:cNvPr id="24589" name="Rechteck 13"/>
          <p:cNvSpPr>
            <a:spLocks noChangeArrowheads="1"/>
          </p:cNvSpPr>
          <p:nvPr/>
        </p:nvSpPr>
        <p:spPr bwMode="auto">
          <a:xfrm>
            <a:off x="1214438" y="1285875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Shape: ISO 9300, toroidal version</a:t>
            </a:r>
          </a:p>
          <a:p>
            <a:r>
              <a:rPr lang="de-DE"/>
              <a:t>different Reynolds numbers and pressure ratios</a:t>
            </a:r>
          </a:p>
          <a:p>
            <a:r>
              <a:rPr lang="de-DE"/>
              <a:t>2-D axisymmetric, 3 blocks, structured, laminar</a:t>
            </a:r>
          </a:p>
        </p:txBody>
      </p:sp>
      <p:pic>
        <p:nvPicPr>
          <p:cNvPr id="24590" name="Grafik 6" descr="cut_nozz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2419350"/>
            <a:ext cx="25415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gr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3073400"/>
            <a:ext cx="60721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Bildschirmpräsentation (4:3)</PresentationFormat>
  <Paragraphs>271</Paragraphs>
  <Slides>27</Slides>
  <Notes>25</Notes>
  <HiddenSlides>0</HiddenSlides>
  <MMClips>4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Leere Präsentation</vt:lpstr>
      <vt:lpstr>Diagramm</vt:lpstr>
      <vt:lpstr>Folie 1</vt:lpstr>
      <vt:lpstr>Folie 2</vt:lpstr>
      <vt:lpstr>Introduction</vt:lpstr>
      <vt:lpstr>Introduction</vt:lpstr>
      <vt:lpstr>Basics</vt:lpstr>
      <vt:lpstr>Basics</vt:lpstr>
      <vt:lpstr>Basics</vt:lpstr>
      <vt:lpstr>Basics</vt:lpstr>
      <vt:lpstr> CFVN 1 - ISO</vt:lpstr>
      <vt:lpstr> CFVN 1 - ISO</vt:lpstr>
      <vt:lpstr> CFVN 1 - ISO</vt:lpstr>
      <vt:lpstr> CFVN 1 - ISO</vt:lpstr>
      <vt:lpstr> CFVN 1 - ISO</vt:lpstr>
      <vt:lpstr> CFVN 1 - ISO</vt:lpstr>
      <vt:lpstr> CFVN 1 - ISO</vt:lpstr>
      <vt:lpstr> CFVN 1 - ISO</vt:lpstr>
      <vt:lpstr>           CFVN 2 – micro nozzle</vt:lpstr>
      <vt:lpstr>           CFVN 2 – micro nozzle</vt:lpstr>
      <vt:lpstr>           Simulation Parameter</vt:lpstr>
      <vt:lpstr>           Experimental Work at PTB</vt:lpstr>
      <vt:lpstr>           Numerical Simulations - Results</vt:lpstr>
      <vt:lpstr>           Numerical Simulations - Results</vt:lpstr>
      <vt:lpstr>           Numerical Simulations</vt:lpstr>
      <vt:lpstr>           Numerical Simulations - Results</vt:lpstr>
      <vt:lpstr>           Numerical Simulations - Results</vt:lpstr>
      <vt:lpstr>           Summary</vt:lpstr>
      <vt:lpstr>Folie 27</vt:lpstr>
    </vt:vector>
  </TitlesOfParts>
  <Company>C&amp;G Werbeagentur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DTP1</dc:creator>
  <cp:lastModifiedBy>vonlava</cp:lastModifiedBy>
  <cp:revision>658</cp:revision>
  <cp:lastPrinted>2001-09-17T11:26:18Z</cp:lastPrinted>
  <dcterms:created xsi:type="dcterms:W3CDTF">2001-09-17T11:14:48Z</dcterms:created>
  <dcterms:modified xsi:type="dcterms:W3CDTF">2013-09-16T21:47:04Z</dcterms:modified>
</cp:coreProperties>
</file>