
<file path=[Content_Types].xml><?xml version="1.0" encoding="utf-8"?>
<Types xmlns="http://schemas.openxmlformats.org/package/2006/content-types">
  <Default Extension="png" ContentType="image/png"/>
  <Default Extension="jpg&amp;ehk=g2EdLEbTawoW2zAj4NHa6Q&amp;pid=OfficeInsert" ContentType="image/gif"/>
  <Default Extension="png&amp;ehk=DiPsrWln1LgoeYb" ContentType="image/png"/>
  <Default Extension="png&amp;ehk=WWGMvDP4J4P5AOhu0de2Hg&amp;pid=OfficeInsert" ContentType="image/png"/>
  <Default Extension="jpeg" ContentType="image/jpeg"/>
  <Default Extension="rels" ContentType="application/vnd.openxmlformats-package.relationships+xml"/>
  <Default Extension="xml" ContentType="application/xml"/>
  <Default Extension="jpg&amp;ehk=R3t6QIQyj855dVPzwCpggw&amp;pid=OfficeInsert" ContentType="image/jpeg"/>
  <Default Extension="jpg&amp;ehk=5YCA4ygSKa4x9WxwuEd2Lg&amp;pid=OfficeInsert" ContentType="image/jpeg"/>
  <Default Extension="gif&amp;ehk=GgHJiDHzmbs4B4CijhtLFg&amp;pid=OfficeInsert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99300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22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334EA-A617-46E2-B1A9-809C73B60E8D}" type="datetimeFigureOut">
              <a:rPr lang="de-DE" smtClean="0"/>
              <a:t>06.02.2017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11685-3120-4236-8089-CD6BCCF9E5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2705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334EA-A617-46E2-B1A9-809C73B60E8D}" type="datetimeFigureOut">
              <a:rPr lang="de-DE" smtClean="0"/>
              <a:t>06.02.2017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11685-3120-4236-8089-CD6BCCF9E5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9553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334EA-A617-46E2-B1A9-809C73B60E8D}" type="datetimeFigureOut">
              <a:rPr lang="de-DE" smtClean="0"/>
              <a:t>06.02.2017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11685-3120-4236-8089-CD6BCCF9E5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0060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334EA-A617-46E2-B1A9-809C73B60E8D}" type="datetimeFigureOut">
              <a:rPr lang="de-DE" smtClean="0"/>
              <a:t>06.02.2017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11685-3120-4236-8089-CD6BCCF9E5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298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334EA-A617-46E2-B1A9-809C73B60E8D}" type="datetimeFigureOut">
              <a:rPr lang="de-DE" smtClean="0"/>
              <a:t>06.02.2017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11685-3120-4236-8089-CD6BCCF9E5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334EA-A617-46E2-B1A9-809C73B60E8D}" type="datetimeFigureOut">
              <a:rPr lang="de-DE" smtClean="0"/>
              <a:t>06.02.2017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11685-3120-4236-8089-CD6BCCF9E5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1796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334EA-A617-46E2-B1A9-809C73B60E8D}" type="datetimeFigureOut">
              <a:rPr lang="de-DE" smtClean="0"/>
              <a:t>06.02.2017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11685-3120-4236-8089-CD6BCCF9E5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2483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334EA-A617-46E2-B1A9-809C73B60E8D}" type="datetimeFigureOut">
              <a:rPr lang="de-DE" smtClean="0"/>
              <a:t>06.02.2017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11685-3120-4236-8089-CD6BCCF9E5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9120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334EA-A617-46E2-B1A9-809C73B60E8D}" type="datetimeFigureOut">
              <a:rPr lang="de-DE" smtClean="0"/>
              <a:t>06.02.2017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11685-3120-4236-8089-CD6BCCF9E5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2806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334EA-A617-46E2-B1A9-809C73B60E8D}" type="datetimeFigureOut">
              <a:rPr lang="de-DE" smtClean="0"/>
              <a:t>06.02.2017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11685-3120-4236-8089-CD6BCCF9E5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8029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334EA-A617-46E2-B1A9-809C73B60E8D}" type="datetimeFigureOut">
              <a:rPr lang="de-DE" smtClean="0"/>
              <a:t>06.02.2017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11685-3120-4236-8089-CD6BCCF9E5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7014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3334EA-A617-46E2-B1A9-809C73B60E8D}" type="datetimeFigureOut">
              <a:rPr lang="de-DE" smtClean="0"/>
              <a:t>06.02.2017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A11685-3120-4236-8089-CD6BCCF9E5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1662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&amp;ehk=GgHJiDHzmbs4B4CijhtLFg&amp;pid=OfficeInsert"/><Relationship Id="rId3" Type="http://schemas.openxmlformats.org/officeDocument/2006/relationships/image" Target="../media/image2.png"/><Relationship Id="rId7" Type="http://schemas.openxmlformats.org/officeDocument/2006/relationships/image" Target="../media/image6.png&amp;ehk=DiPsrWln1LgoeYb"/><Relationship Id="rId2" Type="http://schemas.openxmlformats.org/officeDocument/2006/relationships/image" Target="../media/image1.jpg&amp;ehk=R3t6QIQyj855dVPzwCpggw&amp;pid=OfficeInsert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g&amp;ehk=g2EdLEbTawoW2zAj4NHa6Q&amp;pid=OfficeInsert"/><Relationship Id="rId4" Type="http://schemas.openxmlformats.org/officeDocument/2006/relationships/image" Target="../media/image3.jpg&amp;ehk=5YCA4ygSKa4x9WxwuEd2Lg&amp;pid=OfficeInsert"/><Relationship Id="rId9" Type="http://schemas.openxmlformats.org/officeDocument/2006/relationships/image" Target="../media/image8.png&amp;ehk=WWGMvDP4J4P5AOhu0de2Hg&amp;pid=OfficeInser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: abgerundete Ecken 3"/>
          <p:cNvSpPr/>
          <p:nvPr/>
        </p:nvSpPr>
        <p:spPr>
          <a:xfrm>
            <a:off x="47129" y="47130"/>
            <a:ext cx="12096000" cy="7200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Understanding of Democracy</a:t>
            </a:r>
            <a:endParaRPr lang="en-US" sz="36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6" name="Rechteck: abgerundete Ecken 5"/>
          <p:cNvSpPr/>
          <p:nvPr/>
        </p:nvSpPr>
        <p:spPr>
          <a:xfrm>
            <a:off x="47130" y="814260"/>
            <a:ext cx="4320000" cy="1800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Learning Session I:</a:t>
            </a:r>
          </a:p>
          <a:p>
            <a:pPr algn="ctr"/>
            <a:r>
              <a:rPr lang="en-US" sz="2000" b="1" dirty="0" smtClean="0"/>
              <a:t>Theoretical Foundation</a:t>
            </a:r>
            <a:endParaRPr lang="en-US" sz="1600" dirty="0" smtClean="0"/>
          </a:p>
          <a:p>
            <a:r>
              <a:rPr lang="en-US" sz="1600" dirty="0" smtClean="0"/>
              <a:t>- Attitudes		- Travelling of Concepts</a:t>
            </a:r>
          </a:p>
          <a:p>
            <a:r>
              <a:rPr lang="en-US" sz="1600" dirty="0" smtClean="0"/>
              <a:t>- National Sources	- Political </a:t>
            </a:r>
            <a:r>
              <a:rPr lang="en-US" sz="1600" dirty="0" err="1" smtClean="0"/>
              <a:t>Socialisation</a:t>
            </a:r>
            <a:endParaRPr lang="en-US" sz="1600" dirty="0" smtClean="0"/>
          </a:p>
          <a:p>
            <a:r>
              <a:rPr lang="en-US" sz="1600" dirty="0" smtClean="0"/>
              <a:t>- Understandings	- Political Support</a:t>
            </a:r>
          </a:p>
          <a:p>
            <a:pPr algn="ctr"/>
            <a:r>
              <a:rPr lang="en-US" sz="1600" dirty="0" smtClean="0"/>
              <a:t>Presentations with examples and discussions</a:t>
            </a:r>
            <a:endParaRPr lang="en-US" sz="1600" dirty="0"/>
          </a:p>
        </p:txBody>
      </p:sp>
      <p:pic>
        <p:nvPicPr>
          <p:cNvPr id="5" name="Grafik 4" descr="Fashion designers help create the many clothing articles, shoes, and ..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2308" y="2209458"/>
            <a:ext cx="3140848" cy="1633241"/>
          </a:xfrm>
          <a:prstGeom prst="rect">
            <a:avLst/>
          </a:prstGeom>
        </p:spPr>
      </p:pic>
      <p:sp>
        <p:nvSpPr>
          <p:cNvPr id="7" name="Rechteck: abgerundete Ecken 6"/>
          <p:cNvSpPr/>
          <p:nvPr/>
        </p:nvSpPr>
        <p:spPr>
          <a:xfrm>
            <a:off x="7852157" y="826685"/>
            <a:ext cx="4284000" cy="1423576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Learning Session II:</a:t>
            </a:r>
          </a:p>
          <a:p>
            <a:pPr algn="ctr"/>
            <a:r>
              <a:rPr lang="en-US" sz="2000" b="1" dirty="0" smtClean="0"/>
              <a:t>Germans get to know Romania</a:t>
            </a:r>
            <a:endParaRPr lang="en-US" sz="2000" b="1" dirty="0"/>
          </a:p>
        </p:txBody>
      </p:sp>
      <p:sp>
        <p:nvSpPr>
          <p:cNvPr id="12" name="Pfeil: nach rechts 11"/>
          <p:cNvSpPr/>
          <p:nvPr/>
        </p:nvSpPr>
        <p:spPr>
          <a:xfrm>
            <a:off x="4367129" y="1311496"/>
            <a:ext cx="3479900" cy="504000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Excursion</a:t>
            </a:r>
            <a:endParaRPr lang="en-US" dirty="0"/>
          </a:p>
        </p:txBody>
      </p:sp>
      <p:pic>
        <p:nvPicPr>
          <p:cNvPr id="13" name="Grafik 12" descr="&lt;strong&gt;Romania&lt;/strong&gt; Flag | Free Stock Photo | Illustration of a &lt;strong&gt;Romanian&lt;/strong&gt; flag ...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7955" y="2349966"/>
            <a:ext cx="1541938" cy="1080000"/>
          </a:xfrm>
          <a:prstGeom prst="rect">
            <a:avLst/>
          </a:prstGeom>
        </p:spPr>
      </p:pic>
      <p:pic>
        <p:nvPicPr>
          <p:cNvPr id="14" name="Grafik 13" descr="&lt;strong&gt;Romanian&lt;/strong&gt; &lt;strong&gt;Clipart&lt;/strong&gt; | &lt;strong&gt;Clipart&lt;/strong&gt; Panda - Free &lt;strong&gt;Clipart&lt;/strong&gt; Image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9822" y="2349966"/>
            <a:ext cx="731707" cy="1080000"/>
          </a:xfrm>
          <a:prstGeom prst="rect">
            <a:avLst/>
          </a:prstGeom>
        </p:spPr>
      </p:pic>
      <p:pic>
        <p:nvPicPr>
          <p:cNvPr id="15" name="Grafik 14" descr="&lt;strong&gt;Romania&lt;/strong&gt; Europe &lt;strong&gt;Clipart&lt;/strong&gt;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7029" y="2373822"/>
            <a:ext cx="1291218" cy="1080000"/>
          </a:xfrm>
          <a:prstGeom prst="rect">
            <a:avLst/>
          </a:prstGeom>
        </p:spPr>
      </p:pic>
      <p:pic>
        <p:nvPicPr>
          <p:cNvPr id="17" name="Grafik 16" descr="Old vampire character by AhNinniah"/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3584" y="2373823"/>
            <a:ext cx="360900" cy="1080000"/>
          </a:xfrm>
          <a:prstGeom prst="rect">
            <a:avLst/>
          </a:prstGeom>
        </p:spPr>
      </p:pic>
      <p:sp>
        <p:nvSpPr>
          <p:cNvPr id="18" name="Rechteck: abgerundete Ecken 17"/>
          <p:cNvSpPr/>
          <p:nvPr/>
        </p:nvSpPr>
        <p:spPr>
          <a:xfrm>
            <a:off x="7852157" y="3494944"/>
            <a:ext cx="4284000" cy="156695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Learning Session III:</a:t>
            </a:r>
          </a:p>
          <a:p>
            <a:pPr algn="ctr"/>
            <a:r>
              <a:rPr lang="en-US" sz="2000" b="1" dirty="0" smtClean="0"/>
              <a:t>Empirical Research</a:t>
            </a:r>
            <a:endParaRPr lang="en-US" sz="1600" dirty="0" smtClean="0"/>
          </a:p>
          <a:p>
            <a:r>
              <a:rPr lang="en-US" sz="1600" dirty="0" smtClean="0"/>
              <a:t>- </a:t>
            </a:r>
            <a:r>
              <a:rPr lang="en-US" sz="1600" dirty="0" err="1" smtClean="0"/>
              <a:t>Modernisation</a:t>
            </a:r>
            <a:r>
              <a:rPr lang="en-US" sz="1600" dirty="0" smtClean="0"/>
              <a:t>	- International Surveys</a:t>
            </a:r>
          </a:p>
          <a:p>
            <a:r>
              <a:rPr lang="en-US" sz="1600" dirty="0" smtClean="0"/>
              <a:t>- Diversity		- Types of Democracy</a:t>
            </a:r>
          </a:p>
          <a:p>
            <a:pPr algn="ctr"/>
            <a:r>
              <a:rPr lang="en-US" sz="1600" dirty="0" smtClean="0"/>
              <a:t>- Understanding of Democracy in Eastern Europe</a:t>
            </a:r>
            <a:endParaRPr lang="en-US" sz="1600" dirty="0"/>
          </a:p>
        </p:txBody>
      </p:sp>
      <p:sp>
        <p:nvSpPr>
          <p:cNvPr id="20" name="Pfeil: nach links 19"/>
          <p:cNvSpPr/>
          <p:nvPr/>
        </p:nvSpPr>
        <p:spPr>
          <a:xfrm>
            <a:off x="4355400" y="4206992"/>
            <a:ext cx="3481200" cy="504000"/>
          </a:xfrm>
          <a:prstGeom prst="lef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Excursion</a:t>
            </a:r>
            <a:endParaRPr lang="en-US" dirty="0"/>
          </a:p>
        </p:txBody>
      </p:sp>
      <p:sp>
        <p:nvSpPr>
          <p:cNvPr id="21" name="Rechteck: abgerundete Ecken 20"/>
          <p:cNvSpPr/>
          <p:nvPr/>
        </p:nvSpPr>
        <p:spPr>
          <a:xfrm>
            <a:off x="47130" y="3801897"/>
            <a:ext cx="4320000" cy="1259998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Learning Session IV:</a:t>
            </a:r>
          </a:p>
          <a:p>
            <a:pPr algn="ctr"/>
            <a:r>
              <a:rPr lang="en-US" sz="2000" b="1" dirty="0" smtClean="0"/>
              <a:t>Romanians get to know Germany</a:t>
            </a:r>
            <a:endParaRPr lang="en-US" sz="2000" b="1" dirty="0"/>
          </a:p>
        </p:txBody>
      </p:sp>
      <p:pic>
        <p:nvPicPr>
          <p:cNvPr id="22" name="Grafik 21" descr="BIG IMAGE (PNG)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30" y="2661390"/>
            <a:ext cx="1800000" cy="1080000"/>
          </a:xfrm>
          <a:prstGeom prst="rect">
            <a:avLst/>
          </a:prstGeom>
        </p:spPr>
      </p:pic>
      <p:pic>
        <p:nvPicPr>
          <p:cNvPr id="23" name="Grafik 22" descr="welcome to miss leibel s &lt;strong&gt;german&lt;/strong&gt; wikispace i teach &lt;strong&gt;german&lt;/strong&gt; at ...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6001" y="2661390"/>
            <a:ext cx="1319194" cy="1080000"/>
          </a:xfrm>
          <a:prstGeom prst="rect">
            <a:avLst/>
          </a:prstGeom>
        </p:spPr>
      </p:pic>
      <p:pic>
        <p:nvPicPr>
          <p:cNvPr id="24" name="Grafik 23" descr="... www.public-domain-photos.com/free-&lt;strong&gt;cliparts&lt;/strong&gt;-4/food/beverages/&lt;strong&gt;beer&lt;/strong&gt;.pn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2444" y="2691644"/>
            <a:ext cx="1080000" cy="1080000"/>
          </a:xfrm>
          <a:prstGeom prst="rect">
            <a:avLst/>
          </a:prstGeom>
        </p:spPr>
      </p:pic>
      <p:sp>
        <p:nvSpPr>
          <p:cNvPr id="25" name="Geschweifte Klammer links 24"/>
          <p:cNvSpPr/>
          <p:nvPr/>
        </p:nvSpPr>
        <p:spPr>
          <a:xfrm rot="16200000">
            <a:off x="6049723" y="1298614"/>
            <a:ext cx="177434" cy="7764506"/>
          </a:xfrm>
          <a:prstGeom prst="leftBrac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hteck: abgerundete Ecken 25"/>
          <p:cNvSpPr/>
          <p:nvPr/>
        </p:nvSpPr>
        <p:spPr>
          <a:xfrm>
            <a:off x="47131" y="5309362"/>
            <a:ext cx="5769208" cy="150160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Learning Session V:</a:t>
            </a:r>
          </a:p>
          <a:p>
            <a:pPr algn="ctr"/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Supervised Group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W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ork on Research Questions related to the Understanding of Democracy</a:t>
            </a:r>
          </a:p>
          <a:p>
            <a:pPr algn="ctr"/>
            <a:r>
              <a:rPr lang="en-US" sz="1500" dirty="0" smtClean="0">
                <a:solidFill>
                  <a:schemeClr val="accent1">
                    <a:lumMod val="75000"/>
                  </a:schemeClr>
                </a:solidFill>
              </a:rPr>
              <a:t>Finding Reasons for Different Understandings of Democracy</a:t>
            </a:r>
          </a:p>
          <a:p>
            <a:pPr algn="ctr"/>
            <a:r>
              <a:rPr lang="en-US" sz="1500" dirty="0" smtClean="0">
                <a:solidFill>
                  <a:schemeClr val="accent1">
                    <a:lumMod val="75000"/>
                  </a:schemeClr>
                </a:solidFill>
              </a:rPr>
              <a:t>4 Days à 6 Hours</a:t>
            </a:r>
          </a:p>
          <a:p>
            <a:pPr algn="ctr"/>
            <a:r>
              <a:rPr lang="en-US" sz="1500" dirty="0" smtClean="0">
                <a:solidFill>
                  <a:schemeClr val="accent1">
                    <a:lumMod val="75000"/>
                  </a:schemeClr>
                </a:solidFill>
              </a:rPr>
              <a:t>Presentation + Discussion</a:t>
            </a:r>
            <a:endParaRPr lang="en-US" sz="15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Wolkenförmige Legende 1"/>
          <p:cNvSpPr/>
          <p:nvPr/>
        </p:nvSpPr>
        <p:spPr>
          <a:xfrm>
            <a:off x="6715125" y="5269583"/>
            <a:ext cx="5133975" cy="1531855"/>
          </a:xfrm>
          <a:prstGeom prst="cloudCallout">
            <a:avLst>
              <a:gd name="adj1" fmla="val -69813"/>
              <a:gd name="adj2" fmla="val 2419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dirty="0" smtClean="0">
                <a:solidFill>
                  <a:schemeClr val="accent1">
                    <a:lumMod val="75000"/>
                  </a:schemeClr>
                </a:solidFill>
              </a:rPr>
              <a:t>Research Question </a:t>
            </a:r>
            <a:r>
              <a:rPr lang="en-US" sz="1700" dirty="0" smtClean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 Appropriate Theory  Appropriate </a:t>
            </a:r>
            <a:r>
              <a:rPr lang="en-US" sz="1700" dirty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R</a:t>
            </a:r>
            <a:r>
              <a:rPr lang="en-US" sz="1700" dirty="0" smtClean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esearch </a:t>
            </a:r>
            <a:r>
              <a:rPr lang="en-US" sz="1700" dirty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M</a:t>
            </a:r>
            <a:r>
              <a:rPr lang="en-US" sz="1700" dirty="0" smtClean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ethod  Data  Data Analyses  Findings  Interpretation</a:t>
            </a:r>
            <a:endParaRPr lang="en-US" sz="17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6427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</Words>
  <Application>Microsoft Office PowerPoint</Application>
  <PresentationFormat>Breitbild</PresentationFormat>
  <Paragraphs>24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cw</dc:creator>
  <cp:lastModifiedBy>hq0267</cp:lastModifiedBy>
  <cp:revision>15</cp:revision>
  <cp:lastPrinted>2017-02-05T15:54:19Z</cp:lastPrinted>
  <dcterms:created xsi:type="dcterms:W3CDTF">2017-01-30T12:38:28Z</dcterms:created>
  <dcterms:modified xsi:type="dcterms:W3CDTF">2017-02-06T13:47:57Z</dcterms:modified>
</cp:coreProperties>
</file>