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62" r:id="rId2"/>
    <p:sldId id="270" r:id="rId3"/>
    <p:sldId id="465" r:id="rId4"/>
    <p:sldId id="468" r:id="rId5"/>
    <p:sldId id="467" r:id="rId6"/>
    <p:sldId id="469" r:id="rId7"/>
    <p:sldId id="471" r:id="rId8"/>
  </p:sldIdLst>
  <p:sldSz cx="12192000" cy="6858000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9" userDrawn="1">
          <p15:clr>
            <a:srgbClr val="A4A3A4"/>
          </p15:clr>
        </p15:guide>
        <p15:guide id="2" pos="7559" userDrawn="1">
          <p15:clr>
            <a:srgbClr val="A4A3A4"/>
          </p15:clr>
        </p15:guide>
        <p15:guide id="3" pos="156" userDrawn="1">
          <p15:clr>
            <a:srgbClr val="A4A3A4"/>
          </p15:clr>
        </p15:guide>
        <p15:guide id="4" orient="horz" pos="3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E95"/>
    <a:srgbClr val="004C93"/>
    <a:srgbClr val="777777"/>
    <a:srgbClr val="FCB6C3"/>
    <a:srgbClr val="A5C3E5"/>
    <a:srgbClr val="D9082F"/>
    <a:srgbClr val="E6ECAA"/>
    <a:srgbClr val="C5D33E"/>
    <a:srgbClr val="E3FFAB"/>
    <a:srgbClr val="FFC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79" autoAdjust="0"/>
  </p:normalViewPr>
  <p:slideViewPr>
    <p:cSldViewPr snapToGrid="0" snapToObjects="1">
      <p:cViewPr varScale="1">
        <p:scale>
          <a:sx n="105" d="100"/>
          <a:sy n="105" d="100"/>
        </p:scale>
        <p:origin x="798" y="108"/>
      </p:cViewPr>
      <p:guideLst>
        <p:guide orient="horz" pos="3939"/>
        <p:guide pos="7559"/>
        <p:guide pos="156"/>
        <p:guide orient="horz" pos="39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7710277B-95BE-483B-A26A-9E6209D5808B}" type="datetime1">
              <a:rPr lang="de-DE"/>
              <a:pPr>
                <a:defRPr/>
              </a:pPr>
              <a:t>23.04.2020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CFD65CC8-393D-44FB-A6DC-6F2C49EBBE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596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0B406262-3D48-4FD2-9CE7-E52B745498D3}" type="datetime1">
              <a:rPr lang="de-DE"/>
              <a:pPr>
                <a:defRPr/>
              </a:pPr>
              <a:t>23.04.2020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A920B25F-7CC2-48D9-A94B-DD55097BD6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914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B25F-7CC2-48D9-A94B-DD55097BD6D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82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B25F-7CC2-48D9-A94B-DD55097BD6D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11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B25F-7CC2-48D9-A94B-DD55097BD6D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2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B25F-7CC2-48D9-A94B-DD55097BD6D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9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B25F-7CC2-48D9-A94B-DD55097BD6D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32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B25F-7CC2-48D9-A94B-DD55097BD6D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9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B25F-7CC2-48D9-A94B-DD55097BD6D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2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39184" y="6321661"/>
            <a:ext cx="9146355" cy="356953"/>
          </a:xfrm>
          <a:prstGeom prst="rect">
            <a:avLst/>
          </a:prstGeom>
          <a:solidFill>
            <a:srgbClr val="004C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9220800" y="4478399"/>
            <a:ext cx="2731200" cy="219960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pic>
        <p:nvPicPr>
          <p:cNvPr id="11" name="Grafik 8" descr="Bild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12200" b="14436"/>
          <a:stretch/>
        </p:blipFill>
        <p:spPr bwMode="auto">
          <a:xfrm>
            <a:off x="243569" y="189781"/>
            <a:ext cx="11708431" cy="41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3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2502" y="180000"/>
            <a:ext cx="912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0000" y="1224000"/>
            <a:ext cx="11712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b="0">
                <a:solidFill>
                  <a:schemeClr val="tx1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993747" y="6377645"/>
            <a:ext cx="2844800" cy="365125"/>
          </a:xfrm>
        </p:spPr>
        <p:txBody>
          <a:bodyPr/>
          <a:lstStyle>
            <a:lvl1pPr algn="ct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‹Nr.›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474840"/>
            <a:ext cx="882502" cy="274319"/>
          </a:xfrm>
          <a:prstGeom prst="rect">
            <a:avLst/>
          </a:prstGeom>
          <a:solidFill>
            <a:srgbClr val="004C9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0" cap="none" spc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0559979-66DE-419A-AAA0-1609E784B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1104" y="6071318"/>
            <a:ext cx="891294" cy="891294"/>
          </a:xfrm>
          <a:prstGeom prst="rect">
            <a:avLst/>
          </a:prstGeom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1C8D1-55B7-4BEA-A0D0-EC542CE7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167" y="6373716"/>
            <a:ext cx="1898651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410335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0001" y="1224000"/>
            <a:ext cx="4246303" cy="50400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‹Nr.›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4993747" y="637764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-109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 algn="ctr">
              <a:defRPr/>
            </a:pPr>
            <a:fld id="{23F349C3-7CB2-41E6-A1FE-3B550E04FD6E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‹Nr.›</a:t>
            </a:fld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474840"/>
            <a:ext cx="882502" cy="274319"/>
          </a:xfrm>
          <a:prstGeom prst="rect">
            <a:avLst/>
          </a:prstGeom>
          <a:solidFill>
            <a:srgbClr val="004C9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0" cap="none" spc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593C7A4-525C-40E0-AC54-54E2D1C01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1104" y="6071318"/>
            <a:ext cx="891294" cy="891294"/>
          </a:xfrm>
          <a:prstGeom prst="rect">
            <a:avLst/>
          </a:prstGeom>
        </p:spPr>
      </p:pic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5E7961D7-0700-4B02-868D-7ABAEFF5FA51}"/>
              </a:ext>
            </a:extLst>
          </p:cNvPr>
          <p:cNvSpPr txBox="1">
            <a:spLocks/>
          </p:cNvSpPr>
          <p:nvPr userDrawn="1"/>
        </p:nvSpPr>
        <p:spPr>
          <a:xfrm>
            <a:off x="148167" y="6373716"/>
            <a:ext cx="18986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59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0000" y="1224000"/>
            <a:ext cx="11712000" cy="4320000"/>
          </a:xfrm>
        </p:spPr>
        <p:txBody>
          <a:bodyPr/>
          <a:lstStyle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9652000" y="5791200"/>
            <a:ext cx="2313517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‹Nr.›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474840"/>
            <a:ext cx="882502" cy="274319"/>
          </a:xfrm>
          <a:prstGeom prst="rect">
            <a:avLst/>
          </a:prstGeom>
          <a:solidFill>
            <a:srgbClr val="004C9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0" cap="none" spc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03581A5-3832-45DF-AB95-B6528CAFF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1104" y="6071318"/>
            <a:ext cx="891294" cy="891294"/>
          </a:xfrm>
          <a:prstGeom prst="rect">
            <a:avLst/>
          </a:prstGeom>
        </p:spPr>
      </p:pic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05CFB29F-147C-4D2D-B7BD-93B75AFA8453}"/>
              </a:ext>
            </a:extLst>
          </p:cNvPr>
          <p:cNvSpPr txBox="1">
            <a:spLocks/>
          </p:cNvSpPr>
          <p:nvPr userDrawn="1"/>
        </p:nvSpPr>
        <p:spPr>
          <a:xfrm>
            <a:off x="148167" y="6373716"/>
            <a:ext cx="18986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58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0001" y="1224001"/>
            <a:ext cx="4246303" cy="441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2400" y="1224001"/>
            <a:ext cx="7224000" cy="4412675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9652000" y="5791200"/>
            <a:ext cx="2313517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‹Nr.›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4993747" y="637764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-109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5108AFD6-600A-4A2F-9D11-59BA7844F387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474840"/>
            <a:ext cx="882502" cy="274319"/>
          </a:xfrm>
          <a:prstGeom prst="rect">
            <a:avLst/>
          </a:prstGeom>
          <a:solidFill>
            <a:srgbClr val="004C9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0" cap="none" spc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A622403-7503-4CA2-BE78-77B413F86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1104" y="6071318"/>
            <a:ext cx="891294" cy="891294"/>
          </a:xfrm>
          <a:prstGeom prst="rect">
            <a:avLst/>
          </a:prstGeom>
        </p:spPr>
      </p:pic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356C7A24-D095-44B6-AD92-FDD1C5BBE9B1}"/>
              </a:ext>
            </a:extLst>
          </p:cNvPr>
          <p:cNvSpPr txBox="1">
            <a:spLocks/>
          </p:cNvSpPr>
          <p:nvPr userDrawn="1"/>
        </p:nvSpPr>
        <p:spPr>
          <a:xfrm>
            <a:off x="148167" y="6373716"/>
            <a:ext cx="18986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34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Bild2.jp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79389"/>
            <a:ext cx="11713633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8" descr="Logo+Claim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34" y="474663"/>
            <a:ext cx="306281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440269" y="2520000"/>
            <a:ext cx="11319932" cy="2032000"/>
          </a:xfrm>
          <a:ln>
            <a:noFill/>
          </a:ln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3725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 descr="header_master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79388"/>
            <a:ext cx="117136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39185" y="1223963"/>
            <a:ext cx="11711516" cy="5040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1"/>
            <a:r>
              <a:rPr lang="de-DE" altLang="de-DE"/>
              <a:t>Dritte Ebene</a:t>
            </a:r>
          </a:p>
          <a:p>
            <a:pPr lvl="2"/>
            <a:r>
              <a:rPr lang="de-DE" alt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60900" y="64817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4C93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r>
              <a:rPr lang="de-DE"/>
              <a:t>‹Nr.›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8167" y="6491289"/>
            <a:ext cx="18986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www.uni-due.de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239185" y="179388"/>
            <a:ext cx="912071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steht der Titel der Seite</a:t>
            </a:r>
          </a:p>
        </p:txBody>
      </p:sp>
      <p:pic>
        <p:nvPicPr>
          <p:cNvPr id="1031" name="Bild 11" descr="Logo+Claim_RGB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1" y="341314"/>
            <a:ext cx="213783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2800" b="1" kern="1200">
          <a:solidFill>
            <a:srgbClr val="004C93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00"/>
          </a:solidFill>
          <a:latin typeface="Arial"/>
          <a:ea typeface="ヒラギノ角ゴ Pro W3" charset="-128"/>
          <a:cs typeface="Arial"/>
        </a:defRPr>
      </a:lvl2pPr>
      <a:lvl3pPr marL="1143000" indent="-9652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Lucida Grande" charset="0"/>
        <a:buChar char="▪"/>
        <a:defRPr sz="1600"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audio" Target="../media/media6.m4a"/><Relationship Id="rId16" Type="http://schemas.openxmlformats.org/officeDocument/2006/relationships/image" Target="../media/image8.png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6.jpeg"/><Relationship Id="rId10" Type="http://schemas.openxmlformats.org/officeDocument/2006/relationships/image" Target="../media/image20.sv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833119" y="4583072"/>
            <a:ext cx="7531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Was sind die Voraussetzungen für ein Stipendium?</a:t>
            </a:r>
            <a:endParaRPr lang="de-DE" sz="30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DC4B3B-E89D-432E-9475-F9A056CA9E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99" y="4338282"/>
            <a:ext cx="1785802" cy="1437365"/>
          </a:xfrm>
          <a:prstGeom prst="rect">
            <a:avLst/>
          </a:prstGeom>
          <a:solidFill>
            <a:srgbClr val="000000">
              <a:alpha val="47843"/>
            </a:srgbClr>
          </a:solidFill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1C85B34-45FC-488B-B3CD-567444C36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8947" y="5439747"/>
            <a:ext cx="1469054" cy="141825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4"/>
    </mc:Choice>
    <mc:Fallback xmlns="">
      <p:transition spd="slow" advTm="4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C85B34-45FC-488B-B3CD-567444C3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009" y="5308008"/>
            <a:ext cx="1549992" cy="15499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Für wen ist ein Stipendium gedacht?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085" y="261072"/>
            <a:ext cx="2490796" cy="962891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CC58BE6-C53E-46D2-A36B-E239D732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534" y="1699824"/>
            <a:ext cx="2907230" cy="1892461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b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b="0" dirty="0">
                <a:solidFill>
                  <a:schemeClr val="tx1"/>
                </a:solidFill>
              </a:rPr>
              <a:t>Begabung</a:t>
            </a:r>
            <a:endParaRPr lang="de-DE" sz="3200" dirty="0"/>
          </a:p>
          <a:p>
            <a:pPr marL="0" indent="0" algn="ctr">
              <a:buNone/>
            </a:pPr>
            <a:endParaRPr lang="de-DE" sz="320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2487656-AA56-4358-84A5-8F19BD130DF9}"/>
              </a:ext>
            </a:extLst>
          </p:cNvPr>
          <p:cNvSpPr txBox="1">
            <a:spLocks/>
          </p:cNvSpPr>
          <p:nvPr/>
        </p:nvSpPr>
        <p:spPr>
          <a:xfrm>
            <a:off x="3629855" y="3985824"/>
            <a:ext cx="3158763" cy="189246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3200" dirty="0"/>
          </a:p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582818B-5395-4F2F-ACAB-B78AE4718AB3}"/>
              </a:ext>
            </a:extLst>
          </p:cNvPr>
          <p:cNvSpPr txBox="1">
            <a:spLocks/>
          </p:cNvSpPr>
          <p:nvPr/>
        </p:nvSpPr>
        <p:spPr>
          <a:xfrm>
            <a:off x="6595665" y="1699824"/>
            <a:ext cx="3157863" cy="189246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3200" dirty="0"/>
          </a:p>
          <a:p>
            <a:pPr marL="0" indent="0" algn="ctr">
              <a:buNone/>
            </a:pPr>
            <a:r>
              <a:rPr lang="de-DE" sz="3200" dirty="0"/>
              <a:t>Finanzieller Bedarf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2DC4B3B-E89D-432E-9475-F9A056CA9E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104" y="4123678"/>
            <a:ext cx="1785802" cy="1437365"/>
          </a:xfrm>
          <a:prstGeom prst="rect">
            <a:avLst/>
          </a:prstGeom>
          <a:solidFill>
            <a:srgbClr val="000000">
              <a:alpha val="47843"/>
            </a:srgbClr>
          </a:solidFill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18"/>
    </mc:Choice>
    <mc:Fallback xmlns="">
      <p:transition advTm="11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C85B34-45FC-488B-B3CD-567444C3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009" y="5308008"/>
            <a:ext cx="1549992" cy="15499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Für wen ist ein Stipendium gedacht?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085" y="261072"/>
            <a:ext cx="2490796" cy="962891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CC58BE6-C53E-46D2-A36B-E239D732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534" y="1699824"/>
            <a:ext cx="2907230" cy="1892461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b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b="0" dirty="0">
                <a:solidFill>
                  <a:schemeClr val="tx1"/>
                </a:solidFill>
              </a:rPr>
              <a:t>Begabung</a:t>
            </a:r>
            <a:endParaRPr lang="de-DE" sz="3200" dirty="0"/>
          </a:p>
          <a:p>
            <a:pPr marL="0" indent="0" algn="ctr">
              <a:buNone/>
            </a:pP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692118" y="1654861"/>
            <a:ext cx="4726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</a:t>
            </a:r>
            <a:r>
              <a:rPr lang="de-DE" b="1" dirty="0"/>
              <a:t>Vorurteile:</a:t>
            </a:r>
          </a:p>
          <a:p>
            <a:r>
              <a:rPr lang="de-DE" dirty="0"/>
              <a:t>	</a:t>
            </a:r>
          </a:p>
          <a:p>
            <a:r>
              <a:rPr lang="de-DE" dirty="0"/>
              <a:t>	1,0er Abitur?</a:t>
            </a:r>
          </a:p>
          <a:p>
            <a:endParaRPr lang="de-DE" dirty="0"/>
          </a:p>
          <a:p>
            <a:r>
              <a:rPr lang="de-DE" dirty="0"/>
              <a:t>	 Elitenförderung?</a:t>
            </a:r>
          </a:p>
          <a:p>
            <a:endParaRPr lang="de-DE" dirty="0"/>
          </a:p>
          <a:p>
            <a:r>
              <a:rPr lang="de-DE" dirty="0"/>
              <a:t>	 Überflieger in allen Fächern?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2DC4B3B-E89D-432E-9475-F9A056CA9E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104" y="4058364"/>
            <a:ext cx="1785802" cy="1437365"/>
          </a:xfrm>
          <a:prstGeom prst="rect">
            <a:avLst/>
          </a:prstGeom>
          <a:solidFill>
            <a:srgbClr val="000000">
              <a:alpha val="47843"/>
            </a:srgbClr>
          </a:solidFill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569"/>
    </mc:Choice>
    <mc:Fallback xmlns="">
      <p:transition advTm="19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C85B34-45FC-488B-B3CD-567444C3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009" y="5308008"/>
            <a:ext cx="1549992" cy="15499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Für wen ist ein Stipendium gedacht?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085" y="261072"/>
            <a:ext cx="2490796" cy="962891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CC58BE6-C53E-46D2-A36B-E239D732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534" y="1757497"/>
            <a:ext cx="2907230" cy="2030732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3200" dirty="0"/>
          </a:p>
          <a:p>
            <a:pPr marL="0" indent="0" algn="ctr">
              <a:buNone/>
            </a:pPr>
            <a:r>
              <a:rPr lang="de-DE" b="0" dirty="0">
                <a:solidFill>
                  <a:schemeClr val="tx1"/>
                </a:solidFill>
              </a:rPr>
              <a:t>Engagement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92117" y="1654861"/>
            <a:ext cx="54689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</a:t>
            </a:r>
            <a:r>
              <a:rPr lang="de-DE" b="1" dirty="0"/>
              <a:t>Vorurteile:</a:t>
            </a:r>
          </a:p>
          <a:p>
            <a:r>
              <a:rPr lang="de-DE" dirty="0"/>
              <a:t>	</a:t>
            </a:r>
          </a:p>
          <a:p>
            <a:r>
              <a:rPr lang="de-DE" dirty="0"/>
              <a:t>	Projekt in Afrika </a:t>
            </a:r>
            <a:r>
              <a:rPr lang="de-DE"/>
              <a:t>für Kinder</a:t>
            </a:r>
            <a:r>
              <a:rPr lang="de-DE" dirty="0"/>
              <a:t>?</a:t>
            </a:r>
          </a:p>
          <a:p>
            <a:r>
              <a:rPr lang="de-DE" dirty="0"/>
              <a:t>	</a:t>
            </a:r>
          </a:p>
          <a:p>
            <a:r>
              <a:rPr lang="de-DE" dirty="0"/>
              <a:t>	Greenpeace-Aktivist?</a:t>
            </a:r>
          </a:p>
          <a:p>
            <a:endParaRPr lang="de-DE" dirty="0"/>
          </a:p>
          <a:p>
            <a:r>
              <a:rPr lang="de-DE" dirty="0"/>
              <a:t>	Vorsitzender der Jungen Union?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2DC4B3B-E89D-432E-9475-F9A056CA9E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08" y="4226314"/>
            <a:ext cx="1667897" cy="1437365"/>
          </a:xfrm>
          <a:prstGeom prst="rect">
            <a:avLst/>
          </a:prstGeom>
          <a:solidFill>
            <a:srgbClr val="000000">
              <a:alpha val="47843"/>
            </a:srgbClr>
          </a:solidFill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034"/>
    </mc:Choice>
    <mc:Fallback xmlns="">
      <p:transition advTm="1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C85B34-45FC-488B-B3CD-567444C3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009" y="5308008"/>
            <a:ext cx="1549992" cy="15499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Für wen ist ein Stipendium gedacht?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085" y="261072"/>
            <a:ext cx="2490796" cy="962891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CC58BE6-C53E-46D2-A36B-E239D732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534" y="1699824"/>
            <a:ext cx="2907230" cy="3786576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b="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de-DE" b="0" dirty="0">
                <a:solidFill>
                  <a:schemeClr val="tx1"/>
                </a:solidFill>
              </a:rPr>
              <a:t>Engagement</a:t>
            </a:r>
          </a:p>
          <a:p>
            <a:pPr marL="0" indent="0" algn="ctr">
              <a:buNone/>
            </a:pPr>
            <a:endParaRPr lang="de-DE" sz="3200" dirty="0"/>
          </a:p>
        </p:txBody>
      </p:sp>
      <p:sp>
        <p:nvSpPr>
          <p:cNvPr id="3" name="Rechteck 2"/>
          <p:cNvSpPr/>
          <p:nvPr/>
        </p:nvSpPr>
        <p:spPr>
          <a:xfrm>
            <a:off x="5067005" y="19080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SV, Kurssprecher, Abi-Zeitung</a:t>
            </a:r>
          </a:p>
          <a:p>
            <a:r>
              <a:rPr lang="de-DE" dirty="0"/>
              <a:t>Nachhilfe </a:t>
            </a:r>
          </a:p>
          <a:p>
            <a:r>
              <a:rPr lang="de-DE" dirty="0"/>
              <a:t>Trainer*in, Schiedsrichter*in</a:t>
            </a:r>
          </a:p>
          <a:p>
            <a:r>
              <a:rPr lang="de-DE" dirty="0"/>
              <a:t>Aktiv in der Kirche, Gemeinde, Moschee</a:t>
            </a:r>
          </a:p>
          <a:p>
            <a:r>
              <a:rPr lang="de-DE" dirty="0"/>
              <a:t>Begleitung von Flüchtlingen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Grafik 8" descr="Person im Rollstuhl">
            <a:extLst>
              <a:ext uri="{FF2B5EF4-FFF2-40B4-BE49-F238E27FC236}">
                <a16:creationId xmlns:a16="http://schemas.microsoft.com/office/drawing/2014/main" id="{CBBE9514-F085-445B-8CCA-010E983978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0837" y="4178695"/>
            <a:ext cx="914400" cy="914400"/>
          </a:xfrm>
          <a:prstGeom prst="rect">
            <a:avLst/>
          </a:prstGeom>
        </p:spPr>
      </p:pic>
      <p:pic>
        <p:nvPicPr>
          <p:cNvPr id="10" name="Grafik 9" descr="Fußball">
            <a:extLst>
              <a:ext uri="{FF2B5EF4-FFF2-40B4-BE49-F238E27FC236}">
                <a16:creationId xmlns:a16="http://schemas.microsoft.com/office/drawing/2014/main" id="{EB4A8EFB-33A0-4BE3-B5F4-77EB823609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33986" y="4196801"/>
            <a:ext cx="914400" cy="914400"/>
          </a:xfrm>
          <a:prstGeom prst="rect">
            <a:avLst/>
          </a:prstGeom>
        </p:spPr>
      </p:pic>
      <p:pic>
        <p:nvPicPr>
          <p:cNvPr id="11" name="Grafik 10" descr="Person mit Stock">
            <a:extLst>
              <a:ext uri="{FF2B5EF4-FFF2-40B4-BE49-F238E27FC236}">
                <a16:creationId xmlns:a16="http://schemas.microsoft.com/office/drawing/2014/main" id="{124EE671-7D47-4947-90F6-15063DF61B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67135" y="4178695"/>
            <a:ext cx="914400" cy="9144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88009" y="4196801"/>
            <a:ext cx="1786283" cy="143268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585"/>
    </mc:Choice>
    <mc:Fallback xmlns="">
      <p:transition advTm="28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C85B34-45FC-488B-B3CD-567444C3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009" y="5308008"/>
            <a:ext cx="1549992" cy="15499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Für wen ist ein Stipendium gedacht?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085" y="261072"/>
            <a:ext cx="2490796" cy="96289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074539" y="1223963"/>
            <a:ext cx="63189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Leistung im Kontext!</a:t>
            </a:r>
          </a:p>
          <a:p>
            <a:endParaRPr lang="de-DE" sz="2800" dirty="0"/>
          </a:p>
          <a:p>
            <a:endParaRPr lang="de-DE" dirty="0"/>
          </a:p>
          <a:p>
            <a:endParaRPr lang="de-DE" sz="2000" dirty="0"/>
          </a:p>
          <a:p>
            <a:r>
              <a:rPr lang="de-DE" sz="2000" dirty="0"/>
              <a:t>Erstakademiker</a:t>
            </a:r>
            <a:r>
              <a:rPr lang="de-DE" dirty="0"/>
              <a:t> </a:t>
            </a:r>
          </a:p>
        </p:txBody>
      </p:sp>
      <p:pic>
        <p:nvPicPr>
          <p:cNvPr id="12" name="Grafik 11" descr="Podium">
            <a:extLst>
              <a:ext uri="{FF2B5EF4-FFF2-40B4-BE49-F238E27FC236}">
                <a16:creationId xmlns:a16="http://schemas.microsoft.com/office/drawing/2014/main" id="{29254426-4C04-4900-9FAC-552D44AF7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6145" y="2364982"/>
            <a:ext cx="914400" cy="914400"/>
          </a:xfrm>
          <a:prstGeom prst="rect">
            <a:avLst/>
          </a:prstGeom>
        </p:spPr>
      </p:pic>
      <p:pic>
        <p:nvPicPr>
          <p:cNvPr id="13" name="Grafik 12" descr="Erdkugel Amerika">
            <a:extLst>
              <a:ext uri="{FF2B5EF4-FFF2-40B4-BE49-F238E27FC236}">
                <a16:creationId xmlns:a16="http://schemas.microsoft.com/office/drawing/2014/main" id="{D44C1AD5-03FB-4B78-B5ED-6CDB4C3DAC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6145" y="3671596"/>
            <a:ext cx="914400" cy="9144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982173" y="3848878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Migrationshintergrund</a:t>
            </a:r>
          </a:p>
        </p:txBody>
      </p:sp>
      <p:pic>
        <p:nvPicPr>
          <p:cNvPr id="15" name="Grafik 14" descr="Familie mit zwei Kindern">
            <a:extLst>
              <a:ext uri="{FF2B5EF4-FFF2-40B4-BE49-F238E27FC236}">
                <a16:creationId xmlns:a16="http://schemas.microsoft.com/office/drawing/2014/main" id="{8E2CBB42-A02E-4F54-81BD-7D83CA7405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73263" y="3570142"/>
            <a:ext cx="914400" cy="9144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 flipH="1">
            <a:off x="4917784" y="3866514"/>
            <a:ext cx="394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Familiäre Verpflichtungen</a:t>
            </a:r>
          </a:p>
        </p:txBody>
      </p:sp>
      <p:pic>
        <p:nvPicPr>
          <p:cNvPr id="18" name="Grafik 17" descr="Callcenter">
            <a:extLst>
              <a:ext uri="{FF2B5EF4-FFF2-40B4-BE49-F238E27FC236}">
                <a16:creationId xmlns:a16="http://schemas.microsoft.com/office/drawing/2014/main" id="{09FF9AD2-C3A7-4CA9-8E30-3349577063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73263" y="2305646"/>
            <a:ext cx="914400" cy="91440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6426625" y="254964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Nebenjob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2DC4B3B-E89D-432E-9475-F9A056CA9E7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104" y="4218210"/>
            <a:ext cx="1785802" cy="1437365"/>
          </a:xfrm>
          <a:prstGeom prst="rect">
            <a:avLst/>
          </a:prstGeom>
          <a:solidFill>
            <a:srgbClr val="000000">
              <a:alpha val="47843"/>
            </a:srgbClr>
          </a:solidFill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6538"/>
    </mc:Choice>
    <mc:Fallback xmlns="">
      <p:transition advTm="26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C85B34-45FC-488B-B3CD-567444C3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009" y="5308008"/>
            <a:ext cx="1549992" cy="15499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sz="2800" dirty="0"/>
            </a:br>
            <a:r>
              <a:rPr lang="de-DE" sz="2400" dirty="0"/>
              <a:t>Was sind die Voraussetzungen für ein Stipendium?</a:t>
            </a:r>
            <a:br>
              <a:rPr lang="de-DE" sz="2400" dirty="0"/>
            </a:b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085" y="261072"/>
            <a:ext cx="2490796" cy="9628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2DC4B3B-E89D-432E-9475-F9A056CA9E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08" y="4226314"/>
            <a:ext cx="1667897" cy="1437365"/>
          </a:xfrm>
          <a:prstGeom prst="rect">
            <a:avLst/>
          </a:prstGeom>
          <a:solidFill>
            <a:srgbClr val="000000">
              <a:alpha val="47843"/>
            </a:srgbClr>
          </a:solidFill>
        </p:spPr>
      </p:pic>
      <p:sp>
        <p:nvSpPr>
          <p:cNvPr id="9" name="Rechteck 8"/>
          <p:cNvSpPr/>
          <p:nvPr/>
        </p:nvSpPr>
        <p:spPr>
          <a:xfrm>
            <a:off x="1007706" y="1446919"/>
            <a:ext cx="8136294" cy="525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Vergabekriterien: gute schulische/studentische Leistung, Engagement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Persönlichkeit</a:t>
            </a:r>
            <a:endParaRPr lang="de-D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Verantwortungsbewusstsein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Motivation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Zuverlässigkeit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Zielorientiert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mache ich, wer bin ich und wie bringe ich mich in die Gesellschaft ein?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6557"/>
    </mc:Choice>
    <mc:Fallback xmlns="">
      <p:transition advTm="26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UDE">
      <a:dk1>
        <a:sysClr val="windowText" lastClr="000000"/>
      </a:dk1>
      <a:lt1>
        <a:sysClr val="window" lastClr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</Words>
  <Application>Microsoft Office PowerPoint</Application>
  <PresentationFormat>Breitbild</PresentationFormat>
  <Paragraphs>69</Paragraphs>
  <Slides>7</Slides>
  <Notes>7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Lucida Grande</vt:lpstr>
      <vt:lpstr>Symbol</vt:lpstr>
      <vt:lpstr>Office-Design</vt:lpstr>
      <vt:lpstr>PowerPoint-Präsentation</vt:lpstr>
      <vt:lpstr>Für wen ist ein Stipendium gedacht?</vt:lpstr>
      <vt:lpstr>Für wen ist ein Stipendium gedacht?</vt:lpstr>
      <vt:lpstr>Für wen ist ein Stipendium gedacht?</vt:lpstr>
      <vt:lpstr>Für wen ist ein Stipendium gedacht?</vt:lpstr>
      <vt:lpstr>Für wen ist ein Stipendium gedacht?</vt:lpstr>
      <vt:lpstr> Was sind die Voraussetzungen für ein Stipendium? </vt:lpstr>
    </vt:vector>
  </TitlesOfParts>
  <Company>move:elevator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Stipendium Voraussetzungen</dc:title>
  <dc:creator/>
  <cp:lastModifiedBy>Lilly Eybe</cp:lastModifiedBy>
  <cp:revision>830</cp:revision>
  <cp:lastPrinted>2019-01-15T10:47:03Z</cp:lastPrinted>
  <dcterms:created xsi:type="dcterms:W3CDTF">2012-08-27T10:28:54Z</dcterms:created>
  <dcterms:modified xsi:type="dcterms:W3CDTF">2020-04-23T08:24:01Z</dcterms:modified>
</cp:coreProperties>
</file>