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462" r:id="rId2"/>
    <p:sldId id="270" r:id="rId3"/>
    <p:sldId id="464" r:id="rId4"/>
    <p:sldId id="465" r:id="rId5"/>
    <p:sldId id="469" r:id="rId6"/>
    <p:sldId id="468" r:id="rId7"/>
  </p:sldIdLst>
  <p:sldSz cx="12192000" cy="6858000"/>
  <p:notesSz cx="6797675" cy="9926638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939" userDrawn="1">
          <p15:clr>
            <a:srgbClr val="A4A3A4"/>
          </p15:clr>
        </p15:guide>
        <p15:guide id="2" pos="7559" userDrawn="1">
          <p15:clr>
            <a:srgbClr val="A4A3A4"/>
          </p15:clr>
        </p15:guide>
        <p15:guide id="3" pos="156" userDrawn="1">
          <p15:clr>
            <a:srgbClr val="A4A3A4"/>
          </p15:clr>
        </p15:guide>
        <p15:guide id="4" orient="horz" pos="39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5E95"/>
    <a:srgbClr val="004C93"/>
    <a:srgbClr val="777777"/>
    <a:srgbClr val="FCB6C3"/>
    <a:srgbClr val="A5C3E5"/>
    <a:srgbClr val="D9082F"/>
    <a:srgbClr val="E6ECAA"/>
    <a:srgbClr val="C5D33E"/>
    <a:srgbClr val="E3FFAB"/>
    <a:srgbClr val="FFC5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8603FDC-E32A-4AB5-989C-0864C3EAD2B8}" styleName="Designformatvorlage 2 - Akz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Designformatvorlage 2 - Akz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Designformatvorlage 2 - Akz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Designformatvorlage 2 - Akz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79" autoAdjust="0"/>
  </p:normalViewPr>
  <p:slideViewPr>
    <p:cSldViewPr snapToGrid="0" snapToObjects="1">
      <p:cViewPr varScale="1">
        <p:scale>
          <a:sx n="105" d="100"/>
          <a:sy n="105" d="100"/>
        </p:scale>
        <p:origin x="798" y="108"/>
      </p:cViewPr>
      <p:guideLst>
        <p:guide orient="horz" pos="3939"/>
        <p:guide pos="7559"/>
        <p:guide pos="156"/>
        <p:guide orient="horz" pos="392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78" d="100"/>
          <a:sy n="78" d="100"/>
        </p:scale>
        <p:origin x="397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602481-76B8-4FC6-899B-56C24187F6EC}" type="doc">
      <dgm:prSet loTypeId="urn:microsoft.com/office/officeart/2005/8/layout/v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de-DE"/>
        </a:p>
      </dgm:t>
    </dgm:pt>
    <dgm:pt modelId="{DD97596D-B50E-46AB-A908-185A42B1E230}">
      <dgm:prSet phldrT="[Text]" custT="1"/>
      <dgm:spPr/>
      <dgm:t>
        <a:bodyPr/>
        <a:lstStyle/>
        <a:p>
          <a:r>
            <a:rPr lang="de-DE" sz="3600" dirty="0"/>
            <a:t>Finanzielle Förderung</a:t>
          </a:r>
        </a:p>
      </dgm:t>
    </dgm:pt>
    <dgm:pt modelId="{2E6F94AA-D7C7-44EE-B004-51CD770E4071}" type="parTrans" cxnId="{5F85F841-BA7A-414A-841D-216D58076F98}">
      <dgm:prSet/>
      <dgm:spPr/>
      <dgm:t>
        <a:bodyPr/>
        <a:lstStyle/>
        <a:p>
          <a:endParaRPr lang="de-DE"/>
        </a:p>
      </dgm:t>
    </dgm:pt>
    <dgm:pt modelId="{608F35D9-744C-473B-849A-2BB580625079}" type="sibTrans" cxnId="{5F85F841-BA7A-414A-841D-216D58076F98}">
      <dgm:prSet/>
      <dgm:spPr/>
      <dgm:t>
        <a:bodyPr/>
        <a:lstStyle/>
        <a:p>
          <a:endParaRPr lang="de-DE"/>
        </a:p>
      </dgm:t>
    </dgm:pt>
    <dgm:pt modelId="{485BA3FB-19B4-4F53-B359-B275FC2BB2D8}">
      <dgm:prSet phldrT="[Text]" custT="1"/>
      <dgm:spPr/>
      <dgm:t>
        <a:bodyPr/>
        <a:lstStyle/>
        <a:p>
          <a:r>
            <a:rPr lang="de-DE" sz="2400" dirty="0"/>
            <a:t>300€ Studienkostenpauschale</a:t>
          </a:r>
        </a:p>
      </dgm:t>
    </dgm:pt>
    <dgm:pt modelId="{DD7FC463-5D77-430D-B934-F2B4C18AE96C}" type="parTrans" cxnId="{A4F01B8F-78D2-448C-A829-BFA5458B5B06}">
      <dgm:prSet/>
      <dgm:spPr/>
      <dgm:t>
        <a:bodyPr/>
        <a:lstStyle/>
        <a:p>
          <a:endParaRPr lang="de-DE"/>
        </a:p>
      </dgm:t>
    </dgm:pt>
    <dgm:pt modelId="{20F715BF-1948-4929-A6A8-11A247016294}" type="sibTrans" cxnId="{A4F01B8F-78D2-448C-A829-BFA5458B5B06}">
      <dgm:prSet/>
      <dgm:spPr/>
      <dgm:t>
        <a:bodyPr/>
        <a:lstStyle/>
        <a:p>
          <a:endParaRPr lang="de-DE"/>
        </a:p>
      </dgm:t>
    </dgm:pt>
    <dgm:pt modelId="{DFE45ABF-13E5-461F-8880-D9090EF5295C}">
      <dgm:prSet phldrT="[Text]" custT="1"/>
      <dgm:spPr/>
      <dgm:t>
        <a:bodyPr/>
        <a:lstStyle/>
        <a:p>
          <a:r>
            <a:rPr lang="de-DE" sz="2400" dirty="0"/>
            <a:t>BAföG-abhängige oder  unabhängige Förderung </a:t>
          </a:r>
        </a:p>
      </dgm:t>
    </dgm:pt>
    <dgm:pt modelId="{975E03C4-62CD-4CA1-89DD-476E2F01F344}" type="parTrans" cxnId="{25A59CE3-D8F7-4254-8831-7B020C519571}">
      <dgm:prSet/>
      <dgm:spPr/>
      <dgm:t>
        <a:bodyPr/>
        <a:lstStyle/>
        <a:p>
          <a:endParaRPr lang="de-DE"/>
        </a:p>
      </dgm:t>
    </dgm:pt>
    <dgm:pt modelId="{0DAF7ED0-B48E-4086-9794-9617DF8D1F9A}" type="sibTrans" cxnId="{25A59CE3-D8F7-4254-8831-7B020C519571}">
      <dgm:prSet/>
      <dgm:spPr/>
      <dgm:t>
        <a:bodyPr/>
        <a:lstStyle/>
        <a:p>
          <a:endParaRPr lang="de-DE"/>
        </a:p>
      </dgm:t>
    </dgm:pt>
    <dgm:pt modelId="{7EC1443A-197D-4C64-8FDB-C547D34CC507}">
      <dgm:prSet phldrT="[Text]" custT="1"/>
      <dgm:spPr/>
      <dgm:t>
        <a:bodyPr/>
        <a:lstStyle/>
        <a:p>
          <a:r>
            <a:rPr lang="de-DE" sz="3600" dirty="0"/>
            <a:t>Ideelle Förderung</a:t>
          </a:r>
        </a:p>
      </dgm:t>
    </dgm:pt>
    <dgm:pt modelId="{955F9573-ED9F-4B1F-B482-F86C0633D632}" type="parTrans" cxnId="{920A9175-82BC-4482-AE16-36F7B38F8757}">
      <dgm:prSet/>
      <dgm:spPr/>
      <dgm:t>
        <a:bodyPr/>
        <a:lstStyle/>
        <a:p>
          <a:endParaRPr lang="de-DE"/>
        </a:p>
      </dgm:t>
    </dgm:pt>
    <dgm:pt modelId="{7C3D1BC8-1C03-468D-8C27-EB2C77457EA4}" type="sibTrans" cxnId="{920A9175-82BC-4482-AE16-36F7B38F8757}">
      <dgm:prSet/>
      <dgm:spPr/>
      <dgm:t>
        <a:bodyPr/>
        <a:lstStyle/>
        <a:p>
          <a:endParaRPr lang="de-DE"/>
        </a:p>
      </dgm:t>
    </dgm:pt>
    <dgm:pt modelId="{A9E63BBC-CAE9-4858-9A32-1E21752C1DC1}">
      <dgm:prSet phldrT="[Text]" custT="1"/>
      <dgm:spPr/>
      <dgm:t>
        <a:bodyPr/>
        <a:lstStyle/>
        <a:p>
          <a:r>
            <a:rPr lang="de-DE" sz="2400" dirty="0"/>
            <a:t>Seminare, Tagungen, Schulungen</a:t>
          </a:r>
        </a:p>
      </dgm:t>
    </dgm:pt>
    <dgm:pt modelId="{15B30206-204B-43ED-AEA1-31C29DC71319}" type="parTrans" cxnId="{E270DC19-E289-484F-9F00-841EB650C5FD}">
      <dgm:prSet/>
      <dgm:spPr/>
      <dgm:t>
        <a:bodyPr/>
        <a:lstStyle/>
        <a:p>
          <a:endParaRPr lang="de-DE"/>
        </a:p>
      </dgm:t>
    </dgm:pt>
    <dgm:pt modelId="{03DAE3D8-E954-4BA3-B826-0AC178EE05D6}" type="sibTrans" cxnId="{E270DC19-E289-484F-9F00-841EB650C5FD}">
      <dgm:prSet/>
      <dgm:spPr/>
      <dgm:t>
        <a:bodyPr/>
        <a:lstStyle/>
        <a:p>
          <a:endParaRPr lang="de-DE"/>
        </a:p>
      </dgm:t>
    </dgm:pt>
    <dgm:pt modelId="{30E0DC91-3B02-4C99-9BCA-7462B21C4AEC}">
      <dgm:prSet phldrT="[Text]" custT="1"/>
      <dgm:spPr/>
      <dgm:t>
        <a:bodyPr/>
        <a:lstStyle/>
        <a:p>
          <a:r>
            <a:rPr lang="de-DE" sz="2400" dirty="0"/>
            <a:t>Auslandsförderung</a:t>
          </a:r>
        </a:p>
      </dgm:t>
    </dgm:pt>
    <dgm:pt modelId="{8B400E22-8378-4923-9809-736D60BE1A54}" type="parTrans" cxnId="{8F75D61C-BB6E-477B-A410-73E63AF77A1F}">
      <dgm:prSet/>
      <dgm:spPr/>
      <dgm:t>
        <a:bodyPr/>
        <a:lstStyle/>
        <a:p>
          <a:endParaRPr lang="de-DE"/>
        </a:p>
      </dgm:t>
    </dgm:pt>
    <dgm:pt modelId="{736FF81D-496A-4793-9A96-27F6F47C3FBE}" type="sibTrans" cxnId="{8F75D61C-BB6E-477B-A410-73E63AF77A1F}">
      <dgm:prSet/>
      <dgm:spPr/>
      <dgm:t>
        <a:bodyPr/>
        <a:lstStyle/>
        <a:p>
          <a:endParaRPr lang="de-DE"/>
        </a:p>
      </dgm:t>
    </dgm:pt>
    <dgm:pt modelId="{DBDAFBD0-F491-415C-9A59-05EC8997B408}">
      <dgm:prSet phldrT="[Text]" custT="1"/>
      <dgm:spPr/>
      <dgm:t>
        <a:bodyPr/>
        <a:lstStyle/>
        <a:p>
          <a:r>
            <a:rPr lang="de-DE" sz="2400" dirty="0"/>
            <a:t>Netzwerke</a:t>
          </a:r>
        </a:p>
      </dgm:t>
    </dgm:pt>
    <dgm:pt modelId="{350BA70F-DEBC-44A5-BA5A-7F4FE4F037B5}" type="parTrans" cxnId="{3CC7E084-BD84-4057-B4E5-2B8C2E390F2A}">
      <dgm:prSet/>
      <dgm:spPr/>
      <dgm:t>
        <a:bodyPr/>
        <a:lstStyle/>
        <a:p>
          <a:endParaRPr lang="de-DE"/>
        </a:p>
      </dgm:t>
    </dgm:pt>
    <dgm:pt modelId="{10244F10-1299-4650-9CFC-7B9459059327}" type="sibTrans" cxnId="{3CC7E084-BD84-4057-B4E5-2B8C2E390F2A}">
      <dgm:prSet/>
      <dgm:spPr/>
      <dgm:t>
        <a:bodyPr/>
        <a:lstStyle/>
        <a:p>
          <a:endParaRPr lang="de-DE"/>
        </a:p>
      </dgm:t>
    </dgm:pt>
    <dgm:pt modelId="{00E5CC67-3618-4EED-9E06-F62D022020FA}">
      <dgm:prSet phldrT="[Text]"/>
      <dgm:spPr/>
      <dgm:t>
        <a:bodyPr/>
        <a:lstStyle/>
        <a:p>
          <a:endParaRPr lang="de-DE" sz="2500" dirty="0"/>
        </a:p>
      </dgm:t>
    </dgm:pt>
    <dgm:pt modelId="{6986A236-35C6-41E3-8367-75590D53BD07}" type="parTrans" cxnId="{920F7DAF-1F9B-4E56-947A-6F51EDBC54B1}">
      <dgm:prSet/>
      <dgm:spPr/>
      <dgm:t>
        <a:bodyPr/>
        <a:lstStyle/>
        <a:p>
          <a:endParaRPr lang="de-DE"/>
        </a:p>
      </dgm:t>
    </dgm:pt>
    <dgm:pt modelId="{154F3DF8-AA21-482D-B265-53EE282F7D42}" type="sibTrans" cxnId="{920F7DAF-1F9B-4E56-947A-6F51EDBC54B1}">
      <dgm:prSet/>
      <dgm:spPr/>
      <dgm:t>
        <a:bodyPr/>
        <a:lstStyle/>
        <a:p>
          <a:endParaRPr lang="de-DE"/>
        </a:p>
      </dgm:t>
    </dgm:pt>
    <dgm:pt modelId="{DBEE1E63-A215-4BEA-BDE1-4569E3A0E5D2}" type="pres">
      <dgm:prSet presAssocID="{74602481-76B8-4FC6-899B-56C24187F6EC}" presName="Name0" presStyleCnt="0">
        <dgm:presLayoutVars>
          <dgm:dir/>
          <dgm:animLvl val="lvl"/>
          <dgm:resizeHandles/>
        </dgm:presLayoutVars>
      </dgm:prSet>
      <dgm:spPr/>
    </dgm:pt>
    <dgm:pt modelId="{90C9CDA6-FCB1-406E-ACC0-8FF154F12AA2}" type="pres">
      <dgm:prSet presAssocID="{DD97596D-B50E-46AB-A908-185A42B1E230}" presName="linNode" presStyleCnt="0"/>
      <dgm:spPr/>
    </dgm:pt>
    <dgm:pt modelId="{3792DE6B-C765-480E-9B83-F7DF84CC4C5E}" type="pres">
      <dgm:prSet presAssocID="{DD97596D-B50E-46AB-A908-185A42B1E230}" presName="parentShp" presStyleLbl="node1" presStyleIdx="0" presStyleCnt="2" custLinFactNeighborX="-7126" custLinFactNeighborY="-26">
        <dgm:presLayoutVars>
          <dgm:bulletEnabled val="1"/>
        </dgm:presLayoutVars>
      </dgm:prSet>
      <dgm:spPr/>
    </dgm:pt>
    <dgm:pt modelId="{F3403792-AD67-4912-9E4B-035164A64641}" type="pres">
      <dgm:prSet presAssocID="{DD97596D-B50E-46AB-A908-185A42B1E230}" presName="childShp" presStyleLbl="bgAccFollowNode1" presStyleIdx="0" presStyleCnt="2" custScaleX="139255" custLinFactNeighborX="-7484" custLinFactNeighborY="-4624">
        <dgm:presLayoutVars>
          <dgm:bulletEnabled val="1"/>
        </dgm:presLayoutVars>
      </dgm:prSet>
      <dgm:spPr/>
    </dgm:pt>
    <dgm:pt modelId="{57FE115B-7165-4801-A805-D79627B4A17C}" type="pres">
      <dgm:prSet presAssocID="{608F35D9-744C-473B-849A-2BB580625079}" presName="spacing" presStyleCnt="0"/>
      <dgm:spPr/>
    </dgm:pt>
    <dgm:pt modelId="{1AA514D5-AFEC-4E8C-91D9-F1231DFC325C}" type="pres">
      <dgm:prSet presAssocID="{7EC1443A-197D-4C64-8FDB-C547D34CC507}" presName="linNode" presStyleCnt="0"/>
      <dgm:spPr/>
    </dgm:pt>
    <dgm:pt modelId="{D37E269F-854D-4074-A2B0-25D0A4CDBDE6}" type="pres">
      <dgm:prSet presAssocID="{7EC1443A-197D-4C64-8FDB-C547D34CC507}" presName="parentShp" presStyleLbl="node1" presStyleIdx="1" presStyleCnt="2" custScaleX="79947" custLinFactNeighborX="-4739" custLinFactNeighborY="-88">
        <dgm:presLayoutVars>
          <dgm:bulletEnabled val="1"/>
        </dgm:presLayoutVars>
      </dgm:prSet>
      <dgm:spPr/>
    </dgm:pt>
    <dgm:pt modelId="{B4E14B20-B63E-4BD0-9847-143C6CF26B6A}" type="pres">
      <dgm:prSet presAssocID="{7EC1443A-197D-4C64-8FDB-C547D34CC507}" presName="childShp" presStyleLbl="bgAccFollowNode1" presStyleIdx="1" presStyleCnt="2" custScaleX="113104">
        <dgm:presLayoutVars>
          <dgm:bulletEnabled val="1"/>
        </dgm:presLayoutVars>
      </dgm:prSet>
      <dgm:spPr/>
    </dgm:pt>
  </dgm:ptLst>
  <dgm:cxnLst>
    <dgm:cxn modelId="{EE158407-93A0-4528-B109-7F4E069D3CD2}" type="presOf" srcId="{00E5CC67-3618-4EED-9E06-F62D022020FA}" destId="{F3403792-AD67-4912-9E4B-035164A64641}" srcOrd="0" destOrd="0" presId="urn:microsoft.com/office/officeart/2005/8/layout/vList6"/>
    <dgm:cxn modelId="{CF74A316-9241-437C-A136-5809C44B748F}" type="presOf" srcId="{7EC1443A-197D-4C64-8FDB-C547D34CC507}" destId="{D37E269F-854D-4074-A2B0-25D0A4CDBDE6}" srcOrd="0" destOrd="0" presId="urn:microsoft.com/office/officeart/2005/8/layout/vList6"/>
    <dgm:cxn modelId="{E270DC19-E289-484F-9F00-841EB650C5FD}" srcId="{7EC1443A-197D-4C64-8FDB-C547D34CC507}" destId="{A9E63BBC-CAE9-4858-9A32-1E21752C1DC1}" srcOrd="0" destOrd="0" parTransId="{15B30206-204B-43ED-AEA1-31C29DC71319}" sibTransId="{03DAE3D8-E954-4BA3-B826-0AC178EE05D6}"/>
    <dgm:cxn modelId="{8F75D61C-BB6E-477B-A410-73E63AF77A1F}" srcId="{7EC1443A-197D-4C64-8FDB-C547D34CC507}" destId="{30E0DC91-3B02-4C99-9BCA-7462B21C4AEC}" srcOrd="1" destOrd="0" parTransId="{8B400E22-8378-4923-9809-736D60BE1A54}" sibTransId="{736FF81D-496A-4793-9A96-27F6F47C3FBE}"/>
    <dgm:cxn modelId="{B219B727-FDB1-48EA-8748-68635BFF9911}" type="presOf" srcId="{74602481-76B8-4FC6-899B-56C24187F6EC}" destId="{DBEE1E63-A215-4BEA-BDE1-4569E3A0E5D2}" srcOrd="0" destOrd="0" presId="urn:microsoft.com/office/officeart/2005/8/layout/vList6"/>
    <dgm:cxn modelId="{30B2112F-9D1B-4757-B142-2E87C2E35AF1}" type="presOf" srcId="{DFE45ABF-13E5-461F-8880-D9090EF5295C}" destId="{F3403792-AD67-4912-9E4B-035164A64641}" srcOrd="0" destOrd="2" presId="urn:microsoft.com/office/officeart/2005/8/layout/vList6"/>
    <dgm:cxn modelId="{5F85F841-BA7A-414A-841D-216D58076F98}" srcId="{74602481-76B8-4FC6-899B-56C24187F6EC}" destId="{DD97596D-B50E-46AB-A908-185A42B1E230}" srcOrd="0" destOrd="0" parTransId="{2E6F94AA-D7C7-44EE-B004-51CD770E4071}" sibTransId="{608F35D9-744C-473B-849A-2BB580625079}"/>
    <dgm:cxn modelId="{F11D584E-1466-4AC7-8317-15E3AC3B6BFB}" type="presOf" srcId="{30E0DC91-3B02-4C99-9BCA-7462B21C4AEC}" destId="{B4E14B20-B63E-4BD0-9847-143C6CF26B6A}" srcOrd="0" destOrd="1" presId="urn:microsoft.com/office/officeart/2005/8/layout/vList6"/>
    <dgm:cxn modelId="{920A9175-82BC-4482-AE16-36F7B38F8757}" srcId="{74602481-76B8-4FC6-899B-56C24187F6EC}" destId="{7EC1443A-197D-4C64-8FDB-C547D34CC507}" srcOrd="1" destOrd="0" parTransId="{955F9573-ED9F-4B1F-B482-F86C0633D632}" sibTransId="{7C3D1BC8-1C03-468D-8C27-EB2C77457EA4}"/>
    <dgm:cxn modelId="{2ADD0A7A-8A6B-4360-AEB5-51D25BC51A60}" type="presOf" srcId="{A9E63BBC-CAE9-4858-9A32-1E21752C1DC1}" destId="{B4E14B20-B63E-4BD0-9847-143C6CF26B6A}" srcOrd="0" destOrd="0" presId="urn:microsoft.com/office/officeart/2005/8/layout/vList6"/>
    <dgm:cxn modelId="{3CC7E084-BD84-4057-B4E5-2B8C2E390F2A}" srcId="{7EC1443A-197D-4C64-8FDB-C547D34CC507}" destId="{DBDAFBD0-F491-415C-9A59-05EC8997B408}" srcOrd="2" destOrd="0" parTransId="{350BA70F-DEBC-44A5-BA5A-7F4FE4F037B5}" sibTransId="{10244F10-1299-4650-9CFC-7B9459059327}"/>
    <dgm:cxn modelId="{A4F01B8F-78D2-448C-A829-BFA5458B5B06}" srcId="{DD97596D-B50E-46AB-A908-185A42B1E230}" destId="{485BA3FB-19B4-4F53-B359-B275FC2BB2D8}" srcOrd="1" destOrd="0" parTransId="{DD7FC463-5D77-430D-B934-F2B4C18AE96C}" sibTransId="{20F715BF-1948-4929-A6A8-11A247016294}"/>
    <dgm:cxn modelId="{13E81B91-4C42-4393-A382-105737CD22EB}" type="presOf" srcId="{DBDAFBD0-F491-415C-9A59-05EC8997B408}" destId="{B4E14B20-B63E-4BD0-9847-143C6CF26B6A}" srcOrd="0" destOrd="2" presId="urn:microsoft.com/office/officeart/2005/8/layout/vList6"/>
    <dgm:cxn modelId="{920F7DAF-1F9B-4E56-947A-6F51EDBC54B1}" srcId="{DD97596D-B50E-46AB-A908-185A42B1E230}" destId="{00E5CC67-3618-4EED-9E06-F62D022020FA}" srcOrd="0" destOrd="0" parTransId="{6986A236-35C6-41E3-8367-75590D53BD07}" sibTransId="{154F3DF8-AA21-482D-B265-53EE282F7D42}"/>
    <dgm:cxn modelId="{25A59CE3-D8F7-4254-8831-7B020C519571}" srcId="{DD97596D-B50E-46AB-A908-185A42B1E230}" destId="{DFE45ABF-13E5-461F-8880-D9090EF5295C}" srcOrd="2" destOrd="0" parTransId="{975E03C4-62CD-4CA1-89DD-476E2F01F344}" sibTransId="{0DAF7ED0-B48E-4086-9794-9617DF8D1F9A}"/>
    <dgm:cxn modelId="{F602BCF4-8624-44E3-A347-1BE4D646CADD}" type="presOf" srcId="{DD97596D-B50E-46AB-A908-185A42B1E230}" destId="{3792DE6B-C765-480E-9B83-F7DF84CC4C5E}" srcOrd="0" destOrd="0" presId="urn:microsoft.com/office/officeart/2005/8/layout/vList6"/>
    <dgm:cxn modelId="{E062B0F8-75F2-44C5-826B-5A0D199B6B23}" type="presOf" srcId="{485BA3FB-19B4-4F53-B359-B275FC2BB2D8}" destId="{F3403792-AD67-4912-9E4B-035164A64641}" srcOrd="0" destOrd="1" presId="urn:microsoft.com/office/officeart/2005/8/layout/vList6"/>
    <dgm:cxn modelId="{86C1D197-F735-4048-AD16-3269180A0060}" type="presParOf" srcId="{DBEE1E63-A215-4BEA-BDE1-4569E3A0E5D2}" destId="{90C9CDA6-FCB1-406E-ACC0-8FF154F12AA2}" srcOrd="0" destOrd="0" presId="urn:microsoft.com/office/officeart/2005/8/layout/vList6"/>
    <dgm:cxn modelId="{1F77A6E4-EE50-4CD4-8C31-C6FE4BB72A84}" type="presParOf" srcId="{90C9CDA6-FCB1-406E-ACC0-8FF154F12AA2}" destId="{3792DE6B-C765-480E-9B83-F7DF84CC4C5E}" srcOrd="0" destOrd="0" presId="urn:microsoft.com/office/officeart/2005/8/layout/vList6"/>
    <dgm:cxn modelId="{4E909342-337B-4BEC-A75C-99198AE3AAED}" type="presParOf" srcId="{90C9CDA6-FCB1-406E-ACC0-8FF154F12AA2}" destId="{F3403792-AD67-4912-9E4B-035164A64641}" srcOrd="1" destOrd="0" presId="urn:microsoft.com/office/officeart/2005/8/layout/vList6"/>
    <dgm:cxn modelId="{A9064C77-4844-4188-85FF-6410B66B3763}" type="presParOf" srcId="{DBEE1E63-A215-4BEA-BDE1-4569E3A0E5D2}" destId="{57FE115B-7165-4801-A805-D79627B4A17C}" srcOrd="1" destOrd="0" presId="urn:microsoft.com/office/officeart/2005/8/layout/vList6"/>
    <dgm:cxn modelId="{6963EFE3-89A9-4A15-A131-FB84178D4777}" type="presParOf" srcId="{DBEE1E63-A215-4BEA-BDE1-4569E3A0E5D2}" destId="{1AA514D5-AFEC-4E8C-91D9-F1231DFC325C}" srcOrd="2" destOrd="0" presId="urn:microsoft.com/office/officeart/2005/8/layout/vList6"/>
    <dgm:cxn modelId="{0614A051-0D72-4280-8EF1-E2838D8DB51F}" type="presParOf" srcId="{1AA514D5-AFEC-4E8C-91D9-F1231DFC325C}" destId="{D37E269F-854D-4074-A2B0-25D0A4CDBDE6}" srcOrd="0" destOrd="0" presId="urn:microsoft.com/office/officeart/2005/8/layout/vList6"/>
    <dgm:cxn modelId="{3D79B9AD-928A-40F3-86EA-B1B58432B3E2}" type="presParOf" srcId="{1AA514D5-AFEC-4E8C-91D9-F1231DFC325C}" destId="{B4E14B20-B63E-4BD0-9847-143C6CF26B6A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03792-AD67-4912-9E4B-035164A64641}">
      <dsp:nvSpPr>
        <dsp:cNvPr id="0" name=""/>
        <dsp:cNvSpPr/>
      </dsp:nvSpPr>
      <dsp:spPr>
        <a:xfrm>
          <a:off x="2681554" y="0"/>
          <a:ext cx="6044733" cy="2109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de-DE" sz="25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300€ Studienkostenpauschale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BAföG-abhängige oder  unabhängige Förderung </a:t>
          </a:r>
        </a:p>
      </dsp:txBody>
      <dsp:txXfrm>
        <a:off x="2681554" y="263643"/>
        <a:ext cx="5253806" cy="1581855"/>
      </dsp:txXfrm>
    </dsp:sp>
    <dsp:sp modelId="{3792DE6B-C765-480E-9B83-F7DF84CC4C5E}">
      <dsp:nvSpPr>
        <dsp:cNvPr id="0" name=""/>
        <dsp:cNvSpPr/>
      </dsp:nvSpPr>
      <dsp:spPr>
        <a:xfrm>
          <a:off x="0" y="0"/>
          <a:ext cx="2893843" cy="21091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Finanzielle Förderung</a:t>
          </a:r>
        </a:p>
      </dsp:txBody>
      <dsp:txXfrm>
        <a:off x="102960" y="102960"/>
        <a:ext cx="2687923" cy="1903220"/>
      </dsp:txXfrm>
    </dsp:sp>
    <dsp:sp modelId="{B4E14B20-B63E-4BD0-9847-143C6CF26B6A}">
      <dsp:nvSpPr>
        <dsp:cNvPr id="0" name=""/>
        <dsp:cNvSpPr/>
      </dsp:nvSpPr>
      <dsp:spPr>
        <a:xfrm>
          <a:off x="2868295" y="2320595"/>
          <a:ext cx="6071750" cy="210914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-12496"/>
            <a:satOff val="13528"/>
            <a:lumOff val="243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-12496"/>
              <a:satOff val="13528"/>
              <a:lumOff val="2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Seminare, Tagungen, Schulungen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Auslandsförderung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400" kern="1200" dirty="0"/>
            <a:t>Netzwerke</a:t>
          </a:r>
        </a:p>
      </dsp:txBody>
      <dsp:txXfrm>
        <a:off x="2868295" y="2584238"/>
        <a:ext cx="5280823" cy="1581855"/>
      </dsp:txXfrm>
    </dsp:sp>
    <dsp:sp modelId="{D37E269F-854D-4074-A2B0-25D0A4CDBDE6}">
      <dsp:nvSpPr>
        <dsp:cNvPr id="0" name=""/>
        <dsp:cNvSpPr/>
      </dsp:nvSpPr>
      <dsp:spPr>
        <a:xfrm>
          <a:off x="0" y="2318738"/>
          <a:ext cx="2861191" cy="2109140"/>
        </a:xfrm>
        <a:prstGeom prst="roundRect">
          <a:avLst/>
        </a:prstGeom>
        <a:solidFill>
          <a:schemeClr val="accent2">
            <a:hueOff val="6630"/>
            <a:satOff val="-902"/>
            <a:lumOff val="11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600" kern="1200" dirty="0"/>
            <a:t>Ideelle Förderung</a:t>
          </a:r>
        </a:p>
      </dsp:txBody>
      <dsp:txXfrm>
        <a:off x="102960" y="2421698"/>
        <a:ext cx="2655271" cy="19032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7710277B-95BE-483B-A26A-9E6209D5808B}" type="datetime1">
              <a:rPr lang="de-DE"/>
              <a:pPr>
                <a:defRPr/>
              </a:pPr>
              <a:t>23.04.2020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CFD65CC8-393D-44FB-A6DC-6F2C49EBBE5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15964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0B406262-3D48-4FD2-9CE7-E52B745498D3}" type="datetime1">
              <a:rPr lang="de-DE"/>
              <a:pPr>
                <a:defRPr/>
              </a:pPr>
              <a:t>23.04.2020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5" rIns="91429" bIns="45715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wrap="square" lIns="91429" tIns="45715" rIns="91429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9" charset="0"/>
              </a:defRPr>
            </a:lvl1pPr>
          </a:lstStyle>
          <a:p>
            <a:pPr>
              <a:defRPr/>
            </a:pPr>
            <a:fld id="{A920B25F-7CC2-48D9-A94B-DD55097BD6D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99140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Geneva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824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119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4721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8589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7826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20B25F-7CC2-48D9-A94B-DD55097BD6D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8203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239184" y="6321661"/>
            <a:ext cx="9146355" cy="356953"/>
          </a:xfrm>
          <a:prstGeom prst="rect">
            <a:avLst/>
          </a:prstGeom>
          <a:solidFill>
            <a:srgbClr val="004C9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0"/>
          </p:nvPr>
        </p:nvSpPr>
        <p:spPr>
          <a:xfrm>
            <a:off x="9220800" y="4478399"/>
            <a:ext cx="2731200" cy="219960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pic>
        <p:nvPicPr>
          <p:cNvPr id="11" name="Grafik 8" descr="Bild1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t="12200" b="14436"/>
          <a:stretch/>
        </p:blipFill>
        <p:spPr bwMode="auto">
          <a:xfrm>
            <a:off x="243569" y="189781"/>
            <a:ext cx="11708431" cy="4108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30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82502" y="180000"/>
            <a:ext cx="9120000" cy="86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000" y="1224000"/>
            <a:ext cx="11712000" cy="5040000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charset="0"/>
              <a:buNone/>
              <a:tabLst/>
              <a:defRPr b="0">
                <a:solidFill>
                  <a:schemeClr val="tx1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993747" y="6377645"/>
            <a:ext cx="2844800" cy="365125"/>
          </a:xfrm>
        </p:spPr>
        <p:txBody>
          <a:bodyPr/>
          <a:lstStyle>
            <a:lvl1pPr algn="ctr">
              <a:defRPr sz="1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/>
              <a:t>‹Nr.›</a:t>
            </a:r>
            <a:endParaRPr lang="de-DE" dirty="0"/>
          </a:p>
        </p:txBody>
      </p:sp>
      <p:sp>
        <p:nvSpPr>
          <p:cNvPr id="6" name="Rechteck 5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0559979-66DE-419A-AAA0-1609E784BB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5C31C8D1-55B7-4BEA-A0D0-EC542CE7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8167" y="6373716"/>
            <a:ext cx="1898651" cy="365125"/>
          </a:xfrm>
        </p:spPr>
        <p:txBody>
          <a:bodyPr/>
          <a:lstStyle>
            <a:lvl1pPr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dirty="0"/>
              <a:t>www.uni-due.de</a:t>
            </a:r>
          </a:p>
        </p:txBody>
      </p:sp>
    </p:spTree>
    <p:extLst>
      <p:ext uri="{BB962C8B-B14F-4D97-AF65-F5344CB8AC3E}">
        <p14:creationId xmlns:p14="http://schemas.microsoft.com/office/powerpoint/2010/main" val="4103352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0001" y="1224000"/>
            <a:ext cx="4246303" cy="5040000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‹Nr.›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>
          <a:xfrm>
            <a:off x="4993747" y="637764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-109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 algn="ctr">
              <a:defRPr/>
            </a:pPr>
            <a:fld id="{23F349C3-7CB2-41E6-A1FE-3B550E04FD6E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pPr algn="ctr">
                <a:defRPr/>
              </a:pPr>
              <a:t>‹Nr.›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4593C7A4-525C-40E0-AC54-54E2D1C01C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4" name="Fußzeilenplatzhalter 4">
            <a:extLst>
              <a:ext uri="{FF2B5EF4-FFF2-40B4-BE49-F238E27FC236}">
                <a16:creationId xmlns:a16="http://schemas.microsoft.com/office/drawing/2014/main" id="{5E7961D7-0700-4B02-868D-7ABAEFF5FA51}"/>
              </a:ext>
            </a:extLst>
          </p:cNvPr>
          <p:cNvSpPr txBox="1">
            <a:spLocks/>
          </p:cNvSpPr>
          <p:nvPr userDrawn="1"/>
        </p:nvSpPr>
        <p:spPr>
          <a:xfrm>
            <a:off x="148167" y="6373716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594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0000" y="1224000"/>
            <a:ext cx="11712000" cy="4320000"/>
          </a:xfrm>
        </p:spPr>
        <p:txBody>
          <a:bodyPr/>
          <a:lstStyle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b="0">
                <a:solidFill>
                  <a:srgbClr val="000000"/>
                </a:solidFill>
              </a:defRPr>
            </a:lvl2pPr>
            <a:lvl3pPr marL="0" indent="179388">
              <a:buClr>
                <a:schemeClr val="tx2"/>
              </a:buClr>
              <a:buSzPct val="85000"/>
              <a:buFont typeface="Lucida Grande"/>
              <a:buChar char="￭"/>
              <a:defRPr baseline="0"/>
            </a:lvl3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9652000" y="5791200"/>
            <a:ext cx="2313517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 dirty="0"/>
              <a:t>Bild durch Klicken auf Symbol hinzufügen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‹Nr.›</a:t>
            </a:r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sp>
        <p:nvSpPr>
          <p:cNvPr id="12" name="Rechteck 11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803581A5-3832-45DF-AB95-B6528CAFF6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5" name="Fußzeilenplatzhalter 4">
            <a:extLst>
              <a:ext uri="{FF2B5EF4-FFF2-40B4-BE49-F238E27FC236}">
                <a16:creationId xmlns:a16="http://schemas.microsoft.com/office/drawing/2014/main" id="{05CFB29F-147C-4D2D-B7BD-93B75AFA8453}"/>
              </a:ext>
            </a:extLst>
          </p:cNvPr>
          <p:cNvSpPr txBox="1">
            <a:spLocks/>
          </p:cNvSpPr>
          <p:nvPr userDrawn="1"/>
        </p:nvSpPr>
        <p:spPr>
          <a:xfrm>
            <a:off x="148167" y="6373716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58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40001" y="1224001"/>
            <a:ext cx="4246303" cy="4412675"/>
          </a:xfrm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42400" y="1224001"/>
            <a:ext cx="7224000" cy="4412675"/>
          </a:xfrm>
        </p:spPr>
        <p:txBody>
          <a:bodyPr/>
          <a:lstStyle>
            <a:lvl1pPr>
              <a:defRPr sz="2800"/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>
                <a:solidFill>
                  <a:srgbClr val="000000"/>
                </a:solidFill>
              </a:defRPr>
            </a:lvl2pPr>
            <a:lvl3pPr marL="0" indent="177800">
              <a:buClr>
                <a:schemeClr val="tx2"/>
              </a:buClr>
              <a:buFont typeface="Lucida Grande"/>
              <a:buChar char="▪"/>
              <a:defRPr sz="16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1"/>
            <a:r>
              <a:rPr lang="de-DE" dirty="0"/>
              <a:t>Dritte Ebene</a:t>
            </a:r>
          </a:p>
          <a:p>
            <a:pPr lvl="2"/>
            <a:r>
              <a:rPr lang="de-DE" dirty="0"/>
              <a:t>Vierte Ebene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2"/>
          </p:nvPr>
        </p:nvSpPr>
        <p:spPr>
          <a:xfrm>
            <a:off x="9652000" y="5791200"/>
            <a:ext cx="2313517" cy="881064"/>
          </a:xfrm>
          <a:ln>
            <a:noFill/>
          </a:ln>
        </p:spPr>
        <p:txBody>
          <a:bodyPr/>
          <a:lstStyle>
            <a:lvl1pPr>
              <a:defRPr sz="1200" b="0">
                <a:solidFill>
                  <a:srgbClr val="000000"/>
                </a:solidFill>
              </a:defRPr>
            </a:lvl1pPr>
          </a:lstStyle>
          <a:p>
            <a:pPr lvl="0"/>
            <a:r>
              <a:rPr lang="de-DE" noProof="0"/>
              <a:t>Bild durch Klicken auf Symbol hinzufügen</a:t>
            </a:r>
            <a:endParaRPr lang="de-DE" noProof="0" dirty="0"/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‹Nr.›</a:t>
            </a: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  <p:sp>
        <p:nvSpPr>
          <p:cNvPr id="11" name="Datumsplatzhalter 3"/>
          <p:cNvSpPr txBox="1">
            <a:spLocks/>
          </p:cNvSpPr>
          <p:nvPr userDrawn="1"/>
        </p:nvSpPr>
        <p:spPr>
          <a:xfrm>
            <a:off x="4993747" y="6377645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Calibri" pitchFamily="-109" charset="0"/>
                <a:ea typeface="ヒラギノ角ゴ Pro W3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fld id="{5108AFD6-600A-4A2F-9D11-59BA7844F387}" type="slidenum">
              <a:rPr lang="de-DE" sz="1100" smtClean="0">
                <a:latin typeface="Arial" panose="020B0604020202020204" pitchFamily="34" charset="0"/>
                <a:cs typeface="Arial" panose="020B0604020202020204" pitchFamily="34" charset="0"/>
              </a:rPr>
              <a:t>‹Nr.›</a:t>
            </a:fld>
            <a:endParaRPr lang="de-DE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0" y="474840"/>
            <a:ext cx="882502" cy="274319"/>
          </a:xfrm>
          <a:prstGeom prst="rect">
            <a:avLst/>
          </a:prstGeom>
          <a:solidFill>
            <a:srgbClr val="004C93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b="0" cap="none" spc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A622403-7503-4CA2-BE78-77B413F86B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11104" y="6071318"/>
            <a:ext cx="891294" cy="891294"/>
          </a:xfrm>
          <a:prstGeom prst="rect">
            <a:avLst/>
          </a:prstGeom>
        </p:spPr>
      </p:pic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356C7A24-D095-44B6-AD92-FDD1C5BBE9B1}"/>
              </a:ext>
            </a:extLst>
          </p:cNvPr>
          <p:cNvSpPr txBox="1">
            <a:spLocks/>
          </p:cNvSpPr>
          <p:nvPr userDrawn="1"/>
        </p:nvSpPr>
        <p:spPr>
          <a:xfrm>
            <a:off x="148167" y="6373716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defPPr>
              <a:defRPr lang="de-DE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2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+mn-cs"/>
              </a:defRPr>
            </a:lvl9pPr>
          </a:lstStyle>
          <a:p>
            <a:pPr>
              <a:defRPr/>
            </a:pPr>
            <a:r>
              <a:rPr lang="de-DE"/>
              <a:t>www.uni-due.de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34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 descr="Bild2.jpg"/>
          <p:cNvPicPr preferRelativeResize="0"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79389"/>
            <a:ext cx="11713633" cy="649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 8" descr="Logo+Claim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534" y="474663"/>
            <a:ext cx="3062817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platzhalter 12"/>
          <p:cNvSpPr>
            <a:spLocks noGrp="1"/>
          </p:cNvSpPr>
          <p:nvPr>
            <p:ph type="body" sz="quarter" idx="11"/>
          </p:nvPr>
        </p:nvSpPr>
        <p:spPr>
          <a:xfrm>
            <a:off x="440269" y="2520000"/>
            <a:ext cx="11319932" cy="2032000"/>
          </a:xfrm>
          <a:ln>
            <a:noFill/>
          </a:ln>
        </p:spPr>
        <p:txBody>
          <a:bodyPr/>
          <a:lstStyle>
            <a:lvl1pPr>
              <a:defRPr sz="3500">
                <a:solidFill>
                  <a:srgbClr val="FFFFFF"/>
                </a:solidFill>
              </a:defRPr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3725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8" descr="header_master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5" y="179388"/>
            <a:ext cx="11713633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239185" y="1223963"/>
            <a:ext cx="11711516" cy="504031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1"/>
            <a:r>
              <a:rPr lang="de-DE" altLang="de-DE"/>
              <a:t>Dritte Ebene</a:t>
            </a:r>
          </a:p>
          <a:p>
            <a:pPr lvl="2"/>
            <a:r>
              <a:rPr lang="de-DE" altLang="de-DE"/>
              <a:t>Vierte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660900" y="6481764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4C93"/>
                </a:solidFill>
                <a:latin typeface="Calibri" pitchFamily="-109" charset="0"/>
              </a:defRPr>
            </a:lvl1pPr>
          </a:lstStyle>
          <a:p>
            <a:pPr>
              <a:defRPr/>
            </a:pPr>
            <a:r>
              <a:rPr lang="de-DE"/>
              <a:t>‹Nr.›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48167" y="6491289"/>
            <a:ext cx="1898651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de-DE"/>
              <a:t>www.uni-due.de</a:t>
            </a:r>
          </a:p>
        </p:txBody>
      </p:sp>
      <p:sp>
        <p:nvSpPr>
          <p:cNvPr id="1030" name="Titelplatzhalter 1"/>
          <p:cNvSpPr>
            <a:spLocks noGrp="1"/>
          </p:cNvSpPr>
          <p:nvPr>
            <p:ph type="title"/>
          </p:nvPr>
        </p:nvSpPr>
        <p:spPr bwMode="auto">
          <a:xfrm>
            <a:off x="239185" y="179388"/>
            <a:ext cx="9120716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000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Hier steht der Titel der Seite</a:t>
            </a:r>
          </a:p>
        </p:txBody>
      </p:sp>
      <p:pic>
        <p:nvPicPr>
          <p:cNvPr id="1031" name="Bild 11" descr="Logo+Claim_RGB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01" y="341314"/>
            <a:ext cx="2137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chemeClr val="bg1"/>
          </a:solidFill>
          <a:latin typeface="Arial"/>
          <a:ea typeface="ヒラギノ角ゴ Pro W3" charset="-128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800" b="1" kern="1200">
          <a:solidFill>
            <a:srgbClr val="004C93"/>
          </a:solidFill>
          <a:latin typeface="Arial"/>
          <a:ea typeface="ヒラギノ角ゴ Pro W3" charset="-128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00"/>
          </a:solidFill>
          <a:latin typeface="Arial"/>
          <a:ea typeface="ヒラギノ角ゴ Pro W3" charset="-128"/>
          <a:cs typeface="Arial"/>
        </a:defRPr>
      </a:lvl2pPr>
      <a:lvl3pPr marL="1143000" indent="-965200" algn="l" defTabSz="457200" rtl="0" eaLnBrk="0" fontAlgn="base" hangingPunct="0">
        <a:spcBef>
          <a:spcPct val="20000"/>
        </a:spcBef>
        <a:spcAft>
          <a:spcPts val="600"/>
        </a:spcAft>
        <a:buClr>
          <a:schemeClr val="tx2"/>
        </a:buClr>
        <a:buFont typeface="Lucida Grande" charset="0"/>
        <a:buChar char="▪"/>
        <a:defRPr sz="1600" kern="1200">
          <a:solidFill>
            <a:schemeClr val="tx1"/>
          </a:solidFill>
          <a:latin typeface="Arial"/>
          <a:ea typeface="ヒラギノ角ゴ Pro W3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6.jpeg"/><Relationship Id="rId5" Type="http://schemas.openxmlformats.org/officeDocument/2006/relationships/image" Target="../media/image7.png"/><Relationship Id="rId10" Type="http://schemas.openxmlformats.org/officeDocument/2006/relationships/image" Target="../media/image1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9.png"/><Relationship Id="rId5" Type="http://schemas.openxmlformats.org/officeDocument/2006/relationships/image" Target="../media/image7.png"/><Relationship Id="rId10" Type="http://schemas.openxmlformats.org/officeDocument/2006/relationships/image" Target="../media/image18.sv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7.pn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12" Type="http://schemas.microsoft.com/office/2007/relationships/diagramDrawing" Target="../diagrams/drawing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7.png"/><Relationship Id="rId10" Type="http://schemas.openxmlformats.org/officeDocument/2006/relationships/diagramQuickStyle" Target="../diagrams/quickStyle1.xml"/><Relationship Id="rId4" Type="http://schemas.openxmlformats.org/officeDocument/2006/relationships/notesSlide" Target="../notesSlides/notesSlide5.xml"/><Relationship Id="rId9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833119" y="4583072"/>
            <a:ext cx="753142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200" b="1" dirty="0"/>
              <a:t>Was ist ein Stipendium?</a:t>
            </a:r>
            <a:r>
              <a:rPr lang="de-DE" sz="3200" dirty="0"/>
              <a:t> </a:t>
            </a:r>
          </a:p>
          <a:p>
            <a:pPr algn="ctr"/>
            <a:r>
              <a:rPr lang="de-DE" sz="3200" dirty="0"/>
              <a:t>Inhalt und Zweck einer Förderung</a:t>
            </a:r>
          </a:p>
          <a:p>
            <a:pPr marL="0" indent="0" algn="ctr">
              <a:buNone/>
            </a:pPr>
            <a:endParaRPr lang="de-DE" sz="3000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99" y="4338282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68947" y="5439747"/>
            <a:ext cx="1469054" cy="1418253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60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39"/>
    </mc:Choice>
    <mc:Fallback xmlns="">
      <p:transition spd="slow" advTm="70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Kosten für ein Studium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51" y="1601133"/>
            <a:ext cx="3085104" cy="1072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/>
          <p:cNvSpPr/>
          <p:nvPr/>
        </p:nvSpPr>
        <p:spPr>
          <a:xfrm>
            <a:off x="4674636" y="1360741"/>
            <a:ext cx="5327866" cy="5383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914400">
              <a:lnSpc>
                <a:spcPct val="150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Arial" pitchFamily="34" charset="0"/>
                <a:cs typeface="Arial" pitchFamily="34" charset="0"/>
              </a:rPr>
              <a:t>Allgemeine Lebenshaltungskosten: Miete, Ernährung, Kleidung, Freizeit, Kommunikation etc.</a:t>
            </a:r>
          </a:p>
          <a:p>
            <a:pPr marL="285750" indent="-285750" defTabSz="914400">
              <a:lnSpc>
                <a:spcPct val="150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Arial" pitchFamily="34" charset="0"/>
                <a:cs typeface="Arial" pitchFamily="34" charset="0"/>
              </a:rPr>
              <a:t>Lernmittel: Bücher, Computer, Kopien, evtl. weitere Materialien</a:t>
            </a:r>
          </a:p>
          <a:p>
            <a:pPr marL="285750" indent="-285750" defTabSz="914400">
              <a:lnSpc>
                <a:spcPct val="150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Arial" pitchFamily="34" charset="0"/>
                <a:cs typeface="Arial" pitchFamily="34" charset="0"/>
              </a:rPr>
              <a:t>Sozialbeiträge: Für die Arbeit der Studentenvertretungen, das NRW-Semesterticket und diverse weitere Vergünstigungen </a:t>
            </a:r>
          </a:p>
          <a:p>
            <a:pPr marL="285750" indent="-285750" defTabSz="914400">
              <a:lnSpc>
                <a:spcPct val="150000"/>
              </a:lnSpc>
              <a:spcAft>
                <a:spcPct val="400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Arial" pitchFamily="34" charset="0"/>
                <a:cs typeface="Arial" pitchFamily="34" charset="0"/>
              </a:rPr>
              <a:t>319 € Sozial- und </a:t>
            </a:r>
            <a:r>
              <a:rPr lang="de-DE" dirty="0" err="1">
                <a:latin typeface="Arial" pitchFamily="34" charset="0"/>
                <a:cs typeface="Arial" pitchFamily="34" charset="0"/>
              </a:rPr>
              <a:t>Studierendenschaftsbeitrag</a:t>
            </a:r>
            <a:r>
              <a:rPr lang="de-DE" dirty="0">
                <a:latin typeface="Arial" pitchFamily="34" charset="0"/>
                <a:cs typeface="Arial" pitchFamily="34" charset="0"/>
              </a:rPr>
              <a:t> pro Semester an der Uni Duisburg-Essen</a:t>
            </a:r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882502" y="3690595"/>
            <a:ext cx="806164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Kosten für ein Studium: </a:t>
            </a:r>
          </a:p>
          <a:p>
            <a:r>
              <a:rPr lang="de-DE" dirty="0"/>
              <a:t>monatlich: ~ 880 €</a:t>
            </a:r>
            <a:br>
              <a:rPr lang="de-DE" dirty="0"/>
            </a:br>
            <a:endParaRPr lang="de-DE" dirty="0"/>
          </a:p>
          <a:p>
            <a:r>
              <a:rPr lang="de-DE" dirty="0"/>
              <a:t>Bachelor: ~ 28 000 €</a:t>
            </a:r>
          </a:p>
          <a:p>
            <a:r>
              <a:rPr lang="de-DE" dirty="0"/>
              <a:t>Bachelor/Master: ~ 46 000 €</a:t>
            </a:r>
          </a:p>
          <a:p>
            <a:endParaRPr lang="de-DE" dirty="0"/>
          </a:p>
          <a:p>
            <a:r>
              <a:rPr lang="de-DE" dirty="0"/>
              <a:t>Quelle: Deutsches Studentenwerk 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198" y="4106084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20" name="Audio 1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46088"/>
    </mc:Choice>
    <mc:Fallback xmlns="">
      <p:transition advTm="46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Finanzierungsmöglichkeiten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13" name="Inhaltsplatzhalter 3"/>
          <p:cNvSpPr>
            <a:spLocks noGrp="1"/>
          </p:cNvSpPr>
          <p:nvPr/>
        </p:nvSpPr>
        <p:spPr bwMode="auto">
          <a:xfrm>
            <a:off x="3225563" y="1305035"/>
            <a:ext cx="6452149" cy="111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 kern="1200">
                <a:solidFill>
                  <a:srgbClr val="004C93"/>
                </a:solidFill>
                <a:latin typeface="Arial"/>
                <a:ea typeface="ヒラギノ角ゴ Pro W3" charset="-128"/>
                <a:cs typeface="Arial"/>
              </a:defRPr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200">
                <a:solidFill>
                  <a:srgbClr val="000000"/>
                </a:solidFill>
                <a:latin typeface="Arial"/>
                <a:ea typeface="ヒラギノ角ゴ Pro W3" charset="-128"/>
                <a:cs typeface="Arial"/>
              </a:defRPr>
            </a:lvl2pPr>
            <a:lvl3pPr marL="0" indent="177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i. d. R. Pflicht der Eltern das Studium zu finanzieren</a:t>
            </a:r>
          </a:p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Studienfinanzierung = Mischmodelle</a:t>
            </a:r>
          </a:p>
          <a:p>
            <a:pPr marL="0" indent="0" algn="ctr" eaLnBrk="1" hangingPunct="1">
              <a:buNone/>
              <a:defRPr/>
            </a:pPr>
            <a:endParaRPr lang="de-DE" sz="3400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2" y="2508078"/>
            <a:ext cx="2283236" cy="120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86" y="3778279"/>
            <a:ext cx="2283235" cy="1225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5073306"/>
            <a:ext cx="2273254" cy="1092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Inhaltsplatzhalter 3"/>
          <p:cNvSpPr>
            <a:spLocks noGrp="1"/>
          </p:cNvSpPr>
          <p:nvPr/>
        </p:nvSpPr>
        <p:spPr bwMode="auto">
          <a:xfrm>
            <a:off x="3225563" y="2508078"/>
            <a:ext cx="6452149" cy="12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 kern="1200">
                <a:solidFill>
                  <a:srgbClr val="004C93"/>
                </a:solidFill>
                <a:latin typeface="Arial"/>
                <a:ea typeface="ヒラギノ角ゴ Pro W3" charset="-128"/>
                <a:cs typeface="Arial"/>
              </a:defRPr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200">
                <a:solidFill>
                  <a:srgbClr val="000000"/>
                </a:solidFill>
                <a:latin typeface="Arial"/>
                <a:ea typeface="ヒラギノ角ゴ Pro W3" charset="-128"/>
                <a:cs typeface="Arial"/>
              </a:defRPr>
            </a:lvl2pPr>
            <a:lvl3pPr marL="0" indent="177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abhängig vom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Einkommen der Eltern; Geschwister…</a:t>
            </a:r>
          </a:p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zinsloses Darlehn,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Rückzahlung von 50%</a:t>
            </a:r>
          </a:p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Förderungshöchstsatz  z.Z. </a:t>
            </a:r>
            <a:r>
              <a:rPr lang="de-DE" sz="18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853,- € pro Monat</a:t>
            </a:r>
          </a:p>
          <a:p>
            <a:pPr marL="0" indent="0" algn="ctr" eaLnBrk="1" hangingPunct="1">
              <a:buNone/>
              <a:defRPr/>
            </a:pPr>
            <a:endParaRPr lang="de-DE" sz="3400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Inhaltsplatzhalter 3"/>
          <p:cNvSpPr>
            <a:spLocks noGrp="1"/>
          </p:cNvSpPr>
          <p:nvPr/>
        </p:nvSpPr>
        <p:spPr bwMode="auto">
          <a:xfrm>
            <a:off x="3225563" y="3778279"/>
            <a:ext cx="6452149" cy="122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 kern="1200">
                <a:solidFill>
                  <a:srgbClr val="004C93"/>
                </a:solidFill>
                <a:latin typeface="Arial"/>
                <a:ea typeface="ヒラギノ角ゴ Pro W3" charset="-128"/>
                <a:cs typeface="Arial"/>
              </a:defRPr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200">
                <a:solidFill>
                  <a:srgbClr val="000000"/>
                </a:solidFill>
                <a:latin typeface="Arial"/>
                <a:ea typeface="ヒラギノ角ゴ Pro W3" charset="-128"/>
                <a:cs typeface="Arial"/>
              </a:defRPr>
            </a:lvl2pPr>
            <a:lvl3pPr marL="0" indent="177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die Auswahlkriterien sind sehr vielfältig</a:t>
            </a:r>
          </a:p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über 200 Stipendiengeber in Deutschland</a:t>
            </a:r>
          </a:p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i. d. R. eigenständige Bewerbung</a:t>
            </a:r>
          </a:p>
          <a:p>
            <a:pPr marL="0" indent="0" algn="ctr" eaLnBrk="1" hangingPunct="1">
              <a:buNone/>
              <a:defRPr/>
            </a:pPr>
            <a:endParaRPr lang="de-DE" sz="3400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" name="Inhaltsplatzhalter 3"/>
          <p:cNvSpPr>
            <a:spLocks noGrp="1"/>
          </p:cNvSpPr>
          <p:nvPr/>
        </p:nvSpPr>
        <p:spPr bwMode="auto">
          <a:xfrm>
            <a:off x="3225563" y="5073724"/>
            <a:ext cx="6452149" cy="1091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Font typeface="Arial" charset="0"/>
              <a:buChar char="•"/>
              <a:defRPr sz="2800" b="1" kern="1200">
                <a:solidFill>
                  <a:srgbClr val="004C93"/>
                </a:solidFill>
                <a:latin typeface="Arial"/>
                <a:ea typeface="ヒラギノ角ゴ Pro W3" charset="-128"/>
                <a:cs typeface="Arial"/>
              </a:defRPr>
            </a:lvl1pPr>
            <a:lvl2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1600" b="0" kern="1200">
                <a:solidFill>
                  <a:srgbClr val="000000"/>
                </a:solidFill>
                <a:latin typeface="Arial"/>
                <a:ea typeface="ヒラギノ角ゴ Pro W3" charset="-128"/>
                <a:cs typeface="Arial"/>
              </a:defRPr>
            </a:lvl2pPr>
            <a:lvl3pPr marL="0" indent="177800" algn="l" defTabSz="457200" rtl="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Lucida Grande"/>
              <a:buChar char="▪"/>
              <a:defRPr sz="1600" kern="1200">
                <a:solidFill>
                  <a:schemeClr val="tx1"/>
                </a:solidFill>
                <a:latin typeface="Arial"/>
                <a:ea typeface="ヒラギノ角ゴ Pro W3" charset="-128"/>
                <a:cs typeface="Arial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2/3 der Studierenden arbeiten nebenbei</a:t>
            </a:r>
          </a:p>
          <a:p>
            <a:pPr defTabSz="9144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de-DE" sz="1800" b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rPr>
              <a:t>Infos bei den Jobbörsen im Netz, Schwarze Bretter an den Hochschulen …..</a:t>
            </a:r>
          </a:p>
          <a:p>
            <a:pPr marL="0" indent="0" algn="ctr" eaLnBrk="1" hangingPunct="1">
              <a:buNone/>
              <a:defRPr/>
            </a:pPr>
            <a:endParaRPr lang="de-DE" sz="3400" b="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03" y="1305035"/>
            <a:ext cx="2295814" cy="1117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04" y="4182126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43" name="Audio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31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3517"/>
    </mc:Choice>
    <mc:Fallback xmlns="">
      <p:transition advTm="535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Was ist ein Stipendium?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520502" y="1714797"/>
            <a:ext cx="672361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e-DE" sz="2400" dirty="0"/>
              <a:t>Eine Ausbildungsförderung während der Schul-, Ausbildungs- oder Studienzeit. </a:t>
            </a:r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endParaRPr lang="de-DE" dirty="0"/>
          </a:p>
          <a:p>
            <a:pPr marL="0" indent="0" algn="ctr">
              <a:buNone/>
            </a:pPr>
            <a:r>
              <a:rPr lang="de-DE" sz="2400" dirty="0"/>
              <a:t>Sie beinhaltet in der Regel neben</a:t>
            </a:r>
          </a:p>
          <a:p>
            <a:pPr marL="0" indent="0" algn="ctr">
              <a:buNone/>
            </a:pPr>
            <a:r>
              <a:rPr lang="de-DE" sz="2400" dirty="0"/>
              <a:t> einer </a:t>
            </a:r>
            <a:r>
              <a:rPr lang="de-DE" sz="2400" u="sng" dirty="0"/>
              <a:t>finanziellen</a:t>
            </a:r>
            <a:r>
              <a:rPr lang="de-DE" sz="2400" dirty="0"/>
              <a:t> auch eine </a:t>
            </a:r>
            <a:r>
              <a:rPr lang="de-DE" sz="2400" u="sng" dirty="0"/>
              <a:t>ideelle</a:t>
            </a:r>
            <a:r>
              <a:rPr lang="de-DE" sz="2400" dirty="0"/>
              <a:t> Förderung.</a:t>
            </a:r>
          </a:p>
        </p:txBody>
      </p:sp>
      <p:pic>
        <p:nvPicPr>
          <p:cNvPr id="21" name="Grafik 20" descr="Bücher">
            <a:extLst>
              <a:ext uri="{FF2B5EF4-FFF2-40B4-BE49-F238E27FC236}">
                <a16:creationId xmlns:a16="http://schemas.microsoft.com/office/drawing/2014/main" id="{EE92D123-643C-41D8-B5C1-33DB95E53A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50983" y="2426177"/>
            <a:ext cx="914400" cy="914400"/>
          </a:xfrm>
          <a:prstGeom prst="rect">
            <a:avLst/>
          </a:prstGeom>
        </p:spPr>
      </p:pic>
      <p:pic>
        <p:nvPicPr>
          <p:cNvPr id="22" name="Grafik 21" descr="Geld">
            <a:extLst>
              <a:ext uri="{FF2B5EF4-FFF2-40B4-BE49-F238E27FC236}">
                <a16:creationId xmlns:a16="http://schemas.microsoft.com/office/drawing/2014/main" id="{A58A74E5-78E5-48F6-9F60-62415AAE781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89846" y="4326608"/>
            <a:ext cx="1202675" cy="1202675"/>
          </a:xfrm>
          <a:prstGeom prst="rect">
            <a:avLst/>
          </a:prstGeom>
        </p:spPr>
      </p:pic>
      <p:pic>
        <p:nvPicPr>
          <p:cNvPr id="23" name="Grafik 22" descr="Handschlag">
            <a:extLst>
              <a:ext uri="{FF2B5EF4-FFF2-40B4-BE49-F238E27FC236}">
                <a16:creationId xmlns:a16="http://schemas.microsoft.com/office/drawing/2014/main" id="{307A6CEB-2263-4DF6-9ED0-844E098C3EE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439145" y="4232185"/>
            <a:ext cx="1391519" cy="139151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955" y="4186339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72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4545"/>
    </mc:Choice>
    <mc:Fallback xmlns="">
      <p:transition advTm="145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Was beinhaltet ein Stipendium?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104" y="4120568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graphicFrame>
        <p:nvGraphicFramePr>
          <p:cNvPr id="10" name="Inhaltsplatzhalter 3">
            <a:extLst>
              <a:ext uri="{FF2B5EF4-FFF2-40B4-BE49-F238E27FC236}">
                <a16:creationId xmlns:a16="http://schemas.microsoft.com/office/drawing/2014/main" id="{EDB35A64-7CF9-4DC7-9F4E-54AE326469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735899"/>
              </p:ext>
            </p:extLst>
          </p:nvPr>
        </p:nvGraphicFramePr>
        <p:xfrm>
          <a:off x="677334" y="1465943"/>
          <a:ext cx="8947150" cy="44302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Audio 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44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5064"/>
    </mc:Choice>
    <mc:Fallback xmlns="">
      <p:transition advTm="350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21C85B34-45FC-488B-B3CD-567444C361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8009" y="5308008"/>
            <a:ext cx="1549992" cy="1549992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/>
              <a:t>Vorteile: Was bringt mir ein Stipendium?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6085" y="261072"/>
            <a:ext cx="2490796" cy="962891"/>
          </a:xfrm>
          <a:prstGeom prst="rect">
            <a:avLst/>
          </a:prstGeom>
        </p:spPr>
      </p:pic>
      <p:sp>
        <p:nvSpPr>
          <p:cNvPr id="9" name="Abgerundetes Rechteck 4"/>
          <p:cNvSpPr/>
          <p:nvPr/>
        </p:nvSpPr>
        <p:spPr>
          <a:xfrm>
            <a:off x="1809162" y="6306755"/>
            <a:ext cx="5667829" cy="2004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 dirty="0"/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dirty="0"/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dirty="0"/>
              <a:t>Id</a:t>
            </a:r>
            <a:r>
              <a:rPr lang="de-DE" sz="3600" kern="1200" dirty="0"/>
              <a:t>eelle Förderung</a:t>
            </a:r>
          </a:p>
        </p:txBody>
      </p:sp>
      <p:sp>
        <p:nvSpPr>
          <p:cNvPr id="12" name="Abgerundetes Rechteck 4"/>
          <p:cNvSpPr/>
          <p:nvPr/>
        </p:nvSpPr>
        <p:spPr>
          <a:xfrm>
            <a:off x="2608586" y="1928602"/>
            <a:ext cx="5667829" cy="20047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kern="1200" dirty="0"/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de-DE" sz="3600" dirty="0"/>
          </a:p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3600" dirty="0"/>
              <a:t>Id</a:t>
            </a:r>
            <a:r>
              <a:rPr lang="de-DE" sz="3600" kern="1200" dirty="0"/>
              <a:t>eelle Förderung</a:t>
            </a:r>
          </a:p>
        </p:txBody>
      </p:sp>
      <p:sp>
        <p:nvSpPr>
          <p:cNvPr id="2" name="Rechteck 1"/>
          <p:cNvSpPr/>
          <p:nvPr/>
        </p:nvSpPr>
        <p:spPr>
          <a:xfrm>
            <a:off x="882502" y="1511388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Finanzielle Unabhängigkeit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Fokussierung auf das Studium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Betreuung während des Studiums und beim Berufseinstieg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Networking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400" dirty="0"/>
              <a:t>Vitamin B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2DC4B3B-E89D-432E-9475-F9A056CA9E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9" y="4027822"/>
            <a:ext cx="1785802" cy="1437365"/>
          </a:xfrm>
          <a:prstGeom prst="rect">
            <a:avLst/>
          </a:prstGeom>
          <a:solidFill>
            <a:srgbClr val="000000">
              <a:alpha val="47843"/>
            </a:srgbClr>
          </a:solidFill>
        </p:spPr>
      </p:pic>
      <p:pic>
        <p:nvPicPr>
          <p:cNvPr id="18" name="Audio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1578"/>
    </mc:Choice>
    <mc:Fallback xmlns="">
      <p:transition advTm="2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UDE">
      <a:dk1>
        <a:sysClr val="windowText" lastClr="000000"/>
      </a:dk1>
      <a:lt1>
        <a:sysClr val="window" lastClr="FFFFFF"/>
      </a:lt1>
      <a:dk2>
        <a:srgbClr val="004C93"/>
      </a:dk2>
      <a:lt2>
        <a:srgbClr val="EFE4BF"/>
      </a:lt2>
      <a:accent1>
        <a:srgbClr val="DFE4F2"/>
      </a:accent1>
      <a:accent2>
        <a:srgbClr val="3B5988"/>
      </a:accent2>
      <a:accent3>
        <a:srgbClr val="4F75B1"/>
      </a:accent3>
      <a:accent4>
        <a:srgbClr val="758FC3"/>
      </a:accent4>
      <a:accent5>
        <a:srgbClr val="A1B0D2"/>
      </a:accent5>
      <a:accent6>
        <a:srgbClr val="C1CAD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</Words>
  <Application>Microsoft Office PowerPoint</Application>
  <PresentationFormat>Breitbild</PresentationFormat>
  <Paragraphs>58</Paragraphs>
  <Slides>6</Slides>
  <Notes>6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Lucida Grande</vt:lpstr>
      <vt:lpstr>Wingdings</vt:lpstr>
      <vt:lpstr>Office-Design</vt:lpstr>
      <vt:lpstr>PowerPoint-Präsentation</vt:lpstr>
      <vt:lpstr>Kosten für ein Studium</vt:lpstr>
      <vt:lpstr>Finanzierungsmöglichkeiten</vt:lpstr>
      <vt:lpstr>Was ist ein Stipendium? </vt:lpstr>
      <vt:lpstr>Was beinhaltet ein Stipendium? </vt:lpstr>
      <vt:lpstr>Vorteile: Was bringt mir ein Stipendium? </vt:lpstr>
    </vt:vector>
  </TitlesOfParts>
  <Company>move:elevator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ist ein Stipendium</dc:title>
  <dc:creator/>
  <cp:lastModifiedBy>Lilly Eybe</cp:lastModifiedBy>
  <cp:revision>826</cp:revision>
  <cp:lastPrinted>2019-01-15T10:47:03Z</cp:lastPrinted>
  <dcterms:created xsi:type="dcterms:W3CDTF">2012-08-27T10:28:54Z</dcterms:created>
  <dcterms:modified xsi:type="dcterms:W3CDTF">2020-04-23T08:24:46Z</dcterms:modified>
</cp:coreProperties>
</file>