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72" r:id="rId2"/>
    <p:sldId id="269" r:id="rId3"/>
    <p:sldId id="270" r:id="rId4"/>
    <p:sldId id="271" r:id="rId5"/>
  </p:sldIdLst>
  <p:sldSz cx="9144000" cy="6858000" type="screen4x3"/>
  <p:notesSz cx="6742113" cy="9874250"/>
  <p:defaultTextStyle>
    <a:defPPr>
      <a:defRPr lang="de-DE"/>
    </a:defPPr>
    <a:lvl1pPr algn="l" defTabSz="3429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panose="020B0300000000000000" charset="-128"/>
        <a:cs typeface="+mn-cs"/>
      </a:defRPr>
    </a:lvl1pPr>
    <a:lvl2pPr marL="342900" indent="114300" algn="l" defTabSz="3429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panose="020B0300000000000000" charset="-128"/>
        <a:cs typeface="+mn-cs"/>
      </a:defRPr>
    </a:lvl2pPr>
    <a:lvl3pPr marL="685800" indent="228600" algn="l" defTabSz="3429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panose="020B0300000000000000" charset="-128"/>
        <a:cs typeface="+mn-cs"/>
      </a:defRPr>
    </a:lvl3pPr>
    <a:lvl4pPr marL="1028700" indent="342900" algn="l" defTabSz="3429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panose="020B0300000000000000" charset="-128"/>
        <a:cs typeface="+mn-cs"/>
      </a:defRPr>
    </a:lvl4pPr>
    <a:lvl5pPr marL="1371600" indent="457200" algn="l" defTabSz="3429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panose="020B0300000000000000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panose="020B0300000000000000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panose="020B0300000000000000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panose="020B0300000000000000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panose="020B030000000000000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20">
          <p15:clr>
            <a:srgbClr val="A4A3A4"/>
          </p15:clr>
        </p15:guide>
        <p15:guide id="2" pos="5647">
          <p15:clr>
            <a:srgbClr val="A4A3A4"/>
          </p15:clr>
        </p15:guide>
        <p15:guide id="3" pos="249">
          <p15:clr>
            <a:srgbClr val="A4A3A4"/>
          </p15:clr>
        </p15:guide>
        <p15:guide id="4" orient="horz" pos="4201">
          <p15:clr>
            <a:srgbClr val="A4A3A4"/>
          </p15:clr>
        </p15:guide>
        <p15:guide id="5" orient="horz" pos="889">
          <p15:clr>
            <a:srgbClr val="A4A3A4"/>
          </p15:clr>
        </p15:guide>
        <p15:guide id="6" orient="horz" pos="285">
          <p15:clr>
            <a:srgbClr val="A4A3A4"/>
          </p15:clr>
        </p15:guide>
        <p15:guide id="7" orient="horz" pos="104">
          <p15:clr>
            <a:srgbClr val="A4A3A4"/>
          </p15:clr>
        </p15:guide>
        <p15:guide id="8" orient="horz" pos="2704">
          <p15:clr>
            <a:srgbClr val="A4A3A4"/>
          </p15:clr>
        </p15:guide>
        <p15:guide id="9" orient="horz" pos="2825">
          <p15:clr>
            <a:srgbClr val="A4A3A4"/>
          </p15:clr>
        </p15:guide>
        <p15:guide id="10" orient="horz" pos="3725">
          <p15:clr>
            <a:srgbClr val="A4A3A4"/>
          </p15:clr>
        </p15:guide>
        <p15:guide id="11" pos="113">
          <p15:clr>
            <a:srgbClr val="A4A3A4"/>
          </p15:clr>
        </p15:guide>
        <p15:guide id="12" pos="4241">
          <p15:clr>
            <a:srgbClr val="A4A3A4"/>
          </p15:clr>
        </p15:guide>
        <p15:guide id="13" pos="4332">
          <p15:clr>
            <a:srgbClr val="A4A3A4"/>
          </p15:clr>
        </p15:guide>
        <p15:guide id="14" pos="381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pahn, Kristina" initials="SK" lastIdx="3" clrIdx="0">
    <p:extLst>
      <p:ext uri="{19B8F6BF-5375-455C-9EA6-DF929625EA0E}">
        <p15:presenceInfo xmlns:p15="http://schemas.microsoft.com/office/powerpoint/2012/main" userId="S-1-5-21-3316546079-2611148789-2936236427-18345" providerId="AD"/>
      </p:ext>
    </p:extLst>
  </p:cmAuthor>
  <p:cmAuthor id="2" name="Spahn, Kristina" initials="SK [2]" lastIdx="6" clrIdx="1">
    <p:extLst>
      <p:ext uri="{19B8F6BF-5375-455C-9EA6-DF929625EA0E}">
        <p15:presenceInfo xmlns:p15="http://schemas.microsoft.com/office/powerpoint/2012/main" userId="S-1-5-21-622115797-3185306592-1717312895-66903" providerId="AD"/>
      </p:ext>
    </p:extLst>
  </p:cmAuthor>
  <p:cmAuthor id="3" name="Dr. Marina Metzmacher" initials="MM" lastIdx="3" clrIdx="2">
    <p:extLst>
      <p:ext uri="{19B8F6BF-5375-455C-9EA6-DF929625EA0E}">
        <p15:presenceInfo xmlns:p15="http://schemas.microsoft.com/office/powerpoint/2012/main" userId="Dr. Marina Metzmach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712"/>
    <p:restoredTop sz="86452" autoAdjust="0"/>
  </p:normalViewPr>
  <p:slideViewPr>
    <p:cSldViewPr snapToGrid="0" snapToObjects="1">
      <p:cViewPr varScale="1">
        <p:scale>
          <a:sx n="111" d="100"/>
          <a:sy n="111" d="100"/>
        </p:scale>
        <p:origin x="2070" y="96"/>
      </p:cViewPr>
      <p:guideLst>
        <p:guide orient="horz" pos="4020"/>
        <p:guide pos="5647"/>
        <p:guide pos="249"/>
        <p:guide orient="horz" pos="4201"/>
        <p:guide orient="horz" pos="889"/>
        <p:guide orient="horz" pos="285"/>
        <p:guide orient="horz" pos="104"/>
        <p:guide orient="horz" pos="2704"/>
        <p:guide orient="horz" pos="2825"/>
        <p:guide orient="horz" pos="3725"/>
        <p:guide pos="113"/>
        <p:guide pos="4241"/>
        <p:guide pos="4332"/>
        <p:guide pos="38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73B5B643-D648-A34B-95B8-19B773F0A7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F5FF7EF-8AF2-5646-9AC8-29B1A600F5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8971" y="0"/>
            <a:ext cx="2921582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-109" charset="0"/>
                <a:ea typeface="ヒラギノ角ゴ Pro W3" charset="-128"/>
              </a:defRPr>
            </a:lvl1pPr>
          </a:lstStyle>
          <a:p>
            <a:pPr>
              <a:defRPr/>
            </a:pPr>
            <a:fld id="{16987FA9-6965-4C81-B5AF-63750457F4AC}" type="datetime1">
              <a:rPr lang="de-DE"/>
              <a:pPr>
                <a:defRPr/>
              </a:pPr>
              <a:t>10.09.2026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FBE62CE-4922-FA47-9577-365FE96C270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21582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04F345A-5449-DB41-9E99-ED0BF60D0A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8971" y="9378824"/>
            <a:ext cx="2921582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ea typeface="ヒラギノ角ゴ Pro W3" panose="020B0300000000000000" pitchFamily="34" charset="-128"/>
              </a:defRPr>
            </a:lvl1pPr>
          </a:lstStyle>
          <a:p>
            <a:pPr>
              <a:defRPr/>
            </a:pPr>
            <a:fld id="{E3040917-30B4-498D-AC95-F90790CE91A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8BC29D34-9DFE-6741-B667-63AD6554A1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BF7D394-16A8-7E4F-B3D4-79015A5DF92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-109" charset="0"/>
                <a:ea typeface="ヒラギノ角ゴ Pro W3" charset="-128"/>
              </a:defRPr>
            </a:lvl1pPr>
          </a:lstStyle>
          <a:p>
            <a:pPr>
              <a:defRPr/>
            </a:pPr>
            <a:fld id="{59B04D8E-BABC-4DD3-979F-D6EE3578DCC0}" type="datetime1">
              <a:rPr lang="de-DE"/>
              <a:pPr>
                <a:defRPr/>
              </a:pPr>
              <a:t>10.09.2026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1E56DC57-AB73-674E-9AA6-51D81C5251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50744ECE-798B-1649-820D-760FC07AF9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4212" y="4690269"/>
            <a:ext cx="5393690" cy="4443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B3E388E-F457-BD49-9BB5-1CBCE0F9365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21582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519BBB1-9AFD-3D46-94D9-5428C2E597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8971" y="9378824"/>
            <a:ext cx="2921582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ea typeface="ヒラギノ角ゴ Pro W3" panose="020B0300000000000000" pitchFamily="34" charset="-128"/>
              </a:defRPr>
            </a:lvl1pPr>
          </a:lstStyle>
          <a:p>
            <a:pPr>
              <a:defRPr/>
            </a:pPr>
            <a:fld id="{B7E38F4E-00F8-4E48-96F3-B692A04A2F9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3429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ヒラギノ角ゴ Pro W3" charset="-128"/>
        <a:cs typeface="+mn-cs"/>
      </a:defRPr>
    </a:lvl2pPr>
    <a:lvl3pPr marL="6858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Geneva" charset="-128"/>
        <a:cs typeface="Geneva" charset="-128"/>
      </a:defRPr>
    </a:lvl3pPr>
    <a:lvl4pPr marL="10287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Geneva" charset="-128"/>
        <a:cs typeface="+mn-cs"/>
      </a:defRPr>
    </a:lvl4pPr>
    <a:lvl5pPr marL="13716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Geneva" charset="-128"/>
        <a:cs typeface="+mn-cs"/>
      </a:defRPr>
    </a:lvl5pPr>
    <a:lvl6pPr marL="17145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 descr="Beiger Hintergrund">
            <a:extLst>
              <a:ext uri="{FF2B5EF4-FFF2-40B4-BE49-F238E27FC236}">
                <a16:creationId xmlns:a16="http://schemas.microsoft.com/office/drawing/2014/main" id="{46EC1F0E-D980-4ACF-8CDD-85B1C12D00A0}"/>
              </a:ext>
            </a:extLst>
          </p:cNvPr>
          <p:cNvSpPr/>
          <p:nvPr userDrawn="1"/>
        </p:nvSpPr>
        <p:spPr>
          <a:xfrm>
            <a:off x="179388" y="4478338"/>
            <a:ext cx="6554787" cy="2200275"/>
          </a:xfrm>
          <a:prstGeom prst="rect">
            <a:avLst/>
          </a:prstGeom>
          <a:solidFill>
            <a:srgbClr val="EFE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 dirty="0"/>
          </a:p>
        </p:txBody>
      </p:sp>
      <p:grpSp>
        <p:nvGrpSpPr>
          <p:cNvPr id="6" name="Rechteck 8">
            <a:extLst>
              <a:ext uri="{FF2B5EF4-FFF2-40B4-BE49-F238E27FC236}">
                <a16:creationId xmlns:a16="http://schemas.microsoft.com/office/drawing/2014/main" id="{BD41020D-97C2-4AE6-A297-1FFDE9B6E64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65100" y="177800"/>
            <a:ext cx="8801100" cy="4127500"/>
            <a:chOff x="104" y="112"/>
            <a:chExt cx="5544" cy="2600"/>
          </a:xfrm>
        </p:grpSpPr>
        <p:pic>
          <p:nvPicPr>
            <p:cNvPr id="7" name="Rechteck 8">
              <a:extLst>
                <a:ext uri="{FF2B5EF4-FFF2-40B4-BE49-F238E27FC236}">
                  <a16:creationId xmlns:a16="http://schemas.microsoft.com/office/drawing/2014/main" id="{A9CC86FD-752E-429A-97BA-AB67F91B3086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" y="112"/>
              <a:ext cx="5544" cy="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4">
              <a:extLst>
                <a:ext uri="{FF2B5EF4-FFF2-40B4-BE49-F238E27FC236}">
                  <a16:creationId xmlns:a16="http://schemas.microsoft.com/office/drawing/2014/main" id="{CF72882C-483B-4A55-BBA5-B9BE73E001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" y="120"/>
              <a:ext cx="5534" cy="2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de-DE" altLang="de-DE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11" name="Grafik 12" descr="Universität Duisburg Essen - Logo&#10;Offen im Denken - Slogan">
            <a:extLst>
              <a:ext uri="{FF2B5EF4-FFF2-40B4-BE49-F238E27FC236}">
                <a16:creationId xmlns:a16="http://schemas.microsoft.com/office/drawing/2014/main" id="{A0E3BA80-5D84-4A40-BD51-DB8F2519C9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452438"/>
            <a:ext cx="20875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Bildplatzhalter 8" descr="Bild oder Symbol"/>
          <p:cNvSpPr>
            <a:spLocks noGrp="1"/>
          </p:cNvSpPr>
          <p:nvPr>
            <p:ph type="pic" sz="quarter" idx="10"/>
          </p:nvPr>
        </p:nvSpPr>
        <p:spPr>
          <a:xfrm>
            <a:off x="6877050" y="4478399"/>
            <a:ext cx="2086950" cy="2199600"/>
          </a:xfrm>
          <a:ln>
            <a:noFill/>
          </a:ln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  <p:sp>
        <p:nvSpPr>
          <p:cNvPr id="12" name="Textplatzhalter 14" descr="Subline"/>
          <p:cNvSpPr>
            <a:spLocks noGrp="1"/>
          </p:cNvSpPr>
          <p:nvPr>
            <p:ph type="body" sz="quarter" idx="12"/>
          </p:nvPr>
        </p:nvSpPr>
        <p:spPr>
          <a:xfrm>
            <a:off x="360001" y="5940000"/>
            <a:ext cx="5969000" cy="360000"/>
          </a:xfrm>
          <a:ln>
            <a:noFill/>
          </a:ln>
        </p:spPr>
        <p:txBody>
          <a:bodyPr lIns="0" tIns="0" bIns="0"/>
          <a:lstStyle>
            <a:lvl1pPr>
              <a:defRPr sz="18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0" name="Textplatzhalter 10" descr="Headline"/>
          <p:cNvSpPr>
            <a:spLocks noGrp="1"/>
          </p:cNvSpPr>
          <p:nvPr>
            <p:ph type="body" sz="quarter" idx="11"/>
          </p:nvPr>
        </p:nvSpPr>
        <p:spPr>
          <a:xfrm>
            <a:off x="360001" y="4860000"/>
            <a:ext cx="5969000" cy="900000"/>
          </a:xfrm>
          <a:ln>
            <a:noFill/>
          </a:ln>
        </p:spPr>
        <p:txBody>
          <a:bodyPr lIns="0" tIns="0" bIns="0"/>
          <a:lstStyle>
            <a:lvl1pPr marL="0" marR="0" indent="0" algn="l" defTabSz="34289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375"/>
              </a:spcAft>
              <a:buClrTx/>
              <a:buSzTx/>
              <a:buFont typeface="Arial" charset="0"/>
              <a:buNone/>
              <a:tabLst/>
              <a:defRPr sz="3200" b="1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03627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 descr="rechte Spalte"/>
          <p:cNvSpPr>
            <a:spLocks noGrp="1"/>
          </p:cNvSpPr>
          <p:nvPr>
            <p:ph sz="half" idx="2"/>
          </p:nvPr>
        </p:nvSpPr>
        <p:spPr>
          <a:xfrm>
            <a:off x="3546000" y="1224000"/>
            <a:ext cx="5418000" cy="5040000"/>
          </a:xfrm>
        </p:spPr>
        <p:txBody>
          <a:bodyPr/>
          <a:lstStyle>
            <a:lvl1pPr>
              <a:defRPr sz="2800"/>
            </a:lvl1pPr>
            <a:lvl2pPr marL="0" marR="0" indent="0" algn="l" defTabSz="342892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133347">
              <a:buClr>
                <a:schemeClr val="tx2"/>
              </a:buClr>
              <a:buFont typeface="Lucida Grande"/>
              <a:buChar char="▪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3" name="Inhaltsplatzhalter 2" descr="linke Spalte"/>
          <p:cNvSpPr>
            <a:spLocks noGrp="1"/>
          </p:cNvSpPr>
          <p:nvPr>
            <p:ph sz="half" idx="1"/>
          </p:nvPr>
        </p:nvSpPr>
        <p:spPr>
          <a:xfrm>
            <a:off x="180004" y="1224000"/>
            <a:ext cx="3184727" cy="5040000"/>
          </a:xfrm>
          <a:ln>
            <a:noFill/>
          </a:ln>
        </p:spPr>
        <p:txBody>
          <a:bodyPr/>
          <a:lstStyle>
            <a:lvl1pPr>
              <a:defRPr sz="28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DE9761E6-81FE-49FC-AE99-493B84EB0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0BEE5-7791-43F5-B3FF-5FCD40AE6891}" type="datetime1">
              <a:rPr lang="de-DE" smtClean="0"/>
              <a:t>10.09.2026</a:t>
            </a:fld>
            <a:endParaRPr lang="de-DE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94E77E9C-7A54-4E1A-A331-3F1EF29C8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838" y="6491288"/>
            <a:ext cx="1423987" cy="365125"/>
          </a:xfrm>
        </p:spPr>
        <p:txBody>
          <a:bodyPr/>
          <a:lstStyle>
            <a:lvl1pPr>
              <a:defRPr>
                <a:solidFill>
                  <a:srgbClr val="004C93"/>
                </a:solidFill>
              </a:defRPr>
            </a:lvl1pPr>
          </a:lstStyle>
          <a:p>
            <a:pPr>
              <a:defRPr/>
            </a:pPr>
            <a:r>
              <a:rPr lang="de-DE"/>
              <a:t>www.uni-due.de</a:t>
            </a:r>
          </a:p>
        </p:txBody>
      </p:sp>
    </p:spTree>
    <p:extLst>
      <p:ext uri="{BB962C8B-B14F-4D97-AF65-F5344CB8AC3E}">
        <p14:creationId xmlns:p14="http://schemas.microsoft.com/office/powerpoint/2010/main" val="276103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000" y="1224000"/>
            <a:ext cx="8784000" cy="4320000"/>
          </a:xfrm>
        </p:spPr>
        <p:txBody>
          <a:bodyPr/>
          <a:lstStyle>
            <a:lvl1pPr>
              <a:defRPr sz="2800"/>
            </a:lvl1pPr>
            <a:lvl2pPr marL="0" marR="0" indent="0" algn="l" defTabSz="342892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b="0">
                <a:solidFill>
                  <a:srgbClr val="000000"/>
                </a:solidFill>
              </a:defRPr>
            </a:lvl2pPr>
            <a:lvl3pPr marL="0" indent="134538">
              <a:buClr>
                <a:schemeClr val="tx2"/>
              </a:buClr>
              <a:buSzPct val="85000"/>
              <a:buFont typeface="Lucida Grande"/>
              <a:buChar char="￭"/>
              <a:defRPr baseline="0"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1"/>
            <a:r>
              <a:rPr lang="de-DE" dirty="0"/>
              <a:t>Dritte Ebene</a:t>
            </a:r>
          </a:p>
          <a:p>
            <a:pPr lvl="2"/>
            <a:r>
              <a:rPr lang="de-DE" dirty="0"/>
              <a:t>Vierte Ebene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DAAF3252-4240-4FD7-9E84-1BA5B27E6217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495675" y="64912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36CCF-31E1-4E96-AAE7-5CDE0B74B7DA}" type="datetime1">
              <a:rPr lang="de-DE" smtClean="0"/>
              <a:t>10.09.2026</a:t>
            </a:fld>
            <a:endParaRPr lang="de-DE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2DA65CC6-8B2C-4B82-AAC5-AEEE64A8489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96838" y="6491288"/>
            <a:ext cx="1423987" cy="365125"/>
          </a:xfrm>
        </p:spPr>
        <p:txBody>
          <a:bodyPr/>
          <a:lstStyle>
            <a:lvl1pPr>
              <a:defRPr>
                <a:solidFill>
                  <a:srgbClr val="004C93"/>
                </a:solidFill>
              </a:defRPr>
            </a:lvl1pPr>
          </a:lstStyle>
          <a:p>
            <a:pPr>
              <a:defRPr/>
            </a:pPr>
            <a:r>
              <a:rPr lang="de-DE"/>
              <a:t>www.uni-due.de</a:t>
            </a:r>
          </a:p>
        </p:txBody>
      </p:sp>
    </p:spTree>
    <p:extLst>
      <p:ext uri="{BB962C8B-B14F-4D97-AF65-F5344CB8AC3E}">
        <p14:creationId xmlns:p14="http://schemas.microsoft.com/office/powerpoint/2010/main" val="716446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56800" y="1224001"/>
            <a:ext cx="5418000" cy="4412675"/>
          </a:xfrm>
        </p:spPr>
        <p:txBody>
          <a:bodyPr/>
          <a:lstStyle>
            <a:lvl1pPr>
              <a:defRPr sz="2800"/>
            </a:lvl1pPr>
            <a:lvl2pPr marL="0" marR="0" indent="0" algn="l" defTabSz="342892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1600" b="0">
                <a:solidFill>
                  <a:srgbClr val="000000"/>
                </a:solidFill>
              </a:defRPr>
            </a:lvl2pPr>
            <a:lvl3pPr marL="0" indent="133347">
              <a:buClr>
                <a:schemeClr val="tx2"/>
              </a:buClr>
              <a:buFont typeface="Lucida Grande"/>
              <a:buChar char="▪"/>
              <a:defRPr sz="16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1"/>
            <a:r>
              <a:rPr lang="de-DE" dirty="0"/>
              <a:t>Dritte Ebene</a:t>
            </a:r>
          </a:p>
          <a:p>
            <a:pPr lvl="2"/>
            <a:r>
              <a:rPr lang="de-DE" dirty="0"/>
              <a:t>Vierte Ebene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80004" y="1224001"/>
            <a:ext cx="3184727" cy="4412675"/>
          </a:xfrm>
          <a:ln>
            <a:noFill/>
          </a:ln>
        </p:spPr>
        <p:txBody>
          <a:bodyPr/>
          <a:lstStyle>
            <a:lvl1pPr>
              <a:defRPr sz="28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5C360DE9-2BC2-4AAB-8CCA-107B7107F88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495675" y="64912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58CE1-8516-4B55-9747-22CC16D73D0E}" type="datetime1">
              <a:rPr lang="de-DE" smtClean="0"/>
              <a:t>10.09.2026</a:t>
            </a:fld>
            <a:endParaRPr lang="de-DE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217A7EFC-FA84-4F91-8393-F31C59B4356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96838" y="6491288"/>
            <a:ext cx="1423987" cy="365125"/>
          </a:xfrm>
        </p:spPr>
        <p:txBody>
          <a:bodyPr/>
          <a:lstStyle>
            <a:lvl1pPr>
              <a:defRPr>
                <a:solidFill>
                  <a:srgbClr val="004C93"/>
                </a:solidFill>
              </a:defRPr>
            </a:lvl1pPr>
          </a:lstStyle>
          <a:p>
            <a:pPr>
              <a:defRPr/>
            </a:pPr>
            <a:r>
              <a:rPr lang="de-DE"/>
              <a:t>www.uni-due.de</a:t>
            </a:r>
          </a:p>
        </p:txBody>
      </p:sp>
    </p:spTree>
    <p:extLst>
      <p:ext uri="{BB962C8B-B14F-4D97-AF65-F5344CB8AC3E}">
        <p14:creationId xmlns:p14="http://schemas.microsoft.com/office/powerpoint/2010/main" val="1431458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7" descr="Bild2.jpg">
            <a:extLst>
              <a:ext uri="{FF2B5EF4-FFF2-40B4-BE49-F238E27FC236}">
                <a16:creationId xmlns:a16="http://schemas.microsoft.com/office/drawing/2014/main" id="{6484D3C9-95CA-4CF8-9CD4-09F5BE43B8F7}"/>
              </a:ext>
            </a:extLst>
          </p:cNvPr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4992"/>
            <a:ext cx="8785225" cy="649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8" descr="Universität Duisburg Essen - Logo&#10;Offen im Denken - Slogan">
            <a:extLst>
              <a:ext uri="{FF2B5EF4-FFF2-40B4-BE49-F238E27FC236}">
                <a16:creationId xmlns:a16="http://schemas.microsoft.com/office/drawing/2014/main" id="{35651D29-6FF8-4B14-8317-8CE15FCB9D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288" y="452438"/>
            <a:ext cx="209232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platzhalter 12"/>
          <p:cNvSpPr>
            <a:spLocks noGrp="1"/>
          </p:cNvSpPr>
          <p:nvPr>
            <p:ph type="body" sz="quarter" idx="11"/>
          </p:nvPr>
        </p:nvSpPr>
        <p:spPr>
          <a:xfrm>
            <a:off x="230967" y="1745005"/>
            <a:ext cx="8026989" cy="3989047"/>
          </a:xfrm>
          <a:ln>
            <a:noFill/>
          </a:ln>
        </p:spPr>
        <p:txBody>
          <a:bodyPr/>
          <a:lstStyle>
            <a:lvl1pPr>
              <a:defRPr sz="3500">
                <a:solidFill>
                  <a:srgbClr val="FFFFFF"/>
                </a:solidFill>
              </a:defRPr>
            </a:lvl1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269880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3DCF6CB-F1B3-3647-99F2-39CB536477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9388" y="1221320"/>
            <a:ext cx="6553200" cy="4322233"/>
          </a:xfrm>
        </p:spPr>
        <p:txBody>
          <a:bodyPr/>
          <a:lstStyle>
            <a:lvl1pPr>
              <a:defRPr sz="2200"/>
            </a:lvl1pPr>
            <a:lvl4pPr>
              <a:defRPr>
                <a:latin typeface="Officina Sans ITC Pro Book" panose="020C0506030503020204" pitchFamily="34" charset="77"/>
              </a:defRPr>
            </a:lvl4pPr>
            <a:lvl5pPr>
              <a:defRPr>
                <a:latin typeface="Officina Sans ITC Pro Book" panose="020C0506030503020204" pitchFamily="34" charset="77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3FFA2C0-4EC5-F944-B0AA-FCF6C431D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C5500C0-79AD-45CB-AE63-53A069B1AC4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0" y="0"/>
            <a:ext cx="0" cy="0"/>
          </a:xfrm>
          <a:solidFill>
            <a:schemeClr val="bg1">
              <a:alpha val="0"/>
            </a:schemeClr>
          </a:solidFill>
        </p:spPr>
        <p:txBody>
          <a:bodyPr/>
          <a:lstStyle>
            <a:lvl1pPr eaLnBrk="1" hangingPunct="1">
              <a:defRPr>
                <a:solidFill>
                  <a:schemeClr val="bg1">
                    <a:alpha val="0"/>
                  </a:schemeClr>
                </a:solidFill>
                <a:ea typeface="ヒラギノ角ゴ Pro W3" panose="020B0300000000000000" pitchFamily="34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9F70CC8A-9684-4147-A12D-AE0B9158D242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495675" y="64912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80EDB-F5B6-4F60-9C85-C3AA0E2C6922}" type="datetime1">
              <a:rPr lang="de-DE" smtClean="0"/>
              <a:t>10.09.2026</a:t>
            </a:fld>
            <a:endParaRPr lang="de-DE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47D36D52-053C-49BC-B5D5-659E7764B3D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96838" y="6491288"/>
            <a:ext cx="1423987" cy="365125"/>
          </a:xfrm>
        </p:spPr>
        <p:txBody>
          <a:bodyPr/>
          <a:lstStyle>
            <a:lvl1pPr>
              <a:defRPr>
                <a:solidFill>
                  <a:srgbClr val="004C93"/>
                </a:solidFill>
              </a:defRPr>
            </a:lvl1pPr>
          </a:lstStyle>
          <a:p>
            <a:pPr>
              <a:defRPr/>
            </a:pPr>
            <a:r>
              <a:rPr lang="de-DE"/>
              <a:t>www.uni-due.de</a:t>
            </a:r>
          </a:p>
        </p:txBody>
      </p:sp>
    </p:spTree>
    <p:extLst>
      <p:ext uri="{BB962C8B-B14F-4D97-AF65-F5344CB8AC3E}">
        <p14:creationId xmlns:p14="http://schemas.microsoft.com/office/powerpoint/2010/main" val="1088002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88AB7E-A7C8-FA42-BBF2-3D17DFD87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92" y="1223963"/>
            <a:ext cx="8783637" cy="5040312"/>
          </a:xfrm>
          <a:ln>
            <a:noFill/>
          </a:ln>
        </p:spPr>
        <p:txBody>
          <a:bodyPr/>
          <a:lstStyle>
            <a:lvl1pPr>
              <a:defRPr sz="2800"/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D9ABCAC-4699-FB44-BA4D-D85B1556B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144" y="314854"/>
            <a:ext cx="5734232" cy="428625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8C160C87-2ED8-4EDC-BD27-04E1AEEAA2D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495675" y="649128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755CE-42C0-42B0-8113-AF3181D7655B}" type="datetime1">
              <a:rPr lang="de-DE" smtClean="0"/>
              <a:t>10.09.2026</a:t>
            </a:fld>
            <a:endParaRPr lang="de-DE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19E00A37-5386-496C-AD8A-9925D84230D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96838" y="6491288"/>
            <a:ext cx="1423987" cy="365125"/>
          </a:xfrm>
        </p:spPr>
        <p:txBody>
          <a:bodyPr/>
          <a:lstStyle>
            <a:lvl1pPr>
              <a:defRPr>
                <a:solidFill>
                  <a:srgbClr val="004C93"/>
                </a:solidFill>
              </a:defRPr>
            </a:lvl1pPr>
          </a:lstStyle>
          <a:p>
            <a:pPr>
              <a:defRPr/>
            </a:pPr>
            <a:r>
              <a:rPr lang="de-DE"/>
              <a:t>www.uni-due.de</a:t>
            </a:r>
          </a:p>
        </p:txBody>
      </p:sp>
    </p:spTree>
    <p:extLst>
      <p:ext uri="{BB962C8B-B14F-4D97-AF65-F5344CB8AC3E}">
        <p14:creationId xmlns:p14="http://schemas.microsoft.com/office/powerpoint/2010/main" val="20066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 descr="Datum">
            <a:extLst>
              <a:ext uri="{FF2B5EF4-FFF2-40B4-BE49-F238E27FC236}">
                <a16:creationId xmlns:a16="http://schemas.microsoft.com/office/drawing/2014/main" id="{34E09551-B911-3E4E-8BE1-5507E60A23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95675" y="6481763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4C93"/>
                </a:solidFill>
                <a:latin typeface="+mn-lt"/>
                <a:ea typeface="ヒラギノ角ゴ Pro W3" charset="-128"/>
              </a:defRPr>
            </a:lvl1pPr>
          </a:lstStyle>
          <a:p>
            <a:pPr>
              <a:defRPr/>
            </a:pPr>
            <a:fld id="{546B4322-7DDA-4F46-8395-A449511B39AA}" type="datetime1">
              <a:rPr lang="de-DE" smtClean="0"/>
              <a:t>10.09.2026</a:t>
            </a:fld>
            <a:endParaRPr lang="de-DE" dirty="0"/>
          </a:p>
        </p:txBody>
      </p:sp>
      <p:sp>
        <p:nvSpPr>
          <p:cNvPr id="1027" name="Textplatzhalter 2" descr="Text">
            <a:extLst>
              <a:ext uri="{FF2B5EF4-FFF2-40B4-BE49-F238E27FC236}">
                <a16:creationId xmlns:a16="http://schemas.microsoft.com/office/drawing/2014/main" id="{F2497878-CE44-4D63-87F5-F6A47A64091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80975" y="1147763"/>
            <a:ext cx="8783638" cy="50387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0000" tIns="180000" rIns="180000" bIns="180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1"/>
            <a:r>
              <a:rPr lang="de-DE" altLang="de-DE"/>
              <a:t>Dritte Ebene</a:t>
            </a:r>
          </a:p>
          <a:p>
            <a:pPr lvl="2"/>
            <a:r>
              <a:rPr lang="de-DE" altLang="de-DE"/>
              <a:t>Vierte Ebene</a:t>
            </a:r>
          </a:p>
        </p:txBody>
      </p:sp>
      <p:pic>
        <p:nvPicPr>
          <p:cNvPr id="1028" name="Bild 8" descr="Kopf Bild mit Wolken und Sonnenhintergrund">
            <a:extLst>
              <a:ext uri="{FF2B5EF4-FFF2-40B4-BE49-F238E27FC236}">
                <a16:creationId xmlns:a16="http://schemas.microsoft.com/office/drawing/2014/main" id="{48E25A56-CD37-4AAD-B9D3-2D59F8DFCC7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9863"/>
            <a:ext cx="87852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Titelplatzhalter 1" descr="Kopfzeile - Headline">
            <a:extLst>
              <a:ext uri="{FF2B5EF4-FFF2-40B4-BE49-F238E27FC236}">
                <a16:creationId xmlns:a16="http://schemas.microsoft.com/office/drawing/2014/main" id="{BA0A16AF-D0C4-4D9B-856A-78C098FEE5F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15913" y="284163"/>
            <a:ext cx="6416675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00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Hier steht der Titel der Seite</a:t>
            </a:r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498EE071-D6B2-7E4F-AF78-687C3D08D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838" y="6491288"/>
            <a:ext cx="1673225" cy="355600"/>
          </a:xfrm>
          <a:prstGeom prst="rect">
            <a:avLst/>
          </a:prstGeom>
        </p:spPr>
        <p:txBody>
          <a:bodyPr/>
          <a:lstStyle>
            <a:lvl1pPr eaLnBrk="1" hangingPunct="1">
              <a:defRPr sz="1200">
                <a:solidFill>
                  <a:srgbClr val="004C93"/>
                </a:solidFill>
                <a:latin typeface="+mn-lt"/>
                <a:ea typeface="ヒラギノ角ゴ Pro W3" panose="020B0300000000000000" pitchFamily="34" charset="-128"/>
              </a:defRPr>
            </a:lvl1pPr>
          </a:lstStyle>
          <a:p>
            <a:pPr>
              <a:defRPr/>
            </a:pPr>
            <a:r>
              <a:rPr lang="de-DE" dirty="0"/>
              <a:t>www.uni-due.de</a:t>
            </a:r>
          </a:p>
        </p:txBody>
      </p:sp>
      <p:pic>
        <p:nvPicPr>
          <p:cNvPr id="1031" name="Grafik 4">
            <a:extLst>
              <a:ext uri="{FF2B5EF4-FFF2-40B4-BE49-F238E27FC236}">
                <a16:creationId xmlns:a16="http://schemas.microsoft.com/office/drawing/2014/main" id="{7479E382-3770-4DE7-9341-956D6F33D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175" y="334963"/>
            <a:ext cx="1212850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67959ADA-10BF-46D3-95CD-79729F4EE050}"/>
              </a:ext>
            </a:extLst>
          </p:cNvPr>
          <p:cNvSpPr txBox="1">
            <a:spLocks/>
          </p:cNvSpPr>
          <p:nvPr userDrawn="1"/>
        </p:nvSpPr>
        <p:spPr>
          <a:xfrm>
            <a:off x="7756925" y="648176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04C93"/>
                </a:solidFill>
                <a:latin typeface="+mn-lt"/>
                <a:ea typeface="ヒラギノ角ゴ Pro W3" charset="-128"/>
                <a:cs typeface="+mn-cs"/>
              </a:defRPr>
            </a:lvl1pPr>
            <a:lvl2pPr marL="342900" indent="114300" algn="l" defTabSz="3429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charset="-128"/>
                <a:cs typeface="+mn-cs"/>
              </a:defRPr>
            </a:lvl2pPr>
            <a:lvl3pPr marL="685800" indent="228600" algn="l" defTabSz="3429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charset="-128"/>
                <a:cs typeface="+mn-cs"/>
              </a:defRPr>
            </a:lvl3pPr>
            <a:lvl4pPr marL="1028700" indent="342900" algn="l" defTabSz="3429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charset="-128"/>
                <a:cs typeface="+mn-cs"/>
              </a:defRPr>
            </a:lvl4pPr>
            <a:lvl5pPr marL="1371600" indent="457200" algn="l" defTabSz="3429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charset="-128"/>
                <a:cs typeface="+mn-cs"/>
              </a:defRPr>
            </a:lvl9pPr>
          </a:lstStyle>
          <a:p>
            <a:pPr>
              <a:defRPr/>
            </a:pPr>
            <a:fld id="{ED56B32E-B266-4387-A2A8-380188603A8B}" type="slidenum">
              <a:rPr lang="de-DE" smtClean="0"/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</p:sldLayoutIdLst>
  <p:hf sldNum="0" hdr="0"/>
  <p:txStyles>
    <p:titleStyle>
      <a:lvl1pPr algn="l" defTabSz="341313" rtl="0" eaLnBrk="0" fontAlgn="base" hangingPunct="0">
        <a:spcBef>
          <a:spcPct val="0"/>
        </a:spcBef>
        <a:spcAft>
          <a:spcPct val="0"/>
        </a:spcAft>
        <a:defRPr sz="2000" b="1" kern="1200">
          <a:solidFill>
            <a:schemeClr val="bg1"/>
          </a:solidFill>
          <a:latin typeface="Arial" panose="020B0604020202020204" pitchFamily="34" charset="0"/>
          <a:ea typeface="ヒラギノ角ゴ Pro W3" charset="-128"/>
          <a:cs typeface="Arial" panose="020B0604020202020204" pitchFamily="34" charset="0"/>
        </a:defRPr>
      </a:lvl1pPr>
      <a:lvl2pPr algn="l" defTabSz="341313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  <a:ea typeface="ヒラギノ角ゴ Pro W3" charset="-128"/>
          <a:cs typeface="Arial" charset="0"/>
        </a:defRPr>
      </a:lvl2pPr>
      <a:lvl3pPr algn="l" defTabSz="341313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  <a:ea typeface="ヒラギノ角ゴ Pro W3" charset="-128"/>
          <a:cs typeface="Arial" charset="0"/>
        </a:defRPr>
      </a:lvl3pPr>
      <a:lvl4pPr algn="l" defTabSz="341313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  <a:ea typeface="ヒラギノ角ゴ Pro W3" charset="-128"/>
          <a:cs typeface="Arial" charset="0"/>
        </a:defRPr>
      </a:lvl4pPr>
      <a:lvl5pPr algn="l" defTabSz="341313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  <a:ea typeface="ヒラギノ角ゴ Pro W3" charset="-128"/>
          <a:cs typeface="Arial" charset="0"/>
        </a:defRPr>
      </a:lvl5pPr>
      <a:lvl6pPr marL="342892" algn="l" defTabSz="342892" rtl="0" fontAlgn="base">
        <a:spcBef>
          <a:spcPct val="0"/>
        </a:spcBef>
        <a:spcAft>
          <a:spcPct val="0"/>
        </a:spcAft>
        <a:defRPr sz="1500" b="1">
          <a:solidFill>
            <a:schemeClr val="bg1"/>
          </a:solidFill>
          <a:latin typeface="Arial" charset="0"/>
          <a:ea typeface="ヒラギノ角ゴ Pro W3" charset="-128"/>
        </a:defRPr>
      </a:lvl6pPr>
      <a:lvl7pPr marL="685783" algn="l" defTabSz="342892" rtl="0" fontAlgn="base">
        <a:spcBef>
          <a:spcPct val="0"/>
        </a:spcBef>
        <a:spcAft>
          <a:spcPct val="0"/>
        </a:spcAft>
        <a:defRPr sz="1500" b="1">
          <a:solidFill>
            <a:schemeClr val="bg1"/>
          </a:solidFill>
          <a:latin typeface="Arial" charset="0"/>
          <a:ea typeface="ヒラギノ角ゴ Pro W3" charset="-128"/>
        </a:defRPr>
      </a:lvl7pPr>
      <a:lvl8pPr marL="1028675" algn="l" defTabSz="342892" rtl="0" fontAlgn="base">
        <a:spcBef>
          <a:spcPct val="0"/>
        </a:spcBef>
        <a:spcAft>
          <a:spcPct val="0"/>
        </a:spcAft>
        <a:defRPr sz="1500" b="1">
          <a:solidFill>
            <a:schemeClr val="bg1"/>
          </a:solidFill>
          <a:latin typeface="Arial" charset="0"/>
          <a:ea typeface="ヒラギノ角ゴ Pro W3" charset="-128"/>
        </a:defRPr>
      </a:lvl8pPr>
      <a:lvl9pPr marL="1371566" algn="l" defTabSz="342892" rtl="0" fontAlgn="base">
        <a:spcBef>
          <a:spcPct val="0"/>
        </a:spcBef>
        <a:spcAft>
          <a:spcPct val="0"/>
        </a:spcAft>
        <a:defRPr sz="1500" b="1">
          <a:solidFill>
            <a:schemeClr val="bg1"/>
          </a:solidFill>
          <a:latin typeface="Arial" charset="0"/>
          <a:ea typeface="ヒラギノ角ゴ Pro W3" charset="-128"/>
        </a:defRPr>
      </a:lvl9pPr>
    </p:titleStyle>
    <p:bodyStyle>
      <a:lvl1pPr marL="255588" indent="-255588" algn="l" defTabSz="341313" rtl="0" eaLnBrk="0" fontAlgn="base" hangingPunct="0">
        <a:spcBef>
          <a:spcPct val="20000"/>
        </a:spcBef>
        <a:spcAft>
          <a:spcPts val="450"/>
        </a:spcAft>
        <a:buFont typeface="Arial" panose="020B0604020202020204" pitchFamily="34" charset="0"/>
        <a:buChar char="•"/>
        <a:defRPr sz="2800" b="1" kern="1200">
          <a:solidFill>
            <a:srgbClr val="004C93"/>
          </a:solidFill>
          <a:latin typeface="Arial" panose="020B0604020202020204" pitchFamily="34" charset="0"/>
          <a:ea typeface="ヒラギノ角ゴ Pro W3" charset="-128"/>
          <a:cs typeface="Arial" panose="020B0604020202020204" pitchFamily="34" charset="0"/>
        </a:defRPr>
      </a:lvl1pPr>
      <a:lvl2pPr marL="555625" indent="-212725" algn="l" defTabSz="3413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000000"/>
          </a:solidFill>
          <a:latin typeface="Arial" panose="020B0604020202020204" pitchFamily="34" charset="0"/>
          <a:ea typeface="ヒラギノ角ゴ Pro W3" charset="-128"/>
          <a:cs typeface="Arial" panose="020B0604020202020204" pitchFamily="34" charset="0"/>
        </a:defRPr>
      </a:lvl2pPr>
      <a:lvl3pPr marL="855663" indent="-722313" algn="l" defTabSz="341313" rtl="0" eaLnBrk="0" fontAlgn="base" hangingPunct="0">
        <a:spcBef>
          <a:spcPct val="20000"/>
        </a:spcBef>
        <a:spcAft>
          <a:spcPts val="450"/>
        </a:spcAft>
        <a:buClr>
          <a:schemeClr val="tx2"/>
        </a:buClr>
        <a:buFont typeface="Lucida Grande" charset="0"/>
        <a:buChar char="▪"/>
        <a:defRPr sz="1600" kern="1200">
          <a:solidFill>
            <a:schemeClr val="tx1"/>
          </a:solidFill>
          <a:latin typeface="Arial" panose="020B0604020202020204" pitchFamily="34" charset="0"/>
          <a:ea typeface="ヒラギノ角ゴ Pro W3" charset="-128"/>
          <a:cs typeface="Arial" panose="020B0604020202020204" pitchFamily="34" charset="0"/>
        </a:defRPr>
      </a:lvl3pPr>
      <a:lvl4pPr marL="1198563" indent="-169863" algn="l" defTabSz="3413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4pPr>
      <a:lvl5pPr marL="1541463" indent="-169863" algn="l" defTabSz="3413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5pPr>
      <a:lvl6pPr marL="1885903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FB855C6-1A0E-433F-AA7E-D7BAB3D729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0136" y="1141887"/>
            <a:ext cx="7073330" cy="4412675"/>
          </a:xfrm>
        </p:spPr>
        <p:txBody>
          <a:bodyPr/>
          <a:lstStyle/>
          <a:p>
            <a:pPr marL="0" indent="0">
              <a:buNone/>
            </a:pPr>
            <a:r>
              <a:rPr lang="de-DE" sz="2000" dirty="0"/>
              <a:t>Die Universität Duisburg-Essen berät und begleitet Studierende in allen Phasen des Studiums</a:t>
            </a:r>
          </a:p>
          <a:p>
            <a:pPr marL="0" indent="0">
              <a:buNone/>
            </a:pPr>
            <a:endParaRPr lang="de-DE" sz="1600" dirty="0"/>
          </a:p>
          <a:p>
            <a:pPr marL="0" indent="0" algn="just">
              <a:buNone/>
            </a:pPr>
            <a:r>
              <a:rPr lang="de-DE" sz="1600" dirty="0"/>
              <a:t>		Diese Folien helfen Ihnen, die richtige Beratung             				zu finden.</a:t>
            </a:r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r>
              <a:rPr lang="de-DE" sz="1600" dirty="0"/>
              <a:t>Unsere Angebote helfen bei unterschiedlichen Bedarfen und in verschiedenen Lebenslagen.</a:t>
            </a:r>
          </a:p>
          <a:p>
            <a:pPr marL="0" indent="0">
              <a:buNone/>
            </a:pPr>
            <a:endParaRPr lang="de-DE" sz="1600" dirty="0"/>
          </a:p>
          <a:p>
            <a:pPr marL="0" indent="0" algn="just">
              <a:buNone/>
            </a:pPr>
            <a:r>
              <a:rPr lang="de-DE" sz="1600" dirty="0"/>
              <a:t>           	Melden Sie sich bei unseren Berater*innen, auch wenn Sie 			unsicher sind, ob Sie an der richtigen Stelle sind.</a:t>
            </a:r>
          </a:p>
          <a:p>
            <a:pPr marL="0" indent="0" algn="just">
              <a:buNone/>
            </a:pPr>
            <a:endParaRPr lang="de-DE" sz="1600" dirty="0"/>
          </a:p>
          <a:p>
            <a:pPr marL="0" indent="0">
              <a:buNone/>
            </a:pPr>
            <a:r>
              <a:rPr lang="de-DE" sz="1600" dirty="0"/>
              <a:t>Speichern Sie gerne diese Folien, damit Sie zu einem späteren Zeit-  punkt darauf zurückgreifen können.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E231A75-61CF-4C69-A914-6B85A3356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dirty="0"/>
              <a:t>Willkommen an der UDE!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F422C5-F6B0-4A70-A3C2-AD380A42922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fld id="{43736CCF-31E1-4E96-AAE7-5CDE0B74B7DA}" type="datetime1">
              <a:rPr lang="de-DE" smtClean="0"/>
              <a:t>10.09.2026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6BFF2C-0585-417C-AB47-6969D7C3E19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www.uni-due.de</a:t>
            </a:r>
          </a:p>
        </p:txBody>
      </p:sp>
      <p:pic>
        <p:nvPicPr>
          <p:cNvPr id="26" name="Grafik 25" descr="Fragen mit einfarbiger Füllung">
            <a:extLst>
              <a:ext uri="{FF2B5EF4-FFF2-40B4-BE49-F238E27FC236}">
                <a16:creationId xmlns:a16="http://schemas.microsoft.com/office/drawing/2014/main" id="{D190FB31-039C-4F72-96A5-F148B4DFC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5463" y="4240771"/>
            <a:ext cx="883638" cy="883638"/>
          </a:xfrm>
          <a:prstGeom prst="rect">
            <a:avLst/>
          </a:prstGeom>
        </p:spPr>
      </p:pic>
      <p:pic>
        <p:nvPicPr>
          <p:cNvPr id="30" name="Grafik 29" descr="Playbook mit einfarbiger Füllung">
            <a:extLst>
              <a:ext uri="{FF2B5EF4-FFF2-40B4-BE49-F238E27FC236}">
                <a16:creationId xmlns:a16="http://schemas.microsoft.com/office/drawing/2014/main" id="{D2CFE03A-B78E-4AEC-9756-F1A38A79D6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8084" y="2326587"/>
            <a:ext cx="883638" cy="883638"/>
          </a:xfrm>
          <a:prstGeom prst="rect">
            <a:avLst/>
          </a:prstGeom>
        </p:spPr>
      </p:pic>
      <p:pic>
        <p:nvPicPr>
          <p:cNvPr id="36" name="Grafik 35" descr="Rakete mit einfarbiger Füllung">
            <a:extLst>
              <a:ext uri="{FF2B5EF4-FFF2-40B4-BE49-F238E27FC236}">
                <a16:creationId xmlns:a16="http://schemas.microsoft.com/office/drawing/2014/main" id="{45BEEEEC-9BB5-4AE1-A17A-0A3018CBE7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16730" y="5273471"/>
            <a:ext cx="749453" cy="749453"/>
          </a:xfrm>
          <a:prstGeom prst="rect">
            <a:avLst/>
          </a:prstGeom>
        </p:spPr>
      </p:pic>
      <p:pic>
        <p:nvPicPr>
          <p:cNvPr id="10" name="Grafik 9" descr="Kopf mit Zahnrädern mit einfarbiger Füllung">
            <a:extLst>
              <a:ext uri="{FF2B5EF4-FFF2-40B4-BE49-F238E27FC236}">
                <a16:creationId xmlns:a16="http://schemas.microsoft.com/office/drawing/2014/main" id="{7D81287B-BD42-4C6D-A783-99CE4C73EE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16730" y="3109271"/>
            <a:ext cx="773473" cy="77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03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F9A8B495-06C9-4363-806A-4E05B518B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016610"/>
            <a:ext cx="8784000" cy="5049800"/>
          </a:xfrm>
          <a:ln>
            <a:noFill/>
          </a:ln>
        </p:spPr>
        <p:txBody>
          <a:bodyPr/>
          <a:lstStyle/>
          <a:p>
            <a:pPr marL="321743" marR="0" lvl="0" indent="-285744" algn="l" defTabSz="341313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C93"/>
              </a:buClr>
              <a:buSzPts val="1920"/>
              <a:buFont typeface="Noto Sans Symbols"/>
              <a:buChar char="▪"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ヒラギノ角ゴ Pro W3" charset="-128"/>
              <a:cs typeface="Arial" panose="020B0604020202020204" pitchFamily="34" charset="0"/>
            </a:endParaRPr>
          </a:p>
          <a:p>
            <a:pPr marL="321743" marR="0" lvl="0" indent="-285744" algn="l" defTabSz="341313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C93"/>
              </a:buClr>
              <a:buSzPts val="1920"/>
              <a:buFont typeface="Noto Sans Symbols"/>
              <a:buChar char="▪"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ヒラギノ角ゴ Pro W3" charset="-128"/>
              <a:cs typeface="Arial" panose="020B0604020202020204" pitchFamily="34" charset="0"/>
            </a:endParaRPr>
          </a:p>
          <a:p>
            <a:pPr marL="35999" lvl="0" indent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920"/>
              <a:buNone/>
            </a:pPr>
            <a:endParaRPr lang="de-DE" sz="1600" b="0" dirty="0">
              <a:solidFill>
                <a:srgbClr val="0070C0"/>
              </a:solidFill>
              <a:latin typeface="+mj-lt"/>
            </a:endParaRPr>
          </a:p>
          <a:p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E289F25-3DFA-486B-B634-F3758D643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000" b="0" dirty="0"/>
              <a:t>Beratungsangebote für Studierende</a:t>
            </a:r>
            <a:br>
              <a:rPr lang="de-DE" sz="2000" b="0" dirty="0"/>
            </a:br>
            <a:endParaRPr lang="de-DE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94F81393-59F4-4B60-A26F-936F882B1CE6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8D1B31-A57A-4F8A-9776-EC21CEF0B798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4C93"/>
                </a:solidFill>
                <a:effectLst/>
                <a:uLnTx/>
                <a:uFillTx/>
                <a:latin typeface="Calibri"/>
                <a:ea typeface="ヒラギノ角ゴ Pro W3" charset="-128"/>
                <a:cs typeface="+mn-cs"/>
              </a:rPr>
              <a:pPr marL="0" marR="0" lvl="0" indent="0" algn="ctr" defTabSz="3429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4C93"/>
              </a:solidFill>
              <a:effectLst/>
              <a:uLnTx/>
              <a:uFillTx/>
              <a:latin typeface="Calibri"/>
              <a:ea typeface="ヒラギノ角ゴ Pro W3" charset="-128"/>
              <a:cs typeface="+mn-cs"/>
            </a:endParaRP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40A5CBDB-982D-4D5A-B078-A67B25A7F6B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0" marR="0" lvl="0" indent="0" algn="l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4C93"/>
                </a:solidFill>
                <a:effectLst/>
                <a:uLnTx/>
                <a:uFillTx/>
                <a:latin typeface="Calibri"/>
                <a:ea typeface="ヒラギノ角ゴ Pro W3" panose="020B0300000000000000" pitchFamily="34" charset="-128"/>
                <a:cs typeface="+mn-cs"/>
              </a:rPr>
              <a:t>www.uni-due.de</a:t>
            </a:r>
          </a:p>
        </p:txBody>
      </p:sp>
      <p:graphicFrame>
        <p:nvGraphicFramePr>
          <p:cNvPr id="4" name="Tabelle 4">
            <a:extLst>
              <a:ext uri="{FF2B5EF4-FFF2-40B4-BE49-F238E27FC236}">
                <a16:creationId xmlns:a16="http://schemas.microsoft.com/office/drawing/2014/main" id="{39AF0552-1C56-4B69-884B-341A09F2A1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752445"/>
              </p:ext>
            </p:extLst>
          </p:nvPr>
        </p:nvGraphicFramePr>
        <p:xfrm>
          <a:off x="170475" y="1090034"/>
          <a:ext cx="8784000" cy="5196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63200">
                  <a:extLst>
                    <a:ext uri="{9D8B030D-6E8A-4147-A177-3AD203B41FA5}">
                      <a16:colId xmlns:a16="http://schemas.microsoft.com/office/drawing/2014/main" val="2874939748"/>
                    </a:ext>
                  </a:extLst>
                </a:gridCol>
                <a:gridCol w="2603863">
                  <a:extLst>
                    <a:ext uri="{9D8B030D-6E8A-4147-A177-3AD203B41FA5}">
                      <a16:colId xmlns:a16="http://schemas.microsoft.com/office/drawing/2014/main" val="1768677551"/>
                    </a:ext>
                  </a:extLst>
                </a:gridCol>
                <a:gridCol w="1611086">
                  <a:extLst>
                    <a:ext uri="{9D8B030D-6E8A-4147-A177-3AD203B41FA5}">
                      <a16:colId xmlns:a16="http://schemas.microsoft.com/office/drawing/2014/main" val="495873943"/>
                    </a:ext>
                  </a:extLst>
                </a:gridCol>
                <a:gridCol w="2005851">
                  <a:extLst>
                    <a:ext uri="{9D8B030D-6E8A-4147-A177-3AD203B41FA5}">
                      <a16:colId xmlns:a16="http://schemas.microsoft.com/office/drawing/2014/main" val="4153312406"/>
                    </a:ext>
                  </a:extLst>
                </a:gridCol>
              </a:tblGrid>
              <a:tr h="191818"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>
                          <a:solidFill>
                            <a:schemeClr val="bg1"/>
                          </a:solidFill>
                        </a:rPr>
                        <a:t>Beratungsbedarf zum Thema: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Beratungsstelle: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Ansprechperson(en):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/>
                        <a:t>Kontakt: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04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b="1" dirty="0">
                          <a:solidFill>
                            <a:schemeClr val="tx1"/>
                          </a:solidFill>
                        </a:rPr>
                        <a:t>Chronische Erkrankung und/oder Behinderung </a:t>
                      </a:r>
                      <a:endParaRPr lang="de-D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Inklusionsberatung des Akademischen </a:t>
                      </a:r>
                      <a:br>
                        <a:rPr lang="de-DE" sz="11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Beratungs-Zentrums (ABZ)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de-DE" sz="11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Autonomes AStA Referat der Studierenden mit Behinderung und chronischer Erkrankung (BCKS)</a:t>
                      </a:r>
                      <a:endParaRPr lang="de-DE" sz="11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Daniela de Wall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de-DE" sz="11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de-DE" sz="11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Louis </a:t>
                      </a:r>
                      <a:r>
                        <a:rPr lang="de-DE" sz="1100" b="0" dirty="0" err="1">
                          <a:solidFill>
                            <a:schemeClr val="tx1"/>
                          </a:solidFill>
                        </a:rPr>
                        <a:t>Wüstkamp</a:t>
                      </a:r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,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100" b="0" dirty="0" err="1">
                          <a:solidFill>
                            <a:schemeClr val="tx1"/>
                          </a:solidFill>
                        </a:rPr>
                        <a:t>Timon</a:t>
                      </a:r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 Rhein &amp;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Berkay </a:t>
                      </a:r>
                      <a:r>
                        <a:rPr lang="de-DE" sz="1100" b="0" dirty="0" err="1">
                          <a:solidFill>
                            <a:schemeClr val="tx1"/>
                          </a:solidFill>
                        </a:rPr>
                        <a:t>Yurtseven</a:t>
                      </a:r>
                      <a:endParaRPr lang="de-DE" sz="11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abz.handicap@uni-due.de</a:t>
                      </a:r>
                    </a:p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de-DE" sz="11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de-DE" sz="11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bcks@asta-due.org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398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b="1" dirty="0"/>
                        <a:t>Studienbezogene Konflikte und </a:t>
                      </a:r>
                      <a:r>
                        <a:rPr lang="de-DE" sz="1100" b="1" dirty="0">
                          <a:solidFill>
                            <a:schemeClr val="tx1"/>
                          </a:solidFill>
                        </a:rPr>
                        <a:t>persönliche Lebenssituationen </a:t>
                      </a:r>
                      <a:endParaRPr lang="de-D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Ombudsstelle für Studierende (ABZ)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Dr. Marina Metzmacher</a:t>
                      </a:r>
                      <a:endParaRPr lang="de-DE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ombudsstelle-fuer-studierende@uni-due.de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274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b="1" dirty="0">
                          <a:solidFill>
                            <a:schemeClr val="tx1"/>
                          </a:solidFill>
                        </a:rPr>
                        <a:t>Vereinbarkeit von Studium und Familie* (Kinder und Pflege)</a:t>
                      </a:r>
                      <a:endParaRPr lang="de-D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Zentrale Gleichstellungsbeauftragte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Dr. Kristina Spahn &amp; </a:t>
                      </a:r>
                    </a:p>
                    <a:p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Dr. Eva Willmann</a:t>
                      </a:r>
                      <a:endParaRPr lang="de-DE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gleichstellungsbeauftragte@uni-due.de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41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b="1" dirty="0">
                          <a:solidFill>
                            <a:schemeClr val="tx1"/>
                          </a:solidFill>
                        </a:rPr>
                        <a:t>Erfahrungen mit (sexueller) Belästigung oder Diskriminierung</a:t>
                      </a:r>
                      <a:endParaRPr lang="de-DE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Studentische Gleichstellungsbeauftragte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Julia Charlotte </a:t>
                      </a:r>
                      <a:r>
                        <a:rPr lang="de-DE" sz="1100" b="0" dirty="0" err="1">
                          <a:solidFill>
                            <a:schemeClr val="tx1"/>
                          </a:solidFill>
                        </a:rPr>
                        <a:t>Schlicker</a:t>
                      </a:r>
                      <a:endParaRPr lang="de-DE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stud.gleichstellung@uni-due.de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10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b="1" dirty="0"/>
                        <a:t>Diskriminierung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de-DE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Antidiskriminierungsbeauftragte, </a:t>
                      </a:r>
                    </a:p>
                    <a:p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Diversity Support Center (DSC)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Dr. </a:t>
                      </a:r>
                      <a:r>
                        <a:rPr kumimoji="0" lang="de-DE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Hayfat Hamidou-Schmidt </a:t>
                      </a:r>
                      <a:endParaRPr lang="de-DE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100" b="0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dsc-beratung@uni-due.de  </a:t>
                      </a:r>
                    </a:p>
                    <a:p>
                      <a:endParaRPr lang="de-D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509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b="1" dirty="0"/>
                        <a:t>Antisemitismus und Nahostkonflikt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Ansprechpartnerin für die Themen Antisemitismus und Nahostkonflikt (DSC)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de-DE" sz="11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Dr. Monika Hübscher </a:t>
                      </a:r>
                      <a:endParaRPr lang="de-D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100" b="0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dsc-beratung@uni-due.de  </a:t>
                      </a:r>
                    </a:p>
                    <a:p>
                      <a:endParaRPr lang="de-D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953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b="1" dirty="0"/>
                        <a:t>Soforthilfe für Frauen* und Mädchen in Not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b="0" dirty="0"/>
                        <a:t>LUISA IST HIER! </a:t>
                      </a:r>
                      <a:br>
                        <a:rPr lang="de-DE" sz="1100" b="0" dirty="0"/>
                      </a:br>
                      <a:r>
                        <a:rPr lang="de-DE" sz="1100" b="0" dirty="0"/>
                        <a:t>IN DER BIB!</a:t>
                      </a:r>
                    </a:p>
                    <a:p>
                      <a:endParaRPr lang="de-DE" sz="1100" b="0" dirty="0"/>
                    </a:p>
                    <a:p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Zentrale Gleichstellungsbeauftragte</a:t>
                      </a:r>
                    </a:p>
                    <a:p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Diversity Support Center (DSC)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Geschultes Personal  Universitätsbibliothek </a:t>
                      </a:r>
                    </a:p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LK (Duisburg) &amp; GW/GSW (Essen)</a:t>
                      </a:r>
                      <a:endParaRPr lang="de-D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dirty="0">
                          <a:solidFill>
                            <a:schemeClr val="tx1"/>
                          </a:solidFill>
                        </a:rPr>
                        <a:t>Sprechen sie das Thekenpersonal in den Bibliotheken an!</a:t>
                      </a:r>
                      <a:endParaRPr lang="de-D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01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100" b="1" dirty="0"/>
                        <a:t>Psychische Probleme, die das Studium beeinträchtigen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b="0" u="none" dirty="0">
                          <a:solidFill>
                            <a:schemeClr val="tx1"/>
                          </a:solidFill>
                        </a:rPr>
                        <a:t>Psychologische Beratung (ABZ)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Christian </a:t>
                      </a:r>
                      <a:r>
                        <a:rPr lang="de-DE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Hoverath</a:t>
                      </a:r>
                      <a:r>
                        <a:rPr lang="de-DE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r>
                        <a:rPr lang="de-DE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Inga Hell-Plaza &amp; </a:t>
                      </a:r>
                    </a:p>
                    <a:p>
                      <a:r>
                        <a:rPr lang="de-DE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Katja </a:t>
                      </a:r>
                      <a:r>
                        <a:rPr lang="de-DE" sz="11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Schanetzky</a:t>
                      </a:r>
                      <a:endParaRPr lang="de-DE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de-D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dirty="0"/>
                        <a:t>Informieren Sie sich auf </a:t>
                      </a:r>
                      <a:r>
                        <a:rPr lang="de-DE" sz="1100" dirty="0">
                          <a:solidFill>
                            <a:schemeClr val="tx1"/>
                          </a:solidFill>
                        </a:rPr>
                        <a:t>https://udue.de/ZyxI9</a:t>
                      </a:r>
                    </a:p>
                    <a:p>
                      <a:endParaRPr lang="de-DE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147767"/>
                  </a:ext>
                </a:extLst>
              </a:tr>
            </a:tbl>
          </a:graphicData>
        </a:graphic>
      </p:graphicFrame>
      <p:pic>
        <p:nvPicPr>
          <p:cNvPr id="13" name="Grafik 12" descr="Rakete mit einfarbiger Füllung">
            <a:extLst>
              <a:ext uri="{FF2B5EF4-FFF2-40B4-BE49-F238E27FC236}">
                <a16:creationId xmlns:a16="http://schemas.microsoft.com/office/drawing/2014/main" id="{D3D65261-BB10-4D7A-9D05-92E455C26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4812" y="284163"/>
            <a:ext cx="667145" cy="66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27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F9A8B495-06C9-4363-806A-4E05B518B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016610"/>
            <a:ext cx="8784000" cy="5049800"/>
          </a:xfrm>
          <a:ln>
            <a:noFill/>
          </a:ln>
        </p:spPr>
        <p:txBody>
          <a:bodyPr/>
          <a:lstStyle/>
          <a:p>
            <a:pPr marL="321743" marR="0" lvl="0" indent="-285744" algn="l" defTabSz="341313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C93"/>
              </a:buClr>
              <a:buSzPts val="1920"/>
              <a:buFont typeface="Noto Sans Symbols"/>
              <a:buChar char="▪"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ヒラギノ角ゴ Pro W3" charset="-128"/>
              <a:cs typeface="Arial" panose="020B0604020202020204" pitchFamily="34" charset="0"/>
            </a:endParaRPr>
          </a:p>
          <a:p>
            <a:pPr marL="321743" marR="0" lvl="0" indent="-285744" algn="l" defTabSz="341313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C93"/>
              </a:buClr>
              <a:buSzPts val="1920"/>
              <a:buFont typeface="Noto Sans Symbols"/>
              <a:buChar char="▪"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ヒラギノ角ゴ Pro W3" charset="-128"/>
              <a:cs typeface="Arial" panose="020B0604020202020204" pitchFamily="34" charset="0"/>
            </a:endParaRPr>
          </a:p>
          <a:p>
            <a:pPr marL="35999" lvl="0" indent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920"/>
              <a:buNone/>
            </a:pPr>
            <a:endParaRPr lang="de-DE" sz="1600" b="0" dirty="0">
              <a:solidFill>
                <a:srgbClr val="0070C0"/>
              </a:solidFill>
              <a:latin typeface="+mj-lt"/>
            </a:endParaRPr>
          </a:p>
          <a:p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E289F25-3DFA-486B-B634-F3758D643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000" b="0" dirty="0"/>
              <a:t>Beratungsangebote für Studierende</a:t>
            </a:r>
            <a:br>
              <a:rPr lang="de-DE" sz="2000" b="0" dirty="0"/>
            </a:br>
            <a:endParaRPr lang="de-DE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94F81393-59F4-4B60-A26F-936F882B1CE6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8D1B31-A57A-4F8A-9776-EC21CEF0B798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4C93"/>
                </a:solidFill>
                <a:effectLst/>
                <a:uLnTx/>
                <a:uFillTx/>
                <a:latin typeface="Calibri"/>
                <a:ea typeface="ヒラギノ角ゴ Pro W3" charset="-128"/>
                <a:cs typeface="+mn-cs"/>
              </a:rPr>
              <a:pPr marL="0" marR="0" lvl="0" indent="0" algn="ctr" defTabSz="3429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4C93"/>
              </a:solidFill>
              <a:effectLst/>
              <a:uLnTx/>
              <a:uFillTx/>
              <a:latin typeface="Calibri"/>
              <a:ea typeface="ヒラギノ角ゴ Pro W3" charset="-128"/>
              <a:cs typeface="+mn-cs"/>
            </a:endParaRP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40A5CBDB-982D-4D5A-B078-A67B25A7F6B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0" marR="0" lvl="0" indent="0" algn="l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4C93"/>
                </a:solidFill>
                <a:effectLst/>
                <a:uLnTx/>
                <a:uFillTx/>
                <a:latin typeface="Calibri"/>
                <a:ea typeface="ヒラギノ角ゴ Pro W3" panose="020B0300000000000000" pitchFamily="34" charset="-128"/>
                <a:cs typeface="+mn-cs"/>
              </a:rPr>
              <a:t>www.uni-due.de</a:t>
            </a:r>
          </a:p>
        </p:txBody>
      </p:sp>
      <p:graphicFrame>
        <p:nvGraphicFramePr>
          <p:cNvPr id="4" name="Tabelle 4">
            <a:extLst>
              <a:ext uri="{FF2B5EF4-FFF2-40B4-BE49-F238E27FC236}">
                <a16:creationId xmlns:a16="http://schemas.microsoft.com/office/drawing/2014/main" id="{39AF0552-1C56-4B69-884B-341A09F2A1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028073"/>
              </p:ext>
            </p:extLst>
          </p:nvPr>
        </p:nvGraphicFramePr>
        <p:xfrm>
          <a:off x="180000" y="1143497"/>
          <a:ext cx="8784000" cy="51511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15451">
                  <a:extLst>
                    <a:ext uri="{9D8B030D-6E8A-4147-A177-3AD203B41FA5}">
                      <a16:colId xmlns:a16="http://schemas.microsoft.com/office/drawing/2014/main" val="2874939748"/>
                    </a:ext>
                  </a:extLst>
                </a:gridCol>
                <a:gridCol w="2708366">
                  <a:extLst>
                    <a:ext uri="{9D8B030D-6E8A-4147-A177-3AD203B41FA5}">
                      <a16:colId xmlns:a16="http://schemas.microsoft.com/office/drawing/2014/main" val="1768677551"/>
                    </a:ext>
                  </a:extLst>
                </a:gridCol>
                <a:gridCol w="1680754">
                  <a:extLst>
                    <a:ext uri="{9D8B030D-6E8A-4147-A177-3AD203B41FA5}">
                      <a16:colId xmlns:a16="http://schemas.microsoft.com/office/drawing/2014/main" val="495873943"/>
                    </a:ext>
                  </a:extLst>
                </a:gridCol>
                <a:gridCol w="1779429">
                  <a:extLst>
                    <a:ext uri="{9D8B030D-6E8A-4147-A177-3AD203B41FA5}">
                      <a16:colId xmlns:a16="http://schemas.microsoft.com/office/drawing/2014/main" val="4153312406"/>
                    </a:ext>
                  </a:extLst>
                </a:gridCol>
              </a:tblGrid>
              <a:tr h="191818"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bg1"/>
                          </a:solidFill>
                        </a:rPr>
                        <a:t>Beratungsbedarf zum Thema: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Beratungsstelle: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Ansprech-person(en):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Kontakt: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04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>
                          <a:solidFill>
                            <a:schemeClr val="tx1"/>
                          </a:solidFill>
                        </a:rPr>
                        <a:t>Chronische Erkrankung und/oder Behinderung </a:t>
                      </a:r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Inklusionsberatung des Akademischen </a:t>
                      </a:r>
                      <a:br>
                        <a:rPr lang="de-DE" sz="16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Beratungs-Zentrums (ABZ)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Autonomes AStA Referat der Studierenden mit Behinderung und chronischer Erkrankung (BCKS)</a:t>
                      </a:r>
                      <a:endParaRPr lang="de-DE" sz="16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Daniela de Wall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Louis </a:t>
                      </a:r>
                      <a:r>
                        <a:rPr lang="de-DE" sz="1600" b="0" dirty="0" err="1">
                          <a:solidFill>
                            <a:schemeClr val="tx1"/>
                          </a:solidFill>
                        </a:rPr>
                        <a:t>Wüstkamp</a:t>
                      </a:r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, Timon Rhein &amp; Berkay </a:t>
                      </a:r>
                      <a:r>
                        <a:rPr lang="de-DE" sz="1600" b="0" dirty="0" err="1">
                          <a:solidFill>
                            <a:schemeClr val="tx1"/>
                          </a:solidFill>
                        </a:rPr>
                        <a:t>Yurtseven</a:t>
                      </a: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abz.handicap@uni-due.de. </a:t>
                      </a:r>
                    </a:p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bcks@asta-due.org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398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/>
                        <a:t>Studienbezogene Konflikte und </a:t>
                      </a:r>
                      <a:r>
                        <a:rPr lang="de-DE" sz="1600" b="1" dirty="0">
                          <a:solidFill>
                            <a:schemeClr val="tx1"/>
                          </a:solidFill>
                        </a:rPr>
                        <a:t>persönliche Lebenssituationen </a:t>
                      </a:r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Ombudsstelle für Studierende (ABZ)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Dr. Marina Metzmacher</a:t>
                      </a:r>
                      <a:endParaRPr lang="de-DE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ombudsstelle-fuer-studierende@uni-due.de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274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>
                          <a:solidFill>
                            <a:schemeClr val="tx1"/>
                          </a:solidFill>
                        </a:rPr>
                        <a:t>Vereinbarkeit von Studium und Familie* (Kinder und Pflege)</a:t>
                      </a:r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Zentrale Gleichstellungsbeauftragte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Dr. Kristina Spahn Dr. Eva Willmann</a:t>
                      </a:r>
                      <a:endParaRPr lang="de-DE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gleichstellungsbeauftragte@uni-due.de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41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>
                          <a:solidFill>
                            <a:schemeClr val="tx1"/>
                          </a:solidFill>
                        </a:rPr>
                        <a:t>Erfahrungen mit (sexueller) Belästigung oder Diskriminierung</a:t>
                      </a:r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Studentische Gleichstellungsbeauftragte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Julia Charlotte </a:t>
                      </a:r>
                      <a:r>
                        <a:rPr lang="de-DE" sz="1600" b="0" dirty="0" err="1">
                          <a:solidFill>
                            <a:schemeClr val="tx1"/>
                          </a:solidFill>
                        </a:rPr>
                        <a:t>Schlicker</a:t>
                      </a:r>
                      <a:endParaRPr lang="de-DE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stud.gleichstellung@uni-due.de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103799"/>
                  </a:ext>
                </a:extLst>
              </a:tr>
            </a:tbl>
          </a:graphicData>
        </a:graphic>
      </p:graphicFrame>
      <p:pic>
        <p:nvPicPr>
          <p:cNvPr id="11" name="Grafik 10" descr="Rakete mit einfarbiger Füllung">
            <a:extLst>
              <a:ext uri="{FF2B5EF4-FFF2-40B4-BE49-F238E27FC236}">
                <a16:creationId xmlns:a16="http://schemas.microsoft.com/office/drawing/2014/main" id="{D1CC8ECB-E029-43B9-9C4F-27AB90A4D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4812" y="284163"/>
            <a:ext cx="667145" cy="66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527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F9A8B495-06C9-4363-806A-4E05B518B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016610"/>
            <a:ext cx="8784000" cy="5049800"/>
          </a:xfrm>
          <a:ln>
            <a:noFill/>
          </a:ln>
        </p:spPr>
        <p:txBody>
          <a:bodyPr/>
          <a:lstStyle/>
          <a:p>
            <a:pPr marL="321743" marR="0" lvl="0" indent="-285744" algn="l" defTabSz="341313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C93"/>
              </a:buClr>
              <a:buSzPts val="1920"/>
              <a:buFont typeface="Noto Sans Symbols"/>
              <a:buChar char="▪"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ヒラギノ角ゴ Pro W3" charset="-128"/>
              <a:cs typeface="Arial" panose="020B0604020202020204" pitchFamily="34" charset="0"/>
            </a:endParaRPr>
          </a:p>
          <a:p>
            <a:pPr marL="321743" marR="0" lvl="0" indent="-285744" algn="l" defTabSz="341313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4C93"/>
              </a:buClr>
              <a:buSzPts val="1920"/>
              <a:buFont typeface="Noto Sans Symbols"/>
              <a:buChar char="▪"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ヒラギノ角ゴ Pro W3" charset="-128"/>
              <a:cs typeface="Arial" panose="020B0604020202020204" pitchFamily="34" charset="0"/>
            </a:endParaRPr>
          </a:p>
          <a:p>
            <a:pPr marL="35999" lvl="0" indent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920"/>
              <a:buNone/>
            </a:pPr>
            <a:endParaRPr lang="de-DE" sz="1600" b="0" dirty="0">
              <a:solidFill>
                <a:srgbClr val="0070C0"/>
              </a:solidFill>
              <a:latin typeface="+mj-lt"/>
            </a:endParaRPr>
          </a:p>
          <a:p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E289F25-3DFA-486B-B634-F3758D643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000" b="0" dirty="0"/>
              <a:t>Beratungsangebote für Studierende</a:t>
            </a:r>
            <a:br>
              <a:rPr lang="de-DE" sz="2000" b="0" dirty="0"/>
            </a:br>
            <a:endParaRPr lang="de-DE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94F81393-59F4-4B60-A26F-936F882B1CE6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8D1B31-A57A-4F8A-9776-EC21CEF0B798}" type="datetime1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4C93"/>
                </a:solidFill>
                <a:effectLst/>
                <a:uLnTx/>
                <a:uFillTx/>
                <a:latin typeface="Calibri"/>
                <a:ea typeface="ヒラギノ角ゴ Pro W3" charset="-128"/>
                <a:cs typeface="+mn-cs"/>
              </a:rPr>
              <a:pPr marL="0" marR="0" lvl="0" indent="0" algn="ctr" defTabSz="3429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10.09.2026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4C93"/>
              </a:solidFill>
              <a:effectLst/>
              <a:uLnTx/>
              <a:uFillTx/>
              <a:latin typeface="Calibri"/>
              <a:ea typeface="ヒラギノ角ゴ Pro W3" charset="-128"/>
              <a:cs typeface="+mn-cs"/>
            </a:endParaRP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40A5CBDB-982D-4D5A-B078-A67B25A7F6B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marL="0" marR="0" lvl="0" indent="0" algn="l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4C93"/>
                </a:solidFill>
                <a:effectLst/>
                <a:uLnTx/>
                <a:uFillTx/>
                <a:latin typeface="Calibri"/>
                <a:ea typeface="ヒラギノ角ゴ Pro W3" panose="020B0300000000000000" pitchFamily="34" charset="-128"/>
                <a:cs typeface="+mn-cs"/>
              </a:rPr>
              <a:t>www.uni-due.de</a:t>
            </a:r>
          </a:p>
        </p:txBody>
      </p:sp>
      <p:graphicFrame>
        <p:nvGraphicFramePr>
          <p:cNvPr id="4" name="Tabelle 4">
            <a:extLst>
              <a:ext uri="{FF2B5EF4-FFF2-40B4-BE49-F238E27FC236}">
                <a16:creationId xmlns:a16="http://schemas.microsoft.com/office/drawing/2014/main" id="{39AF0552-1C56-4B69-884B-341A09F2A1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314672"/>
              </p:ext>
            </p:extLst>
          </p:nvPr>
        </p:nvGraphicFramePr>
        <p:xfrm>
          <a:off x="170475" y="1111524"/>
          <a:ext cx="8784000" cy="51511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63200">
                  <a:extLst>
                    <a:ext uri="{9D8B030D-6E8A-4147-A177-3AD203B41FA5}">
                      <a16:colId xmlns:a16="http://schemas.microsoft.com/office/drawing/2014/main" val="2874939748"/>
                    </a:ext>
                  </a:extLst>
                </a:gridCol>
                <a:gridCol w="2603863">
                  <a:extLst>
                    <a:ext uri="{9D8B030D-6E8A-4147-A177-3AD203B41FA5}">
                      <a16:colId xmlns:a16="http://schemas.microsoft.com/office/drawing/2014/main" val="1768677551"/>
                    </a:ext>
                  </a:extLst>
                </a:gridCol>
                <a:gridCol w="1611086">
                  <a:extLst>
                    <a:ext uri="{9D8B030D-6E8A-4147-A177-3AD203B41FA5}">
                      <a16:colId xmlns:a16="http://schemas.microsoft.com/office/drawing/2014/main" val="495873943"/>
                    </a:ext>
                  </a:extLst>
                </a:gridCol>
                <a:gridCol w="2005851">
                  <a:extLst>
                    <a:ext uri="{9D8B030D-6E8A-4147-A177-3AD203B41FA5}">
                      <a16:colId xmlns:a16="http://schemas.microsoft.com/office/drawing/2014/main" val="4153312406"/>
                    </a:ext>
                  </a:extLst>
                </a:gridCol>
              </a:tblGrid>
              <a:tr h="191818"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bg1"/>
                          </a:solidFill>
                        </a:rPr>
                        <a:t>Beratungsbedarf zum Thema: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Beratungsstelle: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Ansprech-person(en):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Kontakt: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04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/>
                        <a:t>Diskriminierung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de-DE" sz="16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Antidiskriminierungsbe-auftragte</a:t>
                      </a:r>
                      <a:r>
                        <a:rPr kumimoji="0" lang="de-DE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, </a:t>
                      </a:r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Diversity Support Center (DSC)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Dr. </a:t>
                      </a:r>
                      <a:r>
                        <a:rPr kumimoji="0" lang="de-DE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Hayfat Hamidou-Schmidt </a:t>
                      </a:r>
                      <a:endParaRPr lang="de-DE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dsc-beratung@uni-due.de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509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/>
                        <a:t>Antisemitismus und Nahostkonflikt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Ansprechpartnerin für die Themen Antisemitismus und Nahostkonflikt (DSC)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de-DE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Dr. Monika Hübscher 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</a:rPr>
                        <a:t>dsc-beratung@uni-due.de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953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>
                          <a:solidFill>
                            <a:schemeClr val="tx1"/>
                          </a:solidFill>
                        </a:rPr>
                        <a:t>Soforthilfe für Frauen* und Mädchen in Not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LUISA IST HIER! </a:t>
                      </a:r>
                      <a:br>
                        <a:rPr lang="de-DE" sz="16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IN DER BIB!</a:t>
                      </a:r>
                    </a:p>
                    <a:p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Zentrale  Gleichstellungsbeauftragte Diversity Support Center (DSC)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Geschultes Personal  Universitäts-bibliothek LK (Duisburg) &amp; GW/GSW (Essen)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Sprechen sie das Thekenpersonal in den Bibliotheken an!</a:t>
                      </a:r>
                      <a:endParaRPr lang="de-D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01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/>
                        <a:t>Psychische Probleme, die das Studium </a:t>
                      </a:r>
                      <a:r>
                        <a:rPr lang="de-DE" sz="1600" b="1" dirty="0" err="1"/>
                        <a:t>beeinträch-tigen</a:t>
                      </a:r>
                      <a:endParaRPr lang="de-D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b="0" u="none" dirty="0">
                          <a:solidFill>
                            <a:schemeClr val="tx1"/>
                          </a:solidFill>
                        </a:rPr>
                        <a:t>Psychologische Beratung (ABZ)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Christian </a:t>
                      </a:r>
                      <a:r>
                        <a:rPr lang="de-DE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Hoverath</a:t>
                      </a:r>
                      <a:r>
                        <a:rPr lang="de-DE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Inga Hell-Plaza &amp; Katja </a:t>
                      </a:r>
                      <a:r>
                        <a:rPr lang="de-DE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Schanetzky</a:t>
                      </a:r>
                      <a:endParaRPr lang="de-DE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chemeClr val="tx1"/>
                          </a:solidFill>
                        </a:rPr>
                        <a:t>Informieren Sie sich auf:</a:t>
                      </a:r>
                    </a:p>
                    <a:p>
                      <a:r>
                        <a:rPr lang="de-DE" sz="1600" dirty="0">
                          <a:solidFill>
                            <a:schemeClr val="tx1"/>
                          </a:solidFill>
                        </a:rPr>
                        <a:t>https://udue.de/ZyxI9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147767"/>
                  </a:ext>
                </a:extLst>
              </a:tr>
            </a:tbl>
          </a:graphicData>
        </a:graphic>
      </p:graphicFrame>
      <p:pic>
        <p:nvPicPr>
          <p:cNvPr id="13" name="Grafik 12" descr="Rakete mit einfarbiger Füllung">
            <a:extLst>
              <a:ext uri="{FF2B5EF4-FFF2-40B4-BE49-F238E27FC236}">
                <a16:creationId xmlns:a16="http://schemas.microsoft.com/office/drawing/2014/main" id="{3AE1563A-81DE-4250-A07C-784B0DB223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24812" y="284163"/>
            <a:ext cx="667145" cy="66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880699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MASTER">
  <a:themeElements>
    <a:clrScheme name="UDE">
      <a:dk1>
        <a:sysClr val="windowText" lastClr="000000"/>
      </a:dk1>
      <a:lt1>
        <a:sysClr val="window" lastClr="FFFFFF"/>
      </a:lt1>
      <a:dk2>
        <a:srgbClr val="004C93"/>
      </a:dk2>
      <a:lt2>
        <a:srgbClr val="EFE4BF"/>
      </a:lt2>
      <a:accent1>
        <a:srgbClr val="DFE4F2"/>
      </a:accent1>
      <a:accent2>
        <a:srgbClr val="3B5988"/>
      </a:accent2>
      <a:accent3>
        <a:srgbClr val="4F75B1"/>
      </a:accent3>
      <a:accent4>
        <a:srgbClr val="758FC3"/>
      </a:accent4>
      <a:accent5>
        <a:srgbClr val="A1B0D2"/>
      </a:accent5>
      <a:accent6>
        <a:srgbClr val="C1CAD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635</Words>
  <Application>Microsoft Office PowerPoint</Application>
  <PresentationFormat>Bildschirmpräsentation (4:3)</PresentationFormat>
  <Paragraphs>133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1" baseType="lpstr">
      <vt:lpstr>Arial</vt:lpstr>
      <vt:lpstr>Calibri</vt:lpstr>
      <vt:lpstr>Lucida Grande</vt:lpstr>
      <vt:lpstr>Noto Sans Symbols</vt:lpstr>
      <vt:lpstr>Officina Sans ITC Pro Book</vt:lpstr>
      <vt:lpstr>ヒラギノ角ゴ Pro W3</vt:lpstr>
      <vt:lpstr>MASTERMASTER</vt:lpstr>
      <vt:lpstr>Willkommen an der UDE!</vt:lpstr>
      <vt:lpstr>Beratungsangebote für Studierende </vt:lpstr>
      <vt:lpstr>Beratungsangebote für Studierende </vt:lpstr>
      <vt:lpstr>Beratungsangebote für Studierende </vt:lpstr>
    </vt:vector>
  </TitlesOfParts>
  <Company>move:elevator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Markus Lacum</dc:creator>
  <cp:lastModifiedBy>Hamidou-Schmidt, Hayfat</cp:lastModifiedBy>
  <cp:revision>174</cp:revision>
  <cp:lastPrinted>2026-09-09T13:01:09Z</cp:lastPrinted>
  <dcterms:created xsi:type="dcterms:W3CDTF">2012-08-27T10:28:54Z</dcterms:created>
  <dcterms:modified xsi:type="dcterms:W3CDTF">2026-09-10T09:57:28Z</dcterms:modified>
</cp:coreProperties>
</file>