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5143500" type="screen16x9"/>
  <p:notesSz cx="6858000" cy="9144000"/>
  <p:defaultTextStyle>
    <a:defPPr>
      <a:defRPr lang="de-DE"/>
    </a:defPPr>
    <a:lvl1pPr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1pPr>
    <a:lvl2pPr marL="342900" indent="1143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2pPr>
    <a:lvl3pPr marL="685800" indent="2286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3pPr>
    <a:lvl4pPr marL="1028700" indent="3429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4pPr>
    <a:lvl5pPr marL="1371600" indent="4572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9">
          <p15:clr>
            <a:srgbClr val="A4A3A4"/>
          </p15:clr>
        </p15:guide>
        <p15:guide id="2" pos="5647">
          <p15:clr>
            <a:srgbClr val="A4A3A4"/>
          </p15:clr>
        </p15:guide>
        <p15:guide id="3" pos="249">
          <p15:clr>
            <a:srgbClr val="A4A3A4"/>
          </p15:clr>
        </p15:guide>
        <p15:guide id="4" orient="horz" pos="2913">
          <p15:clr>
            <a:srgbClr val="A4A3A4"/>
          </p15:clr>
        </p15:guide>
        <p15:guide id="5" orient="horz" pos="667">
          <p15:clr>
            <a:srgbClr val="A4A3A4"/>
          </p15:clr>
        </p15:guide>
        <p15:guide id="6" orient="horz" pos="214">
          <p15:clr>
            <a:srgbClr val="A4A3A4"/>
          </p15:clr>
        </p15:guide>
        <p15:guide id="7" orient="horz" pos="78">
          <p15:clr>
            <a:srgbClr val="A4A3A4"/>
          </p15:clr>
        </p15:guide>
        <p15:guide id="8" orient="horz" pos="2028">
          <p15:clr>
            <a:srgbClr val="A4A3A4"/>
          </p15:clr>
        </p15:guide>
        <p15:guide id="9" orient="horz" pos="2119">
          <p15:clr>
            <a:srgbClr val="A4A3A4"/>
          </p15:clr>
        </p15:guide>
        <p15:guide id="10" orient="horz" pos="2323">
          <p15:clr>
            <a:srgbClr val="A4A3A4"/>
          </p15:clr>
        </p15:guide>
        <p15:guide id="11" pos="113">
          <p15:clr>
            <a:srgbClr val="A4A3A4"/>
          </p15:clr>
        </p15:guide>
        <p15:guide id="12" pos="4241">
          <p15:clr>
            <a:srgbClr val="A4A3A4"/>
          </p15:clr>
        </p15:guide>
        <p15:guide id="13" pos="4332">
          <p15:clr>
            <a:srgbClr val="A4A3A4"/>
          </p15:clr>
        </p15:guide>
        <p15:guide id="14" pos="38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73"/>
    <p:restoredTop sz="86452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138" y="1146"/>
      </p:cViewPr>
      <p:guideLst>
        <p:guide orient="horz" pos="2709"/>
        <p:guide pos="5647"/>
        <p:guide pos="249"/>
        <p:guide orient="horz" pos="2913"/>
        <p:guide orient="horz" pos="667"/>
        <p:guide orient="horz" pos="214"/>
        <p:guide orient="horz" pos="78"/>
        <p:guide orient="horz" pos="2028"/>
        <p:guide orient="horz" pos="2119"/>
        <p:guide orient="horz" pos="2323"/>
        <p:guide pos="113"/>
        <p:guide pos="4241"/>
        <p:guide pos="4332"/>
        <p:guide pos="38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3B5B643-D648-A34B-95B8-19B773F0A7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F5FF7EF-8AF2-5646-9AC8-29B1A600F5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  <a:ea typeface="ヒラギノ角ゴ Pro W3" charset="-128"/>
              </a:defRPr>
            </a:lvl1pPr>
          </a:lstStyle>
          <a:p>
            <a:pPr>
              <a:defRPr/>
            </a:pPr>
            <a:fld id="{F1DCE2D3-8DC1-B64A-8A51-0018B87F7B82}" type="datetime1">
              <a:rPr lang="de-DE"/>
              <a:pPr>
                <a:defRPr/>
              </a:pPr>
              <a:t>25.03.2025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BE62CE-4922-FA47-9577-365FE96C2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04F345A-5449-DB41-9E99-ED0BF60D0A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1D06A1F-EB7B-EB4B-80CD-2708A12F9AB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BC29D34-9DFE-6741-B667-63AD6554A1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F7D394-16A8-7E4F-B3D4-79015A5DF9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  <a:ea typeface="ヒラギノ角ゴ Pro W3" charset="-128"/>
              </a:defRPr>
            </a:lvl1pPr>
          </a:lstStyle>
          <a:p>
            <a:pPr>
              <a:defRPr/>
            </a:pPr>
            <a:fld id="{630D6349-8544-CA41-A487-4E2FCCB11E5D}" type="datetime1">
              <a:rPr lang="de-DE"/>
              <a:pPr>
                <a:defRPr/>
              </a:pPr>
              <a:t>25.03.2025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1E56DC57-AB73-674E-9AA6-51D81C5251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0744ECE-798B-1649-820D-760FC07AF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3E388E-F457-BD49-9BB5-1CBCE0F936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19BBB1-9AFD-3D46-94D9-5428C2E59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33A32A8-9328-3044-8FB6-3ACB174E15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3429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6858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Geneva" charset="-128"/>
      </a:defRPr>
    </a:lvl3pPr>
    <a:lvl4pPr marL="10287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+mn-cs"/>
      </a:defRPr>
    </a:lvl4pPr>
    <a:lvl5pPr marL="13716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+mn-cs"/>
      </a:defRPr>
    </a:lvl5pPr>
    <a:lvl6pPr marL="17145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 descr="Beiger Hintergrund">
            <a:extLst>
              <a:ext uri="{FF2B5EF4-FFF2-40B4-BE49-F238E27FC236}">
                <a16:creationId xmlns:a16="http://schemas.microsoft.com/office/drawing/2014/main" id="{FB68F734-52B6-1B40-A1AD-F222A9553A52}"/>
              </a:ext>
            </a:extLst>
          </p:cNvPr>
          <p:cNvSpPr/>
          <p:nvPr userDrawn="1"/>
        </p:nvSpPr>
        <p:spPr>
          <a:xfrm>
            <a:off x="201613" y="3222594"/>
            <a:ext cx="6533174" cy="1725643"/>
          </a:xfrm>
          <a:prstGeom prst="rect">
            <a:avLst/>
          </a:prstGeom>
          <a:solidFill>
            <a:srgbClr val="EFE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Bildplatzhalter 8" descr="Bild oder Symbol"/>
          <p:cNvSpPr>
            <a:spLocks noGrp="1"/>
          </p:cNvSpPr>
          <p:nvPr>
            <p:ph type="pic" sz="quarter" idx="10"/>
          </p:nvPr>
        </p:nvSpPr>
        <p:spPr>
          <a:xfrm>
            <a:off x="6877664" y="3298824"/>
            <a:ext cx="2086950" cy="1649700"/>
          </a:xfrm>
          <a:ln>
            <a:noFill/>
          </a:ln>
        </p:spPr>
        <p:txBody>
          <a:bodyPr/>
          <a:lstStyle>
            <a:lvl1pPr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12" name="Textplatzhalter 14" descr="Subline"/>
          <p:cNvSpPr>
            <a:spLocks noGrp="1"/>
          </p:cNvSpPr>
          <p:nvPr>
            <p:ph type="body" sz="quarter" idx="12"/>
          </p:nvPr>
        </p:nvSpPr>
        <p:spPr>
          <a:xfrm>
            <a:off x="360001" y="4455000"/>
            <a:ext cx="5969000" cy="270000"/>
          </a:xfrm>
          <a:ln>
            <a:noFill/>
          </a:ln>
        </p:spPr>
        <p:txBody>
          <a:bodyPr lIns="0" tIns="0" bIns="0"/>
          <a:lstStyle>
            <a:lvl1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10" descr="Headline"/>
          <p:cNvSpPr>
            <a:spLocks noGrp="1"/>
          </p:cNvSpPr>
          <p:nvPr>
            <p:ph type="body" sz="quarter" idx="11"/>
          </p:nvPr>
        </p:nvSpPr>
        <p:spPr>
          <a:xfrm>
            <a:off x="360001" y="3645000"/>
            <a:ext cx="5969000" cy="675000"/>
          </a:xfrm>
          <a:ln>
            <a:noFill/>
          </a:ln>
        </p:spPr>
        <p:txBody>
          <a:bodyPr lIns="0" tIns="0" bIns="0"/>
          <a:lstStyle>
            <a:lvl1pPr marL="0" marR="0" indent="0" algn="l" defTabSz="3429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375"/>
              </a:spcAft>
              <a:buClrTx/>
              <a:buSzTx/>
              <a:buFont typeface="Arial" charset="0"/>
              <a:buNone/>
              <a:tabLst/>
              <a:defRPr sz="3000" b="1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3" name="Grafik 2" descr="Universität Duisburg Essen - Logo&#10;Offen im Denken - Slogan">
            <a:extLst>
              <a:ext uri="{FF2B5EF4-FFF2-40B4-BE49-F238E27FC236}">
                <a16:creationId xmlns:a16="http://schemas.microsoft.com/office/drawing/2014/main" id="{56D6827C-F5D3-9749-AD02-922D6C296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0701" y="339725"/>
            <a:ext cx="2093913" cy="825569"/>
          </a:xfrm>
          <a:prstGeom prst="rect">
            <a:avLst/>
          </a:prstGeom>
        </p:spPr>
      </p:pic>
      <p:pic>
        <p:nvPicPr>
          <p:cNvPr id="11" name="Grafik 6">
            <a:extLst>
              <a:ext uri="{FF2B5EF4-FFF2-40B4-BE49-F238E27FC236}">
                <a16:creationId xmlns:a16="http://schemas.microsoft.com/office/drawing/2014/main" id="{4A367C03-4E93-4FB4-BF93-F6763A34E1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6"/>
          <a:stretch>
            <a:fillRect/>
          </a:stretch>
        </p:blipFill>
        <p:spPr bwMode="auto">
          <a:xfrm>
            <a:off x="201613" y="195263"/>
            <a:ext cx="8763001" cy="2880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076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 descr="rechte Spalte"/>
          <p:cNvSpPr>
            <a:spLocks noGrp="1"/>
          </p:cNvSpPr>
          <p:nvPr>
            <p:ph sz="half" idx="2"/>
          </p:nvPr>
        </p:nvSpPr>
        <p:spPr>
          <a:xfrm>
            <a:off x="3546000" y="918000"/>
            <a:ext cx="5418000" cy="3780000"/>
          </a:xfrm>
        </p:spPr>
        <p:txBody>
          <a:bodyPr/>
          <a:lstStyle>
            <a:lvl1pPr>
              <a:defRPr sz="26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14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133350">
              <a:buClr>
                <a:schemeClr val="tx2"/>
              </a:buClr>
              <a:buFont typeface="Lucida Grande"/>
              <a:buChar char="▪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3" name="Inhaltsplatzhalter 2" descr="linke Spalte"/>
          <p:cNvSpPr>
            <a:spLocks noGrp="1"/>
          </p:cNvSpPr>
          <p:nvPr>
            <p:ph sz="half" idx="1"/>
          </p:nvPr>
        </p:nvSpPr>
        <p:spPr>
          <a:xfrm>
            <a:off x="180001" y="918000"/>
            <a:ext cx="3184727" cy="3780000"/>
          </a:xfrm>
          <a:ln>
            <a:noFill/>
          </a:ln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5DE8089-52B1-384A-9450-D766BACA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8B702-DB13-44EB-AD7E-808F7BDDD1C9}" type="datetime1">
              <a:rPr lang="de-DE" smtClean="0"/>
              <a:t>25.03.2025</a:t>
            </a:fld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756BFAD-8503-1741-9B74-A92D2F98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 dirty="0" err="1"/>
              <a:t>www.uni-due.de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63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6877050" y="4300537"/>
            <a:ext cx="2097088" cy="719137"/>
          </a:xfrm>
          <a:ln>
            <a:noFill/>
          </a:ln>
        </p:spPr>
        <p:txBody>
          <a:bodyPr/>
          <a:lstStyle>
            <a:lvl1pPr>
              <a:defRPr sz="10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0000" y="918000"/>
            <a:ext cx="8784000" cy="3240000"/>
          </a:xfrm>
        </p:spPr>
        <p:txBody>
          <a:bodyPr/>
          <a:lstStyle>
            <a:lvl1pPr>
              <a:defRPr sz="22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b="0">
                <a:solidFill>
                  <a:srgbClr val="000000"/>
                </a:solidFill>
              </a:defRPr>
            </a:lvl2pPr>
            <a:lvl3pPr marL="0" indent="134541">
              <a:buClr>
                <a:schemeClr val="tx2"/>
              </a:buClr>
              <a:buSzPct val="85000"/>
              <a:buFont typeface="Lucida Grande"/>
              <a:buChar char="￭"/>
              <a:defRPr baseline="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2"/>
            <a:r>
              <a:rPr lang="de-DE" dirty="0"/>
              <a:t>Vierte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A642442B-A8E0-7A48-99A9-DDC9946BF31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495675" y="4868863"/>
            <a:ext cx="2133600" cy="2730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DE1BD-3977-4253-BBDD-B37D263496B0}" type="datetime1">
              <a:rPr lang="de-DE" smtClean="0"/>
              <a:t>25.03.2025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7866C87E-10ED-F74E-889A-14A49D889A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</p:spTree>
    <p:extLst>
      <p:ext uri="{BB962C8B-B14F-4D97-AF65-F5344CB8AC3E}">
        <p14:creationId xmlns:p14="http://schemas.microsoft.com/office/powerpoint/2010/main" val="179406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56800" y="918001"/>
            <a:ext cx="5418000" cy="3309506"/>
          </a:xfrm>
        </p:spPr>
        <p:txBody>
          <a:bodyPr/>
          <a:lstStyle>
            <a:lvl1pPr>
              <a:defRPr sz="26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1400" b="0">
                <a:solidFill>
                  <a:srgbClr val="000000"/>
                </a:solidFill>
              </a:defRPr>
            </a:lvl2pPr>
            <a:lvl3pPr marL="0" indent="133350">
              <a:buClr>
                <a:schemeClr val="tx2"/>
              </a:buClr>
              <a:buFont typeface="Lucida Grande"/>
              <a:buChar char="▪"/>
              <a:defRPr sz="14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2"/>
            <a:r>
              <a:rPr lang="de-DE" dirty="0"/>
              <a:t>Vierte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80001" y="918001"/>
            <a:ext cx="3184727" cy="3309506"/>
          </a:xfrm>
          <a:ln>
            <a:noFill/>
          </a:ln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C12CA462-D917-7C4D-993E-07583FF8F95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495675" y="4875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2A846-7A10-404C-88C6-CEDBC382DDDD}" type="datetime1">
              <a:rPr lang="de-DE" smtClean="0"/>
              <a:t>25.03.2025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7571EBB9-0155-A642-A4BB-86B3A76562C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</p:spTree>
    <p:extLst>
      <p:ext uri="{BB962C8B-B14F-4D97-AF65-F5344CB8AC3E}">
        <p14:creationId xmlns:p14="http://schemas.microsoft.com/office/powerpoint/2010/main" val="98211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5495DD76-09AE-460E-A35E-39674936B170}"/>
              </a:ext>
            </a:extLst>
          </p:cNvPr>
          <p:cNvSpPr/>
          <p:nvPr userDrawn="1"/>
        </p:nvSpPr>
        <p:spPr>
          <a:xfrm>
            <a:off x="112496" y="123824"/>
            <a:ext cx="8962054" cy="14040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6">
            <a:extLst>
              <a:ext uri="{FF2B5EF4-FFF2-40B4-BE49-F238E27FC236}">
                <a16:creationId xmlns:a16="http://schemas.microsoft.com/office/drawing/2014/main" id="{6928E44E-37FA-4DCE-BAB7-795DD4CF06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95263"/>
            <a:ext cx="8775700" cy="477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/>
          </p:nvPr>
        </p:nvSpPr>
        <p:spPr>
          <a:xfrm>
            <a:off x="230964" y="1308752"/>
            <a:ext cx="8026989" cy="2991785"/>
          </a:xfrm>
          <a:ln>
            <a:noFill/>
          </a:ln>
        </p:spPr>
        <p:txBody>
          <a:bodyPr/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pic>
        <p:nvPicPr>
          <p:cNvPr id="5" name="Grafik 4" descr="Universität Duisburg Essen - Logo&#10;Offen im Denken - Slogan">
            <a:extLst>
              <a:ext uri="{FF2B5EF4-FFF2-40B4-BE49-F238E27FC236}">
                <a16:creationId xmlns:a16="http://schemas.microsoft.com/office/drawing/2014/main" id="{5155CE33-403F-1949-81A8-1F1F32F50C7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8139" y="260415"/>
            <a:ext cx="2093913" cy="82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4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88AB7E-A7C8-FA42-BBF2-3D17DFD87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9" y="917972"/>
            <a:ext cx="8783637" cy="3780234"/>
          </a:xfrm>
          <a:ln>
            <a:noFill/>
          </a:ln>
        </p:spPr>
        <p:txBody>
          <a:bodyPr/>
          <a:lstStyle>
            <a:lvl1pPr>
              <a:defRPr sz="2600"/>
            </a:lvl1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9ABCAC-4699-FB44-BA4D-D85B1556B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01" y="93845"/>
            <a:ext cx="6840537" cy="6477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548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 descr="Datum">
            <a:extLst>
              <a:ext uri="{FF2B5EF4-FFF2-40B4-BE49-F238E27FC236}">
                <a16:creationId xmlns:a16="http://schemas.microsoft.com/office/drawing/2014/main" id="{34E09551-B911-3E4E-8BE1-5507E60A2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95675" y="4860925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 smtClean="0">
                <a:solidFill>
                  <a:srgbClr val="004C93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C273076-5C59-4E81-A6BF-B4BC20C8949B}" type="datetime1">
              <a:rPr lang="de-DE" smtClean="0"/>
              <a:pPr>
                <a:defRPr/>
              </a:pPr>
              <a:t>25.03.2025</a:t>
            </a:fld>
            <a:endParaRPr lang="de-DE" dirty="0"/>
          </a:p>
        </p:txBody>
      </p:sp>
      <p:sp>
        <p:nvSpPr>
          <p:cNvPr id="1027" name="Textplatzhalter 2" descr="Text">
            <a:extLst>
              <a:ext uri="{FF2B5EF4-FFF2-40B4-BE49-F238E27FC236}">
                <a16:creationId xmlns:a16="http://schemas.microsoft.com/office/drawing/2014/main" id="{3731FB5E-89EF-A046-A289-FB987FD11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80976" y="860425"/>
            <a:ext cx="8783637" cy="37798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Mastertextformat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1"/>
            <a:r>
              <a:rPr lang="de-DE" altLang="de-DE" dirty="0"/>
              <a:t>Dritte Ebene</a:t>
            </a:r>
          </a:p>
          <a:p>
            <a:pPr lvl="2"/>
            <a:r>
              <a:rPr lang="de-DE" altLang="de-DE" dirty="0"/>
              <a:t>Vierte Ebene</a:t>
            </a:r>
          </a:p>
        </p:txBody>
      </p:sp>
      <p:pic>
        <p:nvPicPr>
          <p:cNvPr id="1028" name="Bild 8" descr="Kopf Bild mit Wolken und Sonnenhintergrund">
            <a:extLst>
              <a:ext uri="{FF2B5EF4-FFF2-40B4-BE49-F238E27FC236}">
                <a16:creationId xmlns:a16="http://schemas.microsoft.com/office/drawing/2014/main" id="{13729FAC-4965-6141-80F4-5CDC4032596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27000"/>
            <a:ext cx="8785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itelplatzhalter 1" descr="Kopfzeile - Headline">
            <a:extLst>
              <a:ext uri="{FF2B5EF4-FFF2-40B4-BE49-F238E27FC236}">
                <a16:creationId xmlns:a16="http://schemas.microsoft.com/office/drawing/2014/main" id="{A23E28C3-E619-444A-B968-E877A3A256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15913" y="2127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Hier steht der Titel der Seite</a:t>
            </a:r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498EE071-D6B2-7E4F-AF78-687C3D08D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838" y="4868863"/>
            <a:ext cx="1701982" cy="266700"/>
          </a:xfrm>
          <a:prstGeom prst="rect">
            <a:avLst/>
          </a:prstGeom>
        </p:spPr>
        <p:txBody>
          <a:bodyPr/>
          <a:lstStyle>
            <a:lvl1pPr eaLnBrk="1" hangingPunct="1">
              <a:defRPr sz="900" dirty="0" err="1">
                <a:solidFill>
                  <a:srgbClr val="004C9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1191" y="216502"/>
            <a:ext cx="1213422" cy="4686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</p:sldLayoutIdLst>
  <p:hf sldNum="0" hdr="0"/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1800" b="1" kern="1200">
          <a:solidFill>
            <a:schemeClr val="bg1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5pPr>
      <a:lvl6pPr marL="3429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6pPr>
      <a:lvl7pPr marL="6858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7pPr>
      <a:lvl8pPr marL="10287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8pPr>
      <a:lvl9pPr marL="13716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ts val="450"/>
        </a:spcAft>
        <a:buFont typeface="Arial" panose="020B0604020202020204" pitchFamily="34" charset="0"/>
        <a:buChar char="•"/>
        <a:defRPr sz="2600" b="1" kern="1200">
          <a:solidFill>
            <a:srgbClr val="004C93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2pPr>
      <a:lvl3pPr marL="857250" indent="-723900" algn="l" defTabSz="342900" rtl="0" eaLnBrk="0" fontAlgn="base" hangingPunct="0">
        <a:spcBef>
          <a:spcPct val="20000"/>
        </a:spcBef>
        <a:spcAft>
          <a:spcPts val="450"/>
        </a:spcAft>
        <a:buClr>
          <a:schemeClr val="tx2"/>
        </a:buClr>
        <a:buFont typeface="Lucida Grande" panose="020B0600040502020204" pitchFamily="34" charset="0"/>
        <a:buChar char="▪"/>
        <a:defRPr sz="1400" kern="1200">
          <a:solidFill>
            <a:schemeClr val="tx1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79389" y="780713"/>
            <a:ext cx="8783637" cy="3917493"/>
          </a:xfrm>
        </p:spPr>
        <p:txBody>
          <a:bodyPr/>
          <a:lstStyle/>
          <a:p>
            <a:pPr marL="0" lvl="1" indent="0">
              <a:spcAft>
                <a:spcPts val="1200"/>
              </a:spcAft>
              <a:buNone/>
            </a:pPr>
            <a:r>
              <a:rPr lang="de-DE" sz="2600" b="1" i="1" dirty="0">
                <a:solidFill>
                  <a:srgbClr val="004C93"/>
                </a:solidFill>
              </a:rPr>
              <a:t>Wer, wenn nicht wir? Transformation </a:t>
            </a:r>
            <a:br>
              <a:rPr lang="de-DE" sz="2600" b="1" i="1" dirty="0">
                <a:solidFill>
                  <a:srgbClr val="004C93"/>
                </a:solidFill>
              </a:rPr>
            </a:br>
            <a:r>
              <a:rPr lang="de-DE" sz="2600" b="1" i="1" dirty="0">
                <a:solidFill>
                  <a:srgbClr val="004C93"/>
                </a:solidFill>
              </a:rPr>
              <a:t>als Chance im Ruhrgebiet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dirty="0"/>
              <a:t>Auftakt 08.05.2025 16:00 Uhr Finkenkrug Duisburg</a:t>
            </a:r>
            <a:br>
              <a:rPr lang="de-DE" sz="1600" b="0" dirty="0"/>
            </a:br>
            <a:r>
              <a:rPr lang="de-DE" sz="1600" b="0" i="1" dirty="0">
                <a:solidFill>
                  <a:prstClr val="black"/>
                </a:solidFill>
              </a:rPr>
              <a:t>Wer, wenn nicht wir? Transformation als Chance für Duisburg</a:t>
            </a:r>
            <a:br>
              <a:rPr lang="de-DE" sz="1600" b="0" i="1" dirty="0">
                <a:solidFill>
                  <a:prstClr val="black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Prof. Dr. Andreas </a:t>
            </a:r>
            <a:r>
              <a:rPr lang="de-DE" sz="1600" dirty="0" err="1">
                <a:solidFill>
                  <a:srgbClr val="000000"/>
                </a:solidFill>
              </a:rPr>
              <a:t>Blätte</a:t>
            </a:r>
            <a:r>
              <a:rPr lang="de-DE" sz="1600" b="0" dirty="0">
                <a:solidFill>
                  <a:srgbClr val="000000"/>
                </a:solidFill>
              </a:rPr>
              <a:t>, UDE, Politikwissenschaften</a:t>
            </a:r>
            <a:br>
              <a:rPr lang="de-DE" sz="160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Alexander Garbar</a:t>
            </a:r>
            <a:r>
              <a:rPr lang="de-DE" sz="1600" b="0" dirty="0">
                <a:solidFill>
                  <a:srgbClr val="000000"/>
                </a:solidFill>
              </a:rPr>
              <a:t>,</a:t>
            </a:r>
            <a:r>
              <a:rPr lang="de-DE" sz="1600" dirty="0">
                <a:solidFill>
                  <a:srgbClr val="000000"/>
                </a:solidFill>
              </a:rPr>
              <a:t> </a:t>
            </a:r>
            <a:r>
              <a:rPr lang="de-DE" sz="1600" b="0" dirty="0">
                <a:solidFill>
                  <a:srgbClr val="000000"/>
                </a:solidFill>
              </a:rPr>
              <a:t>Duisburger Hafen AG und </a:t>
            </a:r>
            <a:br>
              <a:rPr lang="de-DE" sz="1600" b="0" dirty="0">
                <a:solidFill>
                  <a:srgbClr val="000000"/>
                </a:solidFill>
              </a:rPr>
            </a:br>
            <a:r>
              <a:rPr lang="de-DE" sz="1600" b="0" dirty="0" err="1">
                <a:solidFill>
                  <a:srgbClr val="000000"/>
                </a:solidFill>
              </a:rPr>
              <a:t>Hy.Region.Rhein.Ruhr</a:t>
            </a:r>
            <a:r>
              <a:rPr lang="de-DE" sz="1600" b="0" dirty="0">
                <a:solidFill>
                  <a:srgbClr val="000000"/>
                </a:solidFill>
              </a:rPr>
              <a:t> e.V.</a:t>
            </a:r>
            <a:br>
              <a:rPr lang="de-DE" sz="1600" b="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Sabine Hampel</a:t>
            </a:r>
            <a:r>
              <a:rPr lang="de-DE" sz="1600" b="0" dirty="0">
                <a:solidFill>
                  <a:srgbClr val="000000"/>
                </a:solidFill>
              </a:rPr>
              <a:t>, UDE, Gebäudemanagement</a:t>
            </a:r>
            <a:br>
              <a:rPr lang="de-DE" sz="1600" b="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Gabi Siegert</a:t>
            </a:r>
            <a:r>
              <a:rPr lang="de-DE" sz="1600" b="0" dirty="0">
                <a:solidFill>
                  <a:srgbClr val="000000"/>
                </a:solidFill>
              </a:rPr>
              <a:t>, Klimaentscheid Duisburg​</a:t>
            </a:r>
            <a:endParaRPr lang="de-DE" sz="1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0" dirty="0">
                <a:solidFill>
                  <a:prstClr val="black"/>
                </a:solidFill>
              </a:rPr>
              <a:t>Danach immer donnerstags 16:00 Uhr online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0" dirty="0">
                <a:solidFill>
                  <a:prstClr val="black"/>
                </a:solidFill>
              </a:rPr>
              <a:t>Weitere Infos: https://udue.de/forfuture 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UDE4future Ringvorlesung mit Diskussion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3094" y="3495279"/>
            <a:ext cx="1242095" cy="124209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1033" y="171595"/>
            <a:ext cx="566368" cy="566368"/>
          </a:xfrm>
          <a:prstGeom prst="rect">
            <a:avLst/>
          </a:prstGeom>
        </p:spPr>
      </p:pic>
      <p:pic>
        <p:nvPicPr>
          <p:cNvPr id="10" name="Grafik 9" descr="Ein Bild, das draußen, Himmel, Wasser, Spiegelung enthält.&#10;&#10;KI-generierte Inhalte können fehlerhaft sein.">
            <a:extLst>
              <a:ext uri="{FF2B5EF4-FFF2-40B4-BE49-F238E27FC236}">
                <a16:creationId xmlns:a16="http://schemas.microsoft.com/office/drawing/2014/main" id="{D6C78C0E-E3EA-1237-8A8D-9E1EE2C29E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89783" y="959526"/>
            <a:ext cx="2373243" cy="35598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03A9648-9A24-875D-082A-A944B3506724}"/>
              </a:ext>
            </a:extLst>
          </p:cNvPr>
          <p:cNvSpPr txBox="1"/>
          <p:nvPr/>
        </p:nvSpPr>
        <p:spPr>
          <a:xfrm>
            <a:off x="6589783" y="4280852"/>
            <a:ext cx="23732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125"/>
              </a:spcAft>
              <a:buNone/>
            </a:pPr>
            <a:r>
              <a:rPr lang="en-US" sz="8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(c) Von </a:t>
            </a:r>
            <a:r>
              <a:rPr lang="en-US" sz="800" b="0" i="0" dirty="0" err="1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Tuxyso</a:t>
            </a:r>
            <a:r>
              <a:rPr lang="en-US" sz="8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 / Wikimedia Commons</a:t>
            </a:r>
          </a:p>
        </p:txBody>
      </p:sp>
    </p:spTree>
    <p:extLst>
      <p:ext uri="{BB962C8B-B14F-4D97-AF65-F5344CB8AC3E}">
        <p14:creationId xmlns:p14="http://schemas.microsoft.com/office/powerpoint/2010/main" val="143744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UDE">
      <a:dk1>
        <a:sysClr val="windowText" lastClr="000000"/>
      </a:dk1>
      <a:lt1>
        <a:sysClr val="window" lastClr="FFFFFF"/>
      </a:lt1>
      <a:dk2>
        <a:srgbClr val="004C93"/>
      </a:dk2>
      <a:lt2>
        <a:srgbClr val="EFE4BF"/>
      </a:lt2>
      <a:accent1>
        <a:srgbClr val="DFE4F2"/>
      </a:accent1>
      <a:accent2>
        <a:srgbClr val="3B5988"/>
      </a:accent2>
      <a:accent3>
        <a:srgbClr val="4F75B1"/>
      </a:accent3>
      <a:accent4>
        <a:srgbClr val="758FC3"/>
      </a:accent4>
      <a:accent5>
        <a:srgbClr val="A1B0D2"/>
      </a:accent5>
      <a:accent6>
        <a:srgbClr val="C1CAD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schmuck_de_16-9-aviate" id="{F0C7FE25-2FA5-5C4C-A0BA-6AA9971A0119}" vid="{EA7AADA6-9729-9C47-900B-22314EABE393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</Words>
  <Application>Microsoft Office PowerPoint</Application>
  <PresentationFormat>Bildschirmpräsentation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Lucida Grande</vt:lpstr>
      <vt:lpstr>Officina Sans ITC TT Book</vt:lpstr>
      <vt:lpstr>Wingdings</vt:lpstr>
      <vt:lpstr>Office-Design</vt:lpstr>
      <vt:lpstr>UDE4future Ringvorlesung mit Diskussion</vt:lpstr>
    </vt:vector>
  </TitlesOfParts>
  <Company>move:elevator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Lacum</dc:creator>
  <cp:lastModifiedBy>Tobias Teckentrup</cp:lastModifiedBy>
  <cp:revision>118</cp:revision>
  <cp:lastPrinted>2019-03-15T10:05:58Z</cp:lastPrinted>
  <dcterms:created xsi:type="dcterms:W3CDTF">2012-08-27T10:28:54Z</dcterms:created>
  <dcterms:modified xsi:type="dcterms:W3CDTF">2025-03-25T10:31:03Z</dcterms:modified>
</cp:coreProperties>
</file>