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de-DE"/>
    </a:defPPr>
    <a:lvl1pPr algn="l">
      <a:spcBef>
        <a:spcPts val="0"/>
      </a:spcBef>
      <a:spcAft>
        <a:spcPts val="0"/>
      </a:spcAft>
      <a:defRPr>
        <a:solidFill>
          <a:schemeClr val="tx1"/>
        </a:solidFill>
        <a:latin typeface="Arial"/>
        <a:ea typeface="+mn-ea"/>
        <a:cs typeface="Arial"/>
      </a:defRPr>
    </a:lvl1pPr>
    <a:lvl2pPr marL="457200" algn="l">
      <a:spcBef>
        <a:spcPts val="0"/>
      </a:spcBef>
      <a:spcAft>
        <a:spcPts val="0"/>
      </a:spcAft>
      <a:defRPr>
        <a:solidFill>
          <a:schemeClr val="tx1"/>
        </a:solidFill>
        <a:latin typeface="Arial"/>
        <a:ea typeface="+mn-ea"/>
        <a:cs typeface="Arial"/>
      </a:defRPr>
    </a:lvl2pPr>
    <a:lvl3pPr marL="914400" algn="l">
      <a:spcBef>
        <a:spcPts val="0"/>
      </a:spcBef>
      <a:spcAft>
        <a:spcPts val="0"/>
      </a:spcAft>
      <a:defRPr>
        <a:solidFill>
          <a:schemeClr val="tx1"/>
        </a:solidFill>
        <a:latin typeface="Arial"/>
        <a:ea typeface="+mn-ea"/>
        <a:cs typeface="Arial"/>
      </a:defRPr>
    </a:lvl3pPr>
    <a:lvl4pPr marL="1371600" algn="l">
      <a:spcBef>
        <a:spcPts val="0"/>
      </a:spcBef>
      <a:spcAft>
        <a:spcPts val="0"/>
      </a:spcAft>
      <a:defRPr>
        <a:solidFill>
          <a:schemeClr val="tx1"/>
        </a:solidFill>
        <a:latin typeface="Arial"/>
        <a:ea typeface="+mn-ea"/>
        <a:cs typeface="Arial"/>
      </a:defRPr>
    </a:lvl4pPr>
    <a:lvl5pPr marL="1828800" algn="l">
      <a:spcBef>
        <a:spcPts val="0"/>
      </a:spcBef>
      <a:spcAft>
        <a:spcPts val="0"/>
      </a:spcAft>
      <a:defRPr>
        <a:solidFill>
          <a:schemeClr val="tx1"/>
        </a:solidFill>
        <a:latin typeface="Arial"/>
        <a:ea typeface="+mn-ea"/>
        <a:cs typeface="Arial"/>
      </a:defRPr>
    </a:lvl5pPr>
    <a:lvl6pPr marL="2286000" algn="l" defTabSz="914400">
      <a:defRPr>
        <a:solidFill>
          <a:schemeClr val="tx1"/>
        </a:solidFill>
        <a:latin typeface="Arial"/>
        <a:ea typeface="+mn-ea"/>
        <a:cs typeface="Arial"/>
      </a:defRPr>
    </a:lvl6pPr>
    <a:lvl7pPr marL="2743200" algn="l" defTabSz="914400">
      <a:defRPr>
        <a:solidFill>
          <a:schemeClr val="tx1"/>
        </a:solidFill>
        <a:latin typeface="Arial"/>
        <a:ea typeface="+mn-ea"/>
        <a:cs typeface="Arial"/>
      </a:defRPr>
    </a:lvl7pPr>
    <a:lvl8pPr marL="3200400" algn="l" defTabSz="914400">
      <a:defRPr>
        <a:solidFill>
          <a:schemeClr val="tx1"/>
        </a:solidFill>
        <a:latin typeface="Arial"/>
        <a:ea typeface="+mn-ea"/>
        <a:cs typeface="Arial"/>
      </a:defRPr>
    </a:lvl8pPr>
    <a:lvl9pPr marL="3657600" algn="l" defTabSz="914400">
      <a:defRPr>
        <a:solidFill>
          <a:schemeClr val="tx1"/>
        </a:solidFill>
        <a:latin typeface="Arial"/>
        <a:ea typeface="+mn-ea"/>
        <a:cs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lvl1pPr algn="l">
              <a:defRPr/>
            </a:lvl1pPr>
          </a:lstStyle>
          <a:p>
            <a:pPr>
              <a:defRPr/>
            </a:pPr>
            <a:r>
              <a:rPr lang="de-DE"/>
              <a:t>Titelmasterformat durch Klicken bearbeiten</a:t>
            </a:r>
          </a:p>
        </p:txBody>
      </p:sp>
      <p:sp>
        <p:nvSpPr>
          <p:cNvPr id="5" name="Inhaltsplatzhalter 2"/>
          <p:cNvSpPr>
            <a:spLocks noGrp="1"/>
          </p:cNvSpPr>
          <p:nvPr>
            <p:ph idx="1"/>
          </p:nvPr>
        </p:nvSpPr>
        <p:spPr bwMode="auto"/>
        <p:txBody>
          <a:bodyPr/>
          <a:lstStyle>
            <a:lvl1pPr>
              <a:defRPr/>
            </a:lvl1pPr>
            <a:lvl2pPr>
              <a:defRPr sz="1800"/>
            </a:lvl2pPr>
            <a:lvl3pPr>
              <a:defRPr sz="1600"/>
            </a:lvl3pPr>
            <a:lvl4pPr>
              <a:defRPr sz="1400"/>
            </a:lvl4pPr>
            <a:lvl5pPr>
              <a:defRPr sz="12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Rectangle 6"/>
          <p:cNvSpPr>
            <a:spLocks noGrp="1" noChangeArrowheads="1"/>
          </p:cNvSpPr>
          <p:nvPr>
            <p:ph type="sldNum" sz="quarter" idx="10"/>
          </p:nvPr>
        </p:nvSpPr>
        <p:spPr bwMode="auto">
          <a:ln/>
        </p:spPr>
        <p:txBody>
          <a:bodyPr/>
          <a:lstStyle>
            <a:lvl1pPr>
              <a:defRPr/>
            </a:lvl1pPr>
          </a:lstStyle>
          <a:p>
            <a:pPr>
              <a:defRPr/>
            </a:pPr>
            <a:fld id="{F07D5CED-1CB9-4AE7-8E12-E76960359046}" type="slidenum">
              <a:rPr lang="de-DE"/>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p>
        </p:txBody>
      </p:sp>
      <p:sp>
        <p:nvSpPr>
          <p:cNvPr id="5" name="Rectangle 6"/>
          <p:cNvSpPr>
            <a:spLocks noGrp="1" noChangeArrowheads="1"/>
          </p:cNvSpPr>
          <p:nvPr>
            <p:ph type="sldNum" sz="quarter" idx="10"/>
          </p:nvPr>
        </p:nvSpPr>
        <p:spPr bwMode="auto">
          <a:xfrm>
            <a:off x="7010399" y="6381750"/>
            <a:ext cx="2133600" cy="476250"/>
          </a:xfrm>
          <a:ln/>
        </p:spPr>
        <p:txBody>
          <a:bodyPr/>
          <a:lstStyle>
            <a:lvl1pPr>
              <a:defRPr/>
            </a:lvl1pPr>
          </a:lstStyle>
          <a:p>
            <a:pPr>
              <a:defRPr/>
            </a:pPr>
            <a:fld id="{F07D5CED-1CB9-4AE7-8E12-E76960359046}" type="slidenum">
              <a:rPr lang="de-DE"/>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t">
    <p:bg>
      <p:bgRef idx="1001">
        <a:schemeClr val="bg1"/>
      </p:bgRef>
    </p:bg>
    <p:spTree>
      <p:nvGrpSpPr>
        <p:cNvPr id="1" name=""/>
        <p:cNvGrpSpPr/>
        <p:nvPr/>
      </p:nvGrpSpPr>
      <p:grpSpPr bwMode="auto">
        <a:xfrm>
          <a:off x="0" y="0"/>
          <a:ext cx="0" cy="0"/>
          <a:chOff x="0" y="0"/>
          <a:chExt cx="0" cy="0"/>
        </a:xfrm>
      </p:grpSpPr>
      <p:sp>
        <p:nvSpPr>
          <p:cNvPr id="4" name="Rectangle 6"/>
          <p:cNvSpPr>
            <a:spLocks noGrp="1" noChangeArrowheads="1"/>
          </p:cNvSpPr>
          <p:nvPr>
            <p:ph type="sldNum" sz="quarter" idx="10"/>
          </p:nvPr>
        </p:nvSpPr>
        <p:spPr bwMode="auto">
          <a:xfrm>
            <a:off x="7010399" y="6381750"/>
            <a:ext cx="2133600" cy="476250"/>
          </a:xfrm>
          <a:ln/>
        </p:spPr>
        <p:txBody>
          <a:bodyPr wrap="square"/>
          <a:lstStyle>
            <a:lvl1pPr>
              <a:defRPr/>
            </a:lvl1pPr>
          </a:lstStyle>
          <a:p>
            <a:pPr>
              <a:defRPr/>
            </a:pPr>
            <a:fld id="{F07D5CED-1CB9-4AE7-8E12-E76960359046}" type="slidenum">
              <a:rPr lang="de-DE"/>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xAndObj" preserve="1" userDrawn="1">
  <p:cSld name="Titel, Text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179388" y="1196975"/>
            <a:ext cx="8713787" cy="647700"/>
          </a:xfrm>
        </p:spPr>
        <p:txBody>
          <a:bodyPr/>
          <a:lstStyle/>
          <a:p>
            <a:pPr>
              <a:defRPr/>
            </a:pPr>
            <a:r>
              <a:rPr lang="de-DE"/>
              <a:t>Titelmasterformat durch Klicken bearbeiten</a:t>
            </a:r>
          </a:p>
        </p:txBody>
      </p:sp>
      <p:sp>
        <p:nvSpPr>
          <p:cNvPr id="5" name="Textplatzhalter 2"/>
          <p:cNvSpPr>
            <a:spLocks noGrp="1"/>
          </p:cNvSpPr>
          <p:nvPr>
            <p:ph type="body" sz="half" idx="1"/>
          </p:nvPr>
        </p:nvSpPr>
        <p:spPr bwMode="auto">
          <a:xfrm>
            <a:off x="179388" y="1196975"/>
            <a:ext cx="4316412" cy="4957763"/>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Inhaltsplatzhalter 3"/>
          <p:cNvSpPr>
            <a:spLocks noGrp="1"/>
          </p:cNvSpPr>
          <p:nvPr>
            <p:ph sz="half" idx="2"/>
          </p:nvPr>
        </p:nvSpPr>
        <p:spPr bwMode="auto">
          <a:xfrm>
            <a:off x="4648200" y="1196975"/>
            <a:ext cx="4316413" cy="4957763"/>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7" name="Rectangle 6"/>
          <p:cNvSpPr>
            <a:spLocks noGrp="1" noChangeArrowheads="1"/>
          </p:cNvSpPr>
          <p:nvPr>
            <p:ph type="sldNum" sz="quarter" idx="10"/>
          </p:nvPr>
        </p:nvSpPr>
        <p:spPr bwMode="auto">
          <a:ln/>
        </p:spPr>
        <p:txBody>
          <a:bodyPr/>
          <a:lstStyle>
            <a:lvl1pPr>
              <a:defRPr/>
            </a:lvl1pPr>
          </a:lstStyle>
          <a:p>
            <a:pPr>
              <a:defRPr/>
            </a:pPr>
            <a:fld id="{8D169C1A-9B34-43C7-A405-B4DB0998C3B9}" type="slidenum">
              <a:rPr lang="de-DE"/>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xAndTwoObj" preserve="1" userDrawn="1">
  <p:cSld name="Titel, Text und zwei Inhalte">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179388" y="1196975"/>
            <a:ext cx="8713787" cy="647700"/>
          </a:xfrm>
        </p:spPr>
        <p:txBody>
          <a:bodyPr/>
          <a:lstStyle/>
          <a:p>
            <a:pPr>
              <a:defRPr/>
            </a:pPr>
            <a:r>
              <a:rPr lang="de-DE"/>
              <a:t>Titelmasterformat durch Klicken bearbeiten</a:t>
            </a:r>
          </a:p>
        </p:txBody>
      </p:sp>
      <p:sp>
        <p:nvSpPr>
          <p:cNvPr id="5" name="Textplatzhalter 2"/>
          <p:cNvSpPr>
            <a:spLocks noGrp="1"/>
          </p:cNvSpPr>
          <p:nvPr>
            <p:ph type="body" sz="half" idx="1"/>
          </p:nvPr>
        </p:nvSpPr>
        <p:spPr bwMode="auto">
          <a:xfrm>
            <a:off x="179388" y="1196975"/>
            <a:ext cx="4316412" cy="4957763"/>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Inhaltsplatzhalter 3"/>
          <p:cNvSpPr>
            <a:spLocks noGrp="1"/>
          </p:cNvSpPr>
          <p:nvPr>
            <p:ph sz="quarter" idx="2"/>
          </p:nvPr>
        </p:nvSpPr>
        <p:spPr bwMode="auto">
          <a:xfrm>
            <a:off x="4648200" y="1196975"/>
            <a:ext cx="4316413" cy="2401887"/>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7" name="Inhaltsplatzhalter 4"/>
          <p:cNvSpPr>
            <a:spLocks noGrp="1"/>
          </p:cNvSpPr>
          <p:nvPr>
            <p:ph sz="quarter" idx="3"/>
          </p:nvPr>
        </p:nvSpPr>
        <p:spPr bwMode="auto">
          <a:xfrm>
            <a:off x="4648200" y="3751263"/>
            <a:ext cx="4316413" cy="2403475"/>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8" name="Rectangle 6"/>
          <p:cNvSpPr>
            <a:spLocks noGrp="1" noChangeArrowheads="1"/>
          </p:cNvSpPr>
          <p:nvPr>
            <p:ph type="sldNum" sz="quarter" idx="10"/>
          </p:nvPr>
        </p:nvSpPr>
        <p:spPr bwMode="auto">
          <a:ln/>
        </p:spPr>
        <p:txBody>
          <a:bodyPr/>
          <a:lstStyle>
            <a:lvl1pPr>
              <a:defRPr/>
            </a:lvl1pPr>
          </a:lstStyle>
          <a:p>
            <a:pPr>
              <a:defRPr/>
            </a:pPr>
            <a:fld id="{F3D505F0-B084-4AA4-A63B-8B5717316D2D}" type="slidenum">
              <a:rPr lang="de-DE"/>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xOverObj" preserve="1" userDrawn="1">
  <p:cSld name="Titel und Text über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179388" y="1196975"/>
            <a:ext cx="8713787" cy="647700"/>
          </a:xfrm>
        </p:spPr>
        <p:txBody>
          <a:bodyPr/>
          <a:lstStyle/>
          <a:p>
            <a:pPr>
              <a:defRPr/>
            </a:pPr>
            <a:r>
              <a:rPr lang="de-DE"/>
              <a:t>Titelmasterformat durch Klicken bearbeiten</a:t>
            </a:r>
          </a:p>
        </p:txBody>
      </p:sp>
      <p:sp>
        <p:nvSpPr>
          <p:cNvPr id="5" name="Textplatzhalter 2"/>
          <p:cNvSpPr>
            <a:spLocks noGrp="1"/>
          </p:cNvSpPr>
          <p:nvPr>
            <p:ph type="body" sz="half" idx="1"/>
          </p:nvPr>
        </p:nvSpPr>
        <p:spPr bwMode="auto">
          <a:xfrm>
            <a:off x="179388" y="1196975"/>
            <a:ext cx="8785225" cy="2401887"/>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Inhaltsplatzhalter 3"/>
          <p:cNvSpPr>
            <a:spLocks noGrp="1"/>
          </p:cNvSpPr>
          <p:nvPr>
            <p:ph sz="half" idx="2"/>
          </p:nvPr>
        </p:nvSpPr>
        <p:spPr bwMode="auto">
          <a:xfrm>
            <a:off x="179388" y="3751263"/>
            <a:ext cx="8785225" cy="2403475"/>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7" name="Rectangle 6"/>
          <p:cNvSpPr>
            <a:spLocks noGrp="1" noChangeArrowheads="1"/>
          </p:cNvSpPr>
          <p:nvPr>
            <p:ph type="sldNum" sz="quarter" idx="10"/>
          </p:nvPr>
        </p:nvSpPr>
        <p:spPr bwMode="auto">
          <a:ln/>
        </p:spPr>
        <p:txBody>
          <a:bodyPr/>
          <a:lstStyle>
            <a:lvl1pPr>
              <a:defRPr/>
            </a:lvl1pPr>
          </a:lstStyle>
          <a:p>
            <a:pPr>
              <a:defRPr/>
            </a:pPr>
            <a:fld id="{4FD21AEF-A568-4980-9FAF-EC3C8B32D97F}" type="slidenum">
              <a:rPr lang="de-DE"/>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userDrawn="1">
  <p:cSld name="4_Nur Titel">
    <p:spTree>
      <p:nvGrpSpPr>
        <p:cNvPr id="1" name=""/>
        <p:cNvGrpSpPr/>
        <p:nvPr/>
      </p:nvGrpSpPr>
      <p:grpSpPr bwMode="auto">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blank" userDrawn="1">
  <p:cSld name="Leer">
    <p:spTree>
      <p:nvGrpSpPr>
        <p:cNvPr id="1" name=""/>
        <p:cNvGrpSpPr/>
        <p:nvPr/>
      </p:nvGrpSpPr>
      <p:grpSpPr bwMode="auto">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179512" y="1268909"/>
            <a:ext cx="8784976" cy="50390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defRPr/>
            </a:pPr>
            <a:endParaRPr lang="de-DE"/>
          </a:p>
        </p:txBody>
      </p:sp>
      <p:sp>
        <p:nvSpPr>
          <p:cNvPr id="5" name="Rectangle 3"/>
          <p:cNvSpPr>
            <a:spLocks noGrp="1" noChangeArrowheads="1"/>
          </p:cNvSpPr>
          <p:nvPr>
            <p:ph type="body" idx="1"/>
          </p:nvPr>
        </p:nvSpPr>
        <p:spPr bwMode="auto">
          <a:xfrm>
            <a:off x="179388" y="1988840"/>
            <a:ext cx="8785225" cy="4320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defRPr/>
            </a:pPr>
            <a:endParaRPr lang="de-DE"/>
          </a:p>
        </p:txBody>
      </p:sp>
      <p:sp>
        <p:nvSpPr>
          <p:cNvPr id="6" name="Rectangle 8"/>
          <p:cNvSpPr>
            <a:spLocks noChangeArrowheads="1"/>
          </p:cNvSpPr>
          <p:nvPr/>
        </p:nvSpPr>
        <p:spPr bwMode="auto">
          <a:xfrm>
            <a:off x="179388" y="2420938"/>
            <a:ext cx="8785225" cy="3600450"/>
          </a:xfrm>
          <a:prstGeom prst="rect">
            <a:avLst/>
          </a:prstGeom>
          <a:noFill/>
          <a:ln w="9525">
            <a:noFill/>
            <a:miter lim="800000"/>
            <a:headEnd/>
            <a:tailEnd/>
          </a:ln>
        </p:spPr>
        <p:txBody>
          <a:bodyPr/>
          <a:lstStyle/>
          <a:p>
            <a:pPr marL="342900" indent="-342900">
              <a:spcBef>
                <a:spcPts val="0"/>
              </a:spcBef>
              <a:defRPr/>
            </a:pPr>
            <a:endParaRPr lang="de-DE" sz="3200"/>
          </a:p>
        </p:txBody>
      </p:sp>
      <p:sp>
        <p:nvSpPr>
          <p:cNvPr id="7" name="Line 9"/>
          <p:cNvSpPr>
            <a:spLocks noChangeShapeType="1"/>
          </p:cNvSpPr>
          <p:nvPr/>
        </p:nvSpPr>
        <p:spPr bwMode="auto">
          <a:xfrm>
            <a:off x="0" y="6309320"/>
            <a:ext cx="9144000" cy="0"/>
          </a:xfrm>
          <a:prstGeom prst="line">
            <a:avLst/>
          </a:prstGeom>
          <a:noFill/>
          <a:ln w="19050">
            <a:solidFill>
              <a:srgbClr val="003399"/>
            </a:solidFill>
            <a:round/>
            <a:headEnd/>
            <a:tailEnd/>
          </a:ln>
        </p:spPr>
        <p:txBody>
          <a:bodyPr/>
          <a:lstStyle/>
          <a:p>
            <a:pPr>
              <a:defRPr/>
            </a:pPr>
            <a:endParaRPr lang="de-DE">
              <a:cs typeface="+mn-cs"/>
            </a:endParaRPr>
          </a:p>
        </p:txBody>
      </p:sp>
      <p:sp>
        <p:nvSpPr>
          <p:cNvPr id="8" name="Text Box 11"/>
          <p:cNvSpPr>
            <a:spLocks/>
          </p:cNvSpPr>
          <p:nvPr/>
        </p:nvSpPr>
        <p:spPr bwMode="auto">
          <a:xfrm>
            <a:off x="179512" y="6336703"/>
            <a:ext cx="6444208" cy="461665"/>
          </a:xfrm>
          <a:prstGeom prst="rect">
            <a:avLst/>
          </a:prstGeom>
          <a:noFill/>
          <a:ln w="9525">
            <a:noFill/>
            <a:miter lim="800000"/>
            <a:headEnd/>
            <a:tailEnd/>
          </a:ln>
        </p:spPr>
        <p:txBody>
          <a:bodyPr wrap="square">
            <a:spAutoFit/>
          </a:bodyPr>
          <a:lstStyle/>
          <a:p>
            <a:pPr>
              <a:defRPr/>
            </a:pPr>
            <a:r>
              <a:rPr lang="de-DE" sz="1200" b="1">
                <a:solidFill>
                  <a:srgbClr val="003399"/>
                </a:solidFill>
              </a:rPr>
              <a:t>Informationen zum Bachelorstudiengang Wirtschaftsingenieurwesen PO 2019</a:t>
            </a:r>
            <a:endParaRPr/>
          </a:p>
          <a:p>
            <a:pPr>
              <a:defRPr/>
            </a:pPr>
            <a:r>
              <a:rPr lang="de-DE" sz="1200" b="1">
                <a:solidFill>
                  <a:srgbClr val="003399"/>
                </a:solidFill>
              </a:rPr>
              <a:t>WS 2019/20</a:t>
            </a:r>
          </a:p>
        </p:txBody>
      </p:sp>
      <p:sp>
        <p:nvSpPr>
          <p:cNvPr id="9" name="Rectangle 6"/>
          <p:cNvSpPr>
            <a:spLocks noGrp="1" noChangeArrowheads="1"/>
          </p:cNvSpPr>
          <p:nvPr>
            <p:ph type="sldNum" sz="quarter" idx="4"/>
          </p:nvPr>
        </p:nvSpPr>
        <p:spPr bwMode="auto">
          <a:xfrm>
            <a:off x="7010399" y="6381750"/>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b="1">
                <a:solidFill>
                  <a:srgbClr val="003399"/>
                </a:solidFill>
                <a:cs typeface="+mn-cs"/>
              </a:defRPr>
            </a:lvl1pPr>
          </a:lstStyle>
          <a:p>
            <a:pPr>
              <a:defRPr/>
            </a:pPr>
            <a:fld id="{7F6CD8FC-5C93-4407-84BA-07F41B3D4A0A}" type="slidenum">
              <a:rPr lang="de-DE"/>
              <a:t>‹Nr.›</a:t>
            </a:fld>
            <a:endParaRPr lang="de-DE"/>
          </a:p>
        </p:txBody>
      </p:sp>
      <p:pic>
        <p:nvPicPr>
          <p:cNvPr id="10" name="Grafik 1" descr="Logo Uni 1106.jpg"/>
          <p:cNvPicPr>
            <a:picLocks noChangeAspect="1" noChangeArrowheads="1"/>
          </p:cNvPicPr>
          <p:nvPr userDrawn="1"/>
        </p:nvPicPr>
        <p:blipFill>
          <a:blip r:embed="rId10"/>
          <a:stretch/>
        </p:blipFill>
        <p:spPr bwMode="auto">
          <a:xfrm>
            <a:off x="0" y="0"/>
            <a:ext cx="2735263" cy="1058863"/>
          </a:xfrm>
          <a:prstGeom prst="rect">
            <a:avLst/>
          </a:prstGeom>
          <a:noFill/>
          <a:ln w="9525">
            <a:noFill/>
            <a:miter lim="800000"/>
            <a:headEnd/>
            <a:tailEnd/>
          </a:ln>
        </p:spPr>
      </p:pic>
      <p:pic>
        <p:nvPicPr>
          <p:cNvPr id="11" name="Grafik 10"/>
          <p:cNvPicPr/>
          <p:nvPr userDrawn="1"/>
        </p:nvPicPr>
        <p:blipFill>
          <a:blip r:embed="rId11"/>
          <a:stretch/>
        </p:blipFill>
        <p:spPr bwMode="auto">
          <a:xfrm>
            <a:off x="8028384" y="44624"/>
            <a:ext cx="1008000" cy="1008000"/>
          </a:xfrm>
          <a:prstGeom prst="rect">
            <a:avLst/>
          </a:prstGeom>
          <a:noFill/>
          <a:ln w="9525">
            <a:noFill/>
            <a:miter lim="800000"/>
            <a:headEnd/>
            <a:tailEnd/>
          </a:ln>
        </p:spPr>
      </p:pic>
      <p:cxnSp>
        <p:nvCxnSpPr>
          <p:cNvPr id="12" name="Gerade Verbindung 12"/>
          <p:cNvCxnSpPr>
            <a:cxnSpLocks/>
          </p:cNvCxnSpPr>
          <p:nvPr userDrawn="1"/>
        </p:nvCxnSpPr>
        <p:spPr bwMode="auto">
          <a:xfrm>
            <a:off x="0" y="1124744"/>
            <a:ext cx="9144000" cy="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3" name="Rectangle 7"/>
          <p:cNvSpPr>
            <a:spLocks noChangeArrowheads="1"/>
          </p:cNvSpPr>
          <p:nvPr userDrawn="1"/>
        </p:nvSpPr>
        <p:spPr bwMode="auto">
          <a:xfrm>
            <a:off x="2699792" y="-27384"/>
            <a:ext cx="5112568" cy="73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algn="l">
              <a:defRPr/>
            </a:pPr>
            <a:r>
              <a:rPr lang="de-DE" sz="1400">
                <a:solidFill>
                  <a:srgbClr val="003399"/>
                </a:solidFill>
              </a:rPr>
              <a:t>Dr. Katharina Jörges-Süß</a:t>
            </a:r>
            <a:endParaRPr/>
          </a:p>
          <a:p>
            <a:pPr algn="l">
              <a:defRPr/>
            </a:pPr>
            <a:r>
              <a:rPr lang="de-DE" sz="1400">
                <a:solidFill>
                  <a:srgbClr val="003399"/>
                </a:solidFill>
              </a:rPr>
              <a:t>Koordinatorin und Fachberaterin der Studienprogramme Wirtschaftsingenieurwesen</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ftr="0" dt="0"/>
  <p:txStyles>
    <p:titleStyle>
      <a:lvl1pPr algn="l">
        <a:spcBef>
          <a:spcPts val="0"/>
        </a:spcBef>
        <a:spcAft>
          <a:spcPts val="0"/>
        </a:spcAft>
        <a:defRPr sz="3000" b="1">
          <a:solidFill>
            <a:schemeClr val="tx2"/>
          </a:solidFill>
          <a:latin typeface="+mj-lt"/>
          <a:ea typeface="+mj-ea"/>
          <a:cs typeface="+mj-cs"/>
        </a:defRPr>
      </a:lvl1pPr>
      <a:lvl2pPr algn="ctr">
        <a:spcBef>
          <a:spcPts val="0"/>
        </a:spcBef>
        <a:spcAft>
          <a:spcPts val="0"/>
        </a:spcAft>
        <a:defRPr sz="4400">
          <a:solidFill>
            <a:schemeClr val="tx2"/>
          </a:solidFill>
          <a:latin typeface="Arial"/>
          <a:cs typeface="Arial"/>
        </a:defRPr>
      </a:lvl2pPr>
      <a:lvl3pPr algn="ctr">
        <a:spcBef>
          <a:spcPts val="0"/>
        </a:spcBef>
        <a:spcAft>
          <a:spcPts val="0"/>
        </a:spcAft>
        <a:defRPr sz="4400">
          <a:solidFill>
            <a:schemeClr val="tx2"/>
          </a:solidFill>
          <a:latin typeface="Arial"/>
          <a:cs typeface="Arial"/>
        </a:defRPr>
      </a:lvl3pPr>
      <a:lvl4pPr algn="ctr">
        <a:spcBef>
          <a:spcPts val="0"/>
        </a:spcBef>
        <a:spcAft>
          <a:spcPts val="0"/>
        </a:spcAft>
        <a:defRPr sz="4400">
          <a:solidFill>
            <a:schemeClr val="tx2"/>
          </a:solidFill>
          <a:latin typeface="Arial"/>
          <a:cs typeface="Arial"/>
        </a:defRPr>
      </a:lvl4pPr>
      <a:lvl5pPr algn="ctr">
        <a:spcBef>
          <a:spcPts val="0"/>
        </a:spcBef>
        <a:spcAft>
          <a:spcPts val="0"/>
        </a:spcAft>
        <a:defRPr sz="4400">
          <a:solidFill>
            <a:schemeClr val="tx2"/>
          </a:solidFill>
          <a:latin typeface="Arial"/>
          <a:cs typeface="Arial"/>
        </a:defRPr>
      </a:lvl5pPr>
      <a:lvl6pPr marL="457200" algn="ctr">
        <a:spcBef>
          <a:spcPts val="0"/>
        </a:spcBef>
        <a:spcAft>
          <a:spcPts val="0"/>
        </a:spcAft>
        <a:defRPr sz="4400">
          <a:solidFill>
            <a:schemeClr val="tx2"/>
          </a:solidFill>
          <a:latin typeface="Arial"/>
          <a:cs typeface="Arial"/>
        </a:defRPr>
      </a:lvl6pPr>
      <a:lvl7pPr marL="914400" algn="ctr">
        <a:spcBef>
          <a:spcPts val="0"/>
        </a:spcBef>
        <a:spcAft>
          <a:spcPts val="0"/>
        </a:spcAft>
        <a:defRPr sz="4400">
          <a:solidFill>
            <a:schemeClr val="tx2"/>
          </a:solidFill>
          <a:latin typeface="Arial"/>
          <a:cs typeface="Arial"/>
        </a:defRPr>
      </a:lvl7pPr>
      <a:lvl8pPr marL="1371600" algn="ctr">
        <a:spcBef>
          <a:spcPts val="0"/>
        </a:spcBef>
        <a:spcAft>
          <a:spcPts val="0"/>
        </a:spcAft>
        <a:defRPr sz="4400">
          <a:solidFill>
            <a:schemeClr val="tx2"/>
          </a:solidFill>
          <a:latin typeface="Arial"/>
          <a:cs typeface="Arial"/>
        </a:defRPr>
      </a:lvl8pPr>
      <a:lvl9pPr marL="1828800" algn="ctr">
        <a:spcBef>
          <a:spcPts val="0"/>
        </a:spcBef>
        <a:spcAft>
          <a:spcPts val="0"/>
        </a:spcAft>
        <a:defRPr sz="4400">
          <a:solidFill>
            <a:schemeClr val="tx2"/>
          </a:solidFill>
          <a:latin typeface="Arial"/>
          <a:cs typeface="Arial"/>
        </a:defRPr>
      </a:lvl9pPr>
    </p:titleStyle>
    <p:bodyStyle>
      <a:lvl1pPr marL="342000" indent="-342000" algn="l">
        <a:spcBef>
          <a:spcPts val="600"/>
        </a:spcBef>
        <a:spcAft>
          <a:spcPts val="0"/>
        </a:spcAft>
        <a:defRPr sz="2000">
          <a:solidFill>
            <a:schemeClr val="tx1"/>
          </a:solidFill>
          <a:latin typeface="+mn-lt"/>
          <a:ea typeface="+mn-ea"/>
          <a:cs typeface="+mn-cs"/>
        </a:defRPr>
      </a:lvl1pPr>
      <a:lvl2pPr marL="742950" indent="-285750" algn="l">
        <a:spcBef>
          <a:spcPts val="0"/>
        </a:spcBef>
        <a:spcAft>
          <a:spcPts val="0"/>
        </a:spcAft>
        <a:buChar char="–"/>
        <a:defRPr sz="2800">
          <a:solidFill>
            <a:schemeClr val="tx1"/>
          </a:solidFill>
          <a:latin typeface="+mn-lt"/>
          <a:cs typeface="+mn-cs"/>
        </a:defRPr>
      </a:lvl2pPr>
      <a:lvl3pPr marL="1143000" indent="-228600" algn="l">
        <a:spcBef>
          <a:spcPts val="0"/>
        </a:spcBef>
        <a:spcAft>
          <a:spcPts val="0"/>
        </a:spcAft>
        <a:buChar char="•"/>
        <a:defRPr sz="2400">
          <a:solidFill>
            <a:schemeClr val="tx1"/>
          </a:solidFill>
          <a:latin typeface="+mn-lt"/>
          <a:cs typeface="+mn-cs"/>
        </a:defRPr>
      </a:lvl3pPr>
      <a:lvl4pPr marL="1600200" indent="-228600" algn="l">
        <a:spcBef>
          <a:spcPts val="0"/>
        </a:spcBef>
        <a:spcAft>
          <a:spcPts val="0"/>
        </a:spcAft>
        <a:buChar char="–"/>
        <a:defRPr sz="2000">
          <a:solidFill>
            <a:schemeClr val="tx1"/>
          </a:solidFill>
          <a:latin typeface="+mn-lt"/>
          <a:cs typeface="+mn-cs"/>
        </a:defRPr>
      </a:lvl4pPr>
      <a:lvl5pPr marL="2057400" indent="-228600" algn="l">
        <a:spcBef>
          <a:spcPts val="0"/>
        </a:spcBef>
        <a:spcAft>
          <a:spcPts val="0"/>
        </a:spcAft>
        <a:buChar char="»"/>
        <a:defRPr sz="2000">
          <a:solidFill>
            <a:schemeClr val="tx1"/>
          </a:solidFill>
          <a:latin typeface="+mn-lt"/>
          <a:cs typeface="+mn-cs"/>
        </a:defRPr>
      </a:lvl5pPr>
      <a:lvl6pPr marL="2514600" indent="-228600" algn="l">
        <a:spcBef>
          <a:spcPts val="0"/>
        </a:spcBef>
        <a:spcAft>
          <a:spcPts val="0"/>
        </a:spcAft>
        <a:buChar char="»"/>
        <a:defRPr sz="2000">
          <a:solidFill>
            <a:schemeClr val="tx1"/>
          </a:solidFill>
          <a:latin typeface="+mn-lt"/>
          <a:cs typeface="+mn-cs"/>
        </a:defRPr>
      </a:lvl6pPr>
      <a:lvl7pPr marL="2971800" indent="-228600" algn="l">
        <a:spcBef>
          <a:spcPts val="0"/>
        </a:spcBef>
        <a:spcAft>
          <a:spcPts val="0"/>
        </a:spcAft>
        <a:buChar char="»"/>
        <a:defRPr sz="2000">
          <a:solidFill>
            <a:schemeClr val="tx1"/>
          </a:solidFill>
          <a:latin typeface="+mn-lt"/>
          <a:cs typeface="+mn-cs"/>
        </a:defRPr>
      </a:lvl7pPr>
      <a:lvl8pPr marL="3429000" indent="-228600" algn="l">
        <a:spcBef>
          <a:spcPts val="0"/>
        </a:spcBef>
        <a:spcAft>
          <a:spcPts val="0"/>
        </a:spcAft>
        <a:buChar char="»"/>
        <a:defRPr sz="2000">
          <a:solidFill>
            <a:schemeClr val="tx1"/>
          </a:solidFill>
          <a:latin typeface="+mn-lt"/>
          <a:cs typeface="+mn-cs"/>
        </a:defRPr>
      </a:lvl8pPr>
      <a:lvl9pPr marL="3886200" indent="-228600" algn="l">
        <a:spcBef>
          <a:spcPts val="0"/>
        </a:spcBef>
        <a:spcAft>
          <a:spcPts val="0"/>
        </a:spcAft>
        <a:buChar char="»"/>
        <a:defRPr sz="2000">
          <a:solidFill>
            <a:schemeClr val="tx1"/>
          </a:solidFill>
          <a:latin typeface="+mn-lt"/>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uni-due.de/vdb/" TargetMode="External"/><Relationship Id="rId2" Type="http://schemas.openxmlformats.org/officeDocument/2006/relationships/hyperlink" Target="http://www.uni-due.de/wiin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a:spLocks noGrp="1" noChangeArrowheads="1"/>
          </p:cNvSpPr>
          <p:nvPr>
            <p:ph type="body" idx="4294967295"/>
          </p:nvPr>
        </p:nvSpPr>
        <p:spPr bwMode="auto">
          <a:xfrm>
            <a:off x="539750" y="1052513"/>
            <a:ext cx="8229600" cy="4968875"/>
          </a:xfrm>
        </p:spPr>
        <p:txBody>
          <a:bodyPr/>
          <a:lstStyle/>
          <a:p>
            <a:pPr algn="ctr">
              <a:defRPr/>
            </a:pPr>
            <a:endParaRPr lang="de-DE" sz="4800"/>
          </a:p>
          <a:p>
            <a:pPr algn="ctr">
              <a:defRPr/>
            </a:pPr>
            <a:endParaRPr lang="de-DE"/>
          </a:p>
          <a:p>
            <a:pPr algn="ctr">
              <a:defRPr/>
            </a:pPr>
            <a:r>
              <a:rPr lang="de-DE" sz="3600" b="1"/>
              <a:t>Bachelorstudiengang Wirtschaftsingenieurwesen</a:t>
            </a:r>
            <a:endParaRPr/>
          </a:p>
          <a:p>
            <a:pPr algn="ctr">
              <a:defRPr/>
            </a:pPr>
            <a:endParaRPr lang="de-DE" sz="3600" b="1"/>
          </a:p>
          <a:p>
            <a:pPr algn="ctr">
              <a:defRPr/>
            </a:pPr>
            <a:r>
              <a:rPr lang="de-DE" sz="2400"/>
              <a:t>Informationen zum Studienverlauf</a:t>
            </a:r>
            <a:endParaRPr/>
          </a:p>
          <a:p>
            <a:pPr algn="ctr">
              <a:defRPr/>
            </a:pPr>
            <a:endParaRPr lang="de-DE" sz="4800"/>
          </a:p>
        </p:txBody>
      </p:sp>
      <p:sp>
        <p:nvSpPr>
          <p:cNvPr id="5" name="Foliennummernplatzhalter 3"/>
          <p:cNvSpPr>
            <a:spLocks noGrp="1"/>
          </p:cNvSpPr>
          <p:nvPr>
            <p:ph type="sldNum" sz="quarter" idx="10"/>
          </p:nvPr>
        </p:nvSpPr>
        <p:spPr bwMode="auto"/>
        <p:txBody>
          <a:bodyPr/>
          <a:lstStyle/>
          <a:p>
            <a:pPr>
              <a:defRPr/>
            </a:pPr>
            <a:fld id="{F07D5CED-1CB9-4AE7-8E12-E76960359046}" type="slidenum">
              <a:rPr lang="de-DE"/>
              <a:t>1</a:t>
            </a:fld>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Formen von Prüfungsleistungen</a:t>
            </a:r>
          </a:p>
        </p:txBody>
      </p:sp>
      <p:sp>
        <p:nvSpPr>
          <p:cNvPr id="5" name="Inhaltsplatzhalter 2"/>
          <p:cNvSpPr>
            <a:spLocks noGrp="1"/>
          </p:cNvSpPr>
          <p:nvPr>
            <p:ph idx="1"/>
          </p:nvPr>
        </p:nvSpPr>
        <p:spPr bwMode="auto"/>
        <p:txBody>
          <a:bodyPr/>
          <a:lstStyle/>
          <a:p>
            <a:pPr marL="457200" indent="-457200">
              <a:buFont typeface="Symbol"/>
              <a:buChar char="-"/>
              <a:defRPr/>
            </a:pPr>
            <a:r>
              <a:rPr lang="de-DE"/>
              <a:t>Klausuren (zeitlicher Umfang: i.d.R. 60-120 Minuten)</a:t>
            </a:r>
            <a:endParaRPr/>
          </a:p>
          <a:p>
            <a:pPr marL="457200" indent="-457200">
              <a:buFont typeface="Symbol"/>
              <a:buChar char="-"/>
              <a:defRPr/>
            </a:pPr>
            <a:endParaRPr lang="de-DE"/>
          </a:p>
          <a:p>
            <a:pPr marL="457200" indent="-457200">
              <a:buFont typeface="Symbol"/>
              <a:buChar char="-"/>
              <a:defRPr/>
            </a:pPr>
            <a:r>
              <a:rPr lang="de-DE"/>
              <a:t>Seminare (z.B. mit Haus-/Seminararbeit, Vortrag und Diskussion)</a:t>
            </a:r>
            <a:endParaRPr/>
          </a:p>
          <a:p>
            <a:pPr marL="457200" indent="-457200">
              <a:buFont typeface="Symbol"/>
              <a:buChar char="-"/>
              <a:defRPr/>
            </a:pPr>
            <a:endParaRPr lang="de-DE"/>
          </a:p>
          <a:p>
            <a:pPr marL="457200" indent="-457200">
              <a:buFont typeface="Symbol"/>
              <a:buChar char="-"/>
              <a:defRPr/>
            </a:pPr>
            <a:r>
              <a:rPr lang="de-DE"/>
              <a:t>Mündliche Prüfungen</a:t>
            </a:r>
          </a:p>
          <a:p>
            <a:pPr marL="457200" indent="-457200">
              <a:buFont typeface="Symbol"/>
              <a:buChar char="-"/>
              <a:defRPr/>
            </a:pPr>
            <a:endParaRPr lang="de-DE"/>
          </a:p>
          <a:p>
            <a:pPr marL="457200" indent="-457200">
              <a:buFont typeface="Symbol"/>
              <a:buChar char="-"/>
              <a:defRPr/>
            </a:pPr>
            <a:r>
              <a:rPr lang="de-DE"/>
              <a:t>Bachelor-Arbeit (plus Kolloquium)</a:t>
            </a:r>
            <a:endParaRP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10</a:t>
            </a:fld>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Prüfungszeitraum</a:t>
            </a:r>
          </a:p>
        </p:txBody>
      </p:sp>
      <p:sp>
        <p:nvSpPr>
          <p:cNvPr id="5" name="Inhaltsplatzhalter 2"/>
          <p:cNvSpPr>
            <a:spLocks noGrp="1"/>
          </p:cNvSpPr>
          <p:nvPr>
            <p:ph idx="1"/>
          </p:nvPr>
        </p:nvSpPr>
        <p:spPr bwMode="auto"/>
        <p:txBody>
          <a:bodyPr/>
          <a:lstStyle/>
          <a:p>
            <a:pPr marL="457200" indent="-457200">
              <a:buFont typeface="Symbol"/>
              <a:buChar char="-"/>
              <a:defRPr/>
            </a:pPr>
            <a:r>
              <a:rPr lang="de-DE"/>
              <a:t>Klausuren werden in der Regel innerhalb der ersten vier bis sechs Wochen nach dem Ende der Vorlesungszeit geschrieben</a:t>
            </a:r>
            <a:endParaRPr/>
          </a:p>
          <a:p>
            <a:pPr marL="457200" indent="-457200">
              <a:defRPr/>
            </a:pPr>
            <a:endParaRPr lang="de-DE"/>
          </a:p>
          <a:p>
            <a:pPr marL="457200" indent="-457200">
              <a:buFont typeface="Symbol"/>
              <a:buChar char="-"/>
              <a:defRPr/>
            </a:pPr>
            <a:r>
              <a:rPr lang="de-DE"/>
              <a:t>Mündliche Prüfungen/Seminare und Seminararbeiten/Bachelorarbeit: während und außerhalb der Vorlesungszeit</a:t>
            </a:r>
            <a:endParaRP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11</a:t>
            </a:fld>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Organisation und Struktur der Prüfungen (1/2)</a:t>
            </a:r>
          </a:p>
        </p:txBody>
      </p:sp>
      <p:sp>
        <p:nvSpPr>
          <p:cNvPr id="5" name="Inhaltsplatzhalter 2"/>
          <p:cNvSpPr>
            <a:spLocks noGrp="1"/>
          </p:cNvSpPr>
          <p:nvPr>
            <p:ph idx="1"/>
          </p:nvPr>
        </p:nvSpPr>
        <p:spPr bwMode="auto"/>
        <p:txBody>
          <a:bodyPr/>
          <a:lstStyle/>
          <a:p>
            <a:pPr>
              <a:spcAft>
                <a:spcPts val="600"/>
              </a:spcAft>
              <a:buFont typeface="Symbol"/>
              <a:buChar char="-"/>
              <a:defRPr/>
            </a:pPr>
            <a:r>
              <a:rPr lang="de-DE"/>
              <a:t>Jede </a:t>
            </a:r>
            <a:r>
              <a:rPr lang="de-DE" b="1"/>
              <a:t>Klausur</a:t>
            </a:r>
            <a:r>
              <a:rPr lang="de-DE"/>
              <a:t> kann jedes Semester geschrieben werden</a:t>
            </a:r>
            <a:endParaRPr/>
          </a:p>
          <a:p>
            <a:pPr>
              <a:spcAft>
                <a:spcPts val="600"/>
              </a:spcAft>
              <a:buFont typeface="Symbol"/>
              <a:buChar char="-"/>
              <a:defRPr/>
            </a:pPr>
            <a:r>
              <a:rPr lang="de-DE"/>
              <a:t>Keine Verpflichtung, Prüfungen zum frühestmöglichen Termin abzulegen, aber </a:t>
            </a:r>
            <a:r>
              <a:rPr lang="de-DE" b="1" i="1" u="sng"/>
              <a:t>dringende</a:t>
            </a:r>
            <a:r>
              <a:rPr lang="de-DE" u="sng"/>
              <a:t> Empfehlung</a:t>
            </a:r>
            <a:r>
              <a:rPr lang="de-DE"/>
              <a:t>!!! (Einhalten des Regelstudienplans)</a:t>
            </a:r>
            <a:endParaRPr/>
          </a:p>
          <a:p>
            <a:pPr>
              <a:spcAft>
                <a:spcPts val="600"/>
              </a:spcAft>
              <a:buFont typeface="Symbol"/>
              <a:buChar char="-"/>
              <a:defRPr/>
            </a:pPr>
            <a:r>
              <a:rPr lang="de-DE"/>
              <a:t>Bestandene Prüfungen können </a:t>
            </a:r>
            <a:r>
              <a:rPr lang="de-DE" u="sng"/>
              <a:t>nicht</a:t>
            </a:r>
            <a:r>
              <a:rPr lang="de-DE"/>
              <a:t> wiederholt werden</a:t>
            </a:r>
            <a:endParaRPr/>
          </a:p>
          <a:p>
            <a:pPr>
              <a:spcAft>
                <a:spcPts val="600"/>
              </a:spcAft>
              <a:buFont typeface="Symbol"/>
              <a:buChar char="-"/>
              <a:defRPr/>
            </a:pPr>
            <a:r>
              <a:rPr lang="de-DE"/>
              <a:t>Nicht bestandene Prüfungen können zweimal wiederholt werden (nicht bestandene Bachelor-Arbeit kann einmal wiederholt werden)</a:t>
            </a:r>
            <a:endParaRPr/>
          </a:p>
          <a:p>
            <a:pPr>
              <a:spcAft>
                <a:spcPts val="600"/>
              </a:spcAft>
              <a:buFont typeface="Symbol"/>
              <a:buChar char="-"/>
              <a:defRPr/>
            </a:pPr>
            <a:r>
              <a:rPr lang="de-DE"/>
              <a:t>Eine nicht bestandene Prüfung </a:t>
            </a:r>
            <a:r>
              <a:rPr lang="de-DE" u="sng"/>
              <a:t>soll</a:t>
            </a:r>
            <a:r>
              <a:rPr lang="de-DE"/>
              <a:t> zum nächstmöglichen Prüfungstermin wiederholt werden</a:t>
            </a:r>
            <a:endParaRPr/>
          </a:p>
          <a:p>
            <a:pPr>
              <a:spcAft>
                <a:spcPts val="600"/>
              </a:spcAft>
              <a:buFont typeface="Symbol"/>
              <a:buChar char="-"/>
              <a:defRPr/>
            </a:pPr>
            <a:r>
              <a:rPr lang="de-DE"/>
              <a:t>Es dürfen Prüfungen vorgezogen werden, soweit inhaltlich sinnvoll</a:t>
            </a:r>
          </a:p>
          <a:p>
            <a:pPr>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12</a:t>
            </a:fld>
            <a:endParaRPr 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Organisation und Struktur der Prüfungen (2/2)</a:t>
            </a:r>
          </a:p>
        </p:txBody>
      </p:sp>
      <p:sp>
        <p:nvSpPr>
          <p:cNvPr id="5" name="Inhaltsplatzhalter 2"/>
          <p:cNvSpPr>
            <a:spLocks noGrp="1"/>
          </p:cNvSpPr>
          <p:nvPr>
            <p:ph idx="1"/>
          </p:nvPr>
        </p:nvSpPr>
        <p:spPr bwMode="auto"/>
        <p:txBody>
          <a:bodyPr/>
          <a:lstStyle/>
          <a:p>
            <a:pPr>
              <a:spcAft>
                <a:spcPts val="0"/>
              </a:spcAft>
              <a:buFont typeface="Symbol"/>
              <a:buChar char="-"/>
              <a:defRPr/>
            </a:pPr>
            <a:r>
              <a:rPr lang="de-DE"/>
              <a:t>Anmeldung zu Prüfungen: Online-Anmeldung, </a:t>
            </a:r>
            <a:br>
              <a:rPr lang="de-DE"/>
            </a:br>
            <a:r>
              <a:rPr lang="de-DE" u="sng"/>
              <a:t>wichtig</a:t>
            </a:r>
            <a:r>
              <a:rPr lang="de-DE"/>
              <a:t>: Anmeldefristen beachten! (nachträgliche Anmeldungen sind </a:t>
            </a:r>
            <a:r>
              <a:rPr lang="de-DE" b="1"/>
              <a:t>nicht</a:t>
            </a:r>
            <a:r>
              <a:rPr lang="de-DE"/>
              <a:t> möglich!)</a:t>
            </a:r>
            <a:endParaRPr/>
          </a:p>
          <a:p>
            <a:pPr>
              <a:spcAft>
                <a:spcPts val="0"/>
              </a:spcAft>
              <a:buFont typeface="Symbol"/>
              <a:buChar char="-"/>
              <a:defRPr/>
            </a:pPr>
            <a:r>
              <a:rPr lang="de-DE"/>
              <a:t>Abmeldefrist von den Prüfungen: </a:t>
            </a:r>
            <a:r>
              <a:rPr lang="de-DE">
                <a:solidFill>
                  <a:srgbClr val="FF0000"/>
                </a:solidFill>
              </a:rPr>
              <a:t>1 Woche </a:t>
            </a:r>
            <a:r>
              <a:rPr lang="de-DE"/>
              <a:t>vor Prüfungstermin</a:t>
            </a:r>
            <a:endParaRPr/>
          </a:p>
          <a:p>
            <a:pPr>
              <a:spcAft>
                <a:spcPts val="0"/>
              </a:spcAft>
              <a:buFont typeface="Symbol"/>
              <a:buChar char="-"/>
              <a:defRPr/>
            </a:pPr>
            <a:r>
              <a:rPr lang="de-DE"/>
              <a:t>Krankheitsbedingtes Nicht-Erscheinen bei Prüfungen: </a:t>
            </a:r>
            <a:br>
              <a:rPr lang="de-DE"/>
            </a:br>
            <a:r>
              <a:rPr lang="de-DE"/>
              <a:t>ärztliches Attest muss fristgerecht (d.h. unverzüglich, grundsätzlich innerhalb von drei Werktagen nach dem Prüfungstermin) beim Prüfungsamt vorgelegt werden, ansonsten wird ein Fehlversuch angerechnet</a:t>
            </a:r>
            <a:endParaRPr lang="de-DE">
              <a:solidFill>
                <a:srgbClr val="FF0000"/>
              </a:solidFill>
            </a:endParaRPr>
          </a:p>
          <a:p>
            <a:pPr>
              <a:spcAft>
                <a:spcPts val="0"/>
              </a:spcAft>
              <a:buFont typeface="Symbol"/>
              <a:buChar char="-"/>
              <a:defRPr/>
            </a:pPr>
            <a:r>
              <a:rPr lang="de-DE"/>
              <a:t>Online-Studienkonto</a:t>
            </a:r>
            <a:endParaRPr/>
          </a:p>
          <a:p>
            <a:pPr>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13</a:t>
            </a:fld>
            <a:endParaRPr 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Gliederung</a:t>
            </a:r>
          </a:p>
        </p:txBody>
      </p:sp>
      <p:sp>
        <p:nvSpPr>
          <p:cNvPr id="5" name="Inhaltsplatzhalter 2"/>
          <p:cNvSpPr>
            <a:spLocks noGrp="1"/>
          </p:cNvSpPr>
          <p:nvPr>
            <p:ph idx="1"/>
          </p:nvPr>
        </p:nvSpPr>
        <p:spPr bwMode="auto"/>
        <p:txBody>
          <a:bodyPr/>
          <a:lstStyle/>
          <a:p>
            <a:pPr>
              <a:buFont typeface="Symbol"/>
              <a:buChar char="-"/>
              <a:defRPr/>
            </a:pPr>
            <a:r>
              <a:rPr lang="de-DE"/>
              <a:t>Allgemeine Informationen</a:t>
            </a:r>
            <a:endParaRPr/>
          </a:p>
          <a:p>
            <a:pPr>
              <a:buFont typeface="Symbol"/>
              <a:buChar char="-"/>
              <a:defRPr/>
            </a:pPr>
            <a:endParaRPr lang="de-DE"/>
          </a:p>
          <a:p>
            <a:pPr>
              <a:buFont typeface="Symbol"/>
              <a:buChar char="-"/>
              <a:defRPr/>
            </a:pPr>
            <a:r>
              <a:rPr lang="de-DE"/>
              <a:t>Prüfungsleistungen</a:t>
            </a:r>
            <a:endParaRPr lang="de-DE" sz="2400" b="1"/>
          </a:p>
          <a:p>
            <a:pPr>
              <a:buFont typeface="Symbol"/>
              <a:buChar char="-"/>
              <a:defRPr/>
            </a:pPr>
            <a:endParaRPr lang="de-DE"/>
          </a:p>
          <a:p>
            <a:pPr>
              <a:buFont typeface="Symbol"/>
              <a:buChar char="-"/>
              <a:defRPr/>
            </a:pPr>
            <a:r>
              <a:rPr lang="de-DE"/>
              <a:t>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14</a:t>
            </a:fld>
            <a:endParaRPr 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Gliederung</a:t>
            </a:r>
          </a:p>
        </p:txBody>
      </p:sp>
      <p:sp>
        <p:nvSpPr>
          <p:cNvPr id="5" name="Inhaltsplatzhalter 2"/>
          <p:cNvSpPr>
            <a:spLocks noGrp="1"/>
          </p:cNvSpPr>
          <p:nvPr>
            <p:ph idx="1"/>
          </p:nvPr>
        </p:nvSpPr>
        <p:spPr bwMode="auto"/>
        <p:txBody>
          <a:bodyPr/>
          <a:lstStyle/>
          <a:p>
            <a:pPr>
              <a:buFont typeface="Symbol"/>
              <a:buChar char="-"/>
              <a:defRPr/>
            </a:pPr>
            <a:r>
              <a:rPr lang="de-DE"/>
              <a:t>Allgemeine Informationen</a:t>
            </a:r>
            <a:endParaRPr/>
          </a:p>
          <a:p>
            <a:pPr>
              <a:buFont typeface="Symbol"/>
              <a:buChar char="-"/>
              <a:defRPr/>
            </a:pPr>
            <a:endParaRPr lang="de-DE"/>
          </a:p>
          <a:p>
            <a:pPr>
              <a:buFont typeface="Symbol"/>
              <a:buChar char="-"/>
              <a:defRPr/>
            </a:pPr>
            <a:r>
              <a:rPr lang="de-DE"/>
              <a:t>Prüfungsleistungen</a:t>
            </a:r>
            <a:endParaRPr/>
          </a:p>
          <a:p>
            <a:pPr>
              <a:buFont typeface="Symbol"/>
              <a:buChar char="-"/>
              <a:defRPr/>
            </a:pPr>
            <a:endParaRPr lang="de-DE"/>
          </a:p>
          <a:p>
            <a:pPr>
              <a:buFont typeface="Symbol"/>
              <a:buChar char="-"/>
              <a:defRPr/>
            </a:pPr>
            <a:r>
              <a:rPr lang="de-DE" sz="2400" b="1"/>
              <a:t>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15</a:t>
            </a:fld>
            <a:endParaRPr 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179512" y="1412925"/>
            <a:ext cx="8784976" cy="503907"/>
          </a:xfrm>
        </p:spPr>
        <p:txBody>
          <a:bodyPr/>
          <a:lstStyle/>
          <a:p>
            <a:pPr>
              <a:defRPr/>
            </a:pPr>
            <a:r>
              <a:rPr lang="de-DE"/>
              <a:t>Praktikumsordnung bzw. Richtlinie Bachelor WiIng 2019</a:t>
            </a:r>
          </a:p>
        </p:txBody>
      </p:sp>
      <p:sp>
        <p:nvSpPr>
          <p:cNvPr id="5" name="Inhaltsplatzhalter 2"/>
          <p:cNvSpPr>
            <a:spLocks noGrp="1"/>
          </p:cNvSpPr>
          <p:nvPr>
            <p:ph idx="1"/>
          </p:nvPr>
        </p:nvSpPr>
        <p:spPr bwMode="auto">
          <a:xfrm>
            <a:off x="179388" y="2132856"/>
            <a:ext cx="8785225" cy="4320480"/>
          </a:xfrm>
        </p:spPr>
        <p:txBody>
          <a:bodyPr/>
          <a:lstStyle/>
          <a:p>
            <a:pPr>
              <a:spcAft>
                <a:spcPts val="1200"/>
              </a:spcAft>
              <a:buFont typeface="Symbol"/>
              <a:buChar char="-"/>
              <a:defRPr/>
            </a:pPr>
            <a:r>
              <a:rPr lang="de-DE"/>
              <a:t>Insgesamt </a:t>
            </a:r>
            <a:r>
              <a:rPr lang="de-DE" b="1"/>
              <a:t>8</a:t>
            </a:r>
            <a:r>
              <a:rPr lang="de-DE"/>
              <a:t> Wochen Industriepraktikum im technischen Bereich</a:t>
            </a:r>
            <a:endParaRPr/>
          </a:p>
          <a:p>
            <a:pPr>
              <a:spcAft>
                <a:spcPts val="1200"/>
              </a:spcAft>
              <a:buFont typeface="Symbol"/>
              <a:buChar char="-"/>
              <a:defRPr/>
            </a:pPr>
            <a:r>
              <a:rPr lang="de-DE"/>
              <a:t>Nachweis-Pflichten bzgl. des Industriepraktikums: u.a. muss ein Berichtsheft geführt werden</a:t>
            </a:r>
            <a:endParaRPr/>
          </a:p>
          <a:p>
            <a:pPr>
              <a:spcAft>
                <a:spcPts val="1200"/>
              </a:spcAft>
              <a:buFont typeface="Symbol"/>
              <a:buChar char="-"/>
              <a:defRPr/>
            </a:pPr>
            <a:r>
              <a:rPr lang="de-DE"/>
              <a:t>Bitte beachten Sie auf jeden Fall (!) die auf der Homepage des  Praktikantenamts enthaltenen Vorgaben/Richtlinien und wenden sich ggf. an Frau Kockelmann</a:t>
            </a:r>
            <a:endParaRPr/>
          </a:p>
          <a:p>
            <a:pPr>
              <a:spcAft>
                <a:spcPts val="1200"/>
              </a:spcAft>
              <a:buFont typeface="Symbol"/>
              <a:buChar char="-"/>
              <a:defRPr/>
            </a:pPr>
            <a:r>
              <a:rPr lang="de-DE"/>
              <a:t>Empfehlung: weitere, freiwillige Praktika, z.B. im kaufmännischen Bereich absolvieren </a:t>
            </a:r>
            <a:endParaRP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16</a:t>
            </a:fld>
            <a:endParaRPr 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Unternehmen</a:t>
            </a:r>
          </a:p>
        </p:txBody>
      </p:sp>
      <p:sp>
        <p:nvSpPr>
          <p:cNvPr id="5" name="Inhaltsplatzhalter 2"/>
          <p:cNvSpPr>
            <a:spLocks noGrp="1"/>
          </p:cNvSpPr>
          <p:nvPr>
            <p:ph idx="1"/>
          </p:nvPr>
        </p:nvSpPr>
        <p:spPr bwMode="auto"/>
        <p:txBody>
          <a:bodyPr/>
          <a:lstStyle/>
          <a:p>
            <a:pPr marL="0" indent="0">
              <a:spcAft>
                <a:spcPts val="0"/>
              </a:spcAft>
              <a:defRPr/>
            </a:pPr>
            <a:r>
              <a:rPr lang="de-DE"/>
              <a:t>Welche Unternehmen/Betriebe sind für ein Praktikum geeignet? </a:t>
            </a:r>
            <a:endParaRPr/>
          </a:p>
          <a:p>
            <a:pPr marL="0" indent="0">
              <a:spcAft>
                <a:spcPts val="0"/>
              </a:spcAft>
              <a:defRPr/>
            </a:pPr>
            <a:endParaRPr lang="de-DE" sz="1000"/>
          </a:p>
          <a:p>
            <a:pPr lvl="1">
              <a:spcAft>
                <a:spcPts val="0"/>
              </a:spcAft>
              <a:buFont typeface="Wingdings"/>
              <a:buChar char="Ø"/>
              <a:defRPr/>
            </a:pPr>
            <a:r>
              <a:rPr lang="de-DE" u="sng"/>
              <a:t>Maschinenbau</a:t>
            </a:r>
            <a:r>
              <a:rPr lang="de-DE"/>
              <a:t>: </a:t>
            </a:r>
            <a:endParaRPr/>
          </a:p>
          <a:p>
            <a:pPr lvl="2">
              <a:spcAft>
                <a:spcPts val="0"/>
              </a:spcAft>
              <a:buFont typeface="Wingdings"/>
              <a:buChar char="Ø"/>
              <a:defRPr/>
            </a:pPr>
            <a:r>
              <a:rPr lang="de-DE"/>
              <a:t>mittlere bis große, produzierende Unternehmen des Maschinenbaus, d.h. Industrieunternehmen mit mindestens 30 festen Mitarbeitern am Standort des zu absolvierenden Praktikums</a:t>
            </a:r>
            <a:endParaRPr/>
          </a:p>
          <a:p>
            <a:pPr lvl="1">
              <a:spcAft>
                <a:spcPts val="0"/>
              </a:spcAft>
              <a:buFont typeface="Wingdings"/>
              <a:buChar char="Ø"/>
              <a:defRPr/>
            </a:pPr>
            <a:endParaRPr lang="de-DE"/>
          </a:p>
          <a:p>
            <a:pPr lvl="1">
              <a:spcAft>
                <a:spcPts val="0"/>
              </a:spcAft>
              <a:buFont typeface="Wingdings"/>
              <a:buChar char="Ø"/>
              <a:defRPr/>
            </a:pPr>
            <a:r>
              <a:rPr lang="de-DE" u="sng"/>
              <a:t>EET+IT</a:t>
            </a:r>
            <a:r>
              <a:rPr lang="de-DE"/>
              <a:t>: </a:t>
            </a:r>
            <a:endParaRPr/>
          </a:p>
          <a:p>
            <a:pPr lvl="2">
              <a:spcAft>
                <a:spcPts val="0"/>
              </a:spcAft>
              <a:buFont typeface="Wingdings"/>
              <a:buChar char="Ø"/>
              <a:defRPr/>
            </a:pPr>
            <a:r>
              <a:rPr lang="de-DE"/>
              <a:t>mittlere bis große Unternehmen (Industrieunternehmen mit mindestens 30 festen Mitarbeitern am Standort des zu absolvierenden Praktikums, von denen mindestens 10 im technischen Bereich tätig sind)</a:t>
            </a:r>
            <a:endParaRPr/>
          </a:p>
          <a:p>
            <a:pPr lvl="2">
              <a:spcAft>
                <a:spcPts val="0"/>
              </a:spcAft>
              <a:buFont typeface="Wingdings"/>
              <a:buChar char="Ø"/>
              <a:defRPr/>
            </a:pPr>
            <a:r>
              <a:rPr lang="de-DE"/>
              <a:t>gültige Unternehmensschwerpunkte: Fertigung, Entwicklung von Produkten der Elektro- und Energie- bzw. der Informationstechnik sowie elektro- und energietechnische bzw. informationstechnische Ingenieurdienstleistungen</a:t>
            </a:r>
            <a:endParaRPr lang="de-DE">
              <a:solidFill>
                <a:srgbClr val="FF0000"/>
              </a:solidFill>
            </a:endParaRP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17</a:t>
            </a:fld>
            <a:endParaRPr 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Tätigkeitsbereiche</a:t>
            </a:r>
          </a:p>
        </p:txBody>
      </p:sp>
      <p:sp>
        <p:nvSpPr>
          <p:cNvPr id="5" name="Inhaltsplatzhalter 2"/>
          <p:cNvSpPr>
            <a:spLocks noGrp="1"/>
          </p:cNvSpPr>
          <p:nvPr>
            <p:ph idx="1"/>
          </p:nvPr>
        </p:nvSpPr>
        <p:spPr bwMode="auto"/>
        <p:txBody>
          <a:bodyPr/>
          <a:lstStyle/>
          <a:p>
            <a:pPr marL="0" indent="0">
              <a:spcAft>
                <a:spcPts val="0"/>
              </a:spcAft>
              <a:defRPr/>
            </a:pPr>
            <a:r>
              <a:rPr lang="de-DE"/>
              <a:t>Welche Tätigkeitsbereiche kommen in Frage?</a:t>
            </a:r>
            <a:endParaRPr/>
          </a:p>
          <a:p>
            <a:pPr marL="0" indent="0">
              <a:spcAft>
                <a:spcPts val="0"/>
              </a:spcAft>
              <a:defRPr/>
            </a:pPr>
            <a:endParaRPr lang="de-DE"/>
          </a:p>
          <a:p>
            <a:pPr marL="0" indent="0">
              <a:spcAft>
                <a:spcPts val="0"/>
              </a:spcAft>
              <a:defRPr/>
            </a:pPr>
            <a:r>
              <a:rPr lang="de-DE" u="sng"/>
              <a:t>Beispiele</a:t>
            </a:r>
            <a:r>
              <a:rPr lang="de-DE"/>
              <a:t> für das technische Fachpraktikum: </a:t>
            </a:r>
            <a:endParaRPr/>
          </a:p>
          <a:p>
            <a:pPr marL="0" indent="0">
              <a:spcAft>
                <a:spcPts val="0"/>
              </a:spcAft>
              <a:defRPr/>
            </a:pPr>
            <a:r>
              <a:rPr lang="de-DE"/>
              <a:t>werden derzeit wg. der neuen POs überarbeitet und werden anschließend auf der Homepage des Praktikantenamts zu finden sein (frühestens Ende November 2019)</a:t>
            </a:r>
            <a:endParaRPr/>
          </a:p>
          <a:p>
            <a:pPr marL="0" indent="0">
              <a:spcAft>
                <a:spcPts val="0"/>
              </a:spcAft>
              <a:defRPr/>
            </a:pPr>
            <a:r>
              <a:rPr lang="de-DE" sz="1600"/>
              <a:t>(Bitte wenden Sie sich </a:t>
            </a:r>
            <a:r>
              <a:rPr lang="de-DE" sz="1600" u="sng"/>
              <a:t>nicht</a:t>
            </a:r>
            <a:r>
              <a:rPr lang="de-DE" sz="1600"/>
              <a:t> deswegen an Frau Kockelmann; die neuen Regelungen müssen noch von der Fakultät beschlossen werden. Sobald dies der Fall ist, werden die Informationen auf der Homepage sein, Fr. Kockelmann kann und darf vorher keine verbindlichen Auskünfte geben.)</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18</a:t>
            </a:fld>
            <a:endParaRPr lang="de-D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a:spLocks noGrp="1" noChangeArrowheads="1"/>
          </p:cNvSpPr>
          <p:nvPr>
            <p:ph type="body" idx="4294967295"/>
          </p:nvPr>
        </p:nvSpPr>
        <p:spPr bwMode="auto">
          <a:xfrm>
            <a:off x="611560" y="1124744"/>
            <a:ext cx="8229600" cy="4968875"/>
          </a:xfrm>
        </p:spPr>
        <p:txBody>
          <a:bodyPr/>
          <a:lstStyle/>
          <a:p>
            <a:pPr algn="ctr">
              <a:defRPr/>
            </a:pPr>
            <a:endParaRPr lang="de-DE" sz="4800"/>
          </a:p>
          <a:p>
            <a:pPr algn="ctr">
              <a:defRPr/>
            </a:pPr>
            <a:endParaRPr lang="de-DE"/>
          </a:p>
          <a:p>
            <a:pPr algn="ctr">
              <a:defRPr/>
            </a:pPr>
            <a:endParaRPr lang="de-DE"/>
          </a:p>
          <a:p>
            <a:pPr algn="ctr">
              <a:defRPr/>
            </a:pPr>
            <a:r>
              <a:rPr lang="de-DE" sz="3000" b="1"/>
              <a:t>Viel Erfolg und viel Spaß im Studium!</a:t>
            </a:r>
            <a:endParaRPr/>
          </a:p>
          <a:p>
            <a:pPr algn="ctr">
              <a:defRPr/>
            </a:pPr>
            <a:endParaRPr lang="de-DE" sz="3600" b="1"/>
          </a:p>
          <a:p>
            <a:pPr algn="ctr">
              <a:defRPr/>
            </a:pPr>
            <a:r>
              <a:rPr lang="de-DE" sz="3000" b="1"/>
              <a:t>Und vielen Dank für Ihre Aufmerksamkeit. </a:t>
            </a:r>
            <a:endParaRPr/>
          </a:p>
        </p:txBody>
      </p:sp>
      <p:sp>
        <p:nvSpPr>
          <p:cNvPr id="5" name="Foliennummernplatzhalter 3"/>
          <p:cNvSpPr>
            <a:spLocks noGrp="1"/>
          </p:cNvSpPr>
          <p:nvPr>
            <p:ph type="sldNum" sz="quarter" idx="10"/>
          </p:nvPr>
        </p:nvSpPr>
        <p:spPr bwMode="auto"/>
        <p:txBody>
          <a:bodyPr/>
          <a:lstStyle/>
          <a:p>
            <a:pPr>
              <a:defRPr/>
            </a:pPr>
            <a:fld id="{F07D5CED-1CB9-4AE7-8E12-E76960359046}" type="slidenum">
              <a:rPr lang="de-DE"/>
              <a:t>19</a:t>
            </a:fld>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Vorbemerkung</a:t>
            </a:r>
          </a:p>
        </p:txBody>
      </p:sp>
      <p:sp>
        <p:nvSpPr>
          <p:cNvPr id="5" name="Inhaltsplatzhalter 2"/>
          <p:cNvSpPr>
            <a:spLocks noGrp="1"/>
          </p:cNvSpPr>
          <p:nvPr>
            <p:ph idx="1"/>
          </p:nvPr>
        </p:nvSpPr>
        <p:spPr bwMode="auto"/>
        <p:txBody>
          <a:bodyPr/>
          <a:lstStyle/>
          <a:p>
            <a:pPr marL="381000" indent="-381000">
              <a:lnSpc>
                <a:spcPct val="125000"/>
              </a:lnSpc>
              <a:spcAft>
                <a:spcPts val="0"/>
              </a:spcAft>
              <a:buFontTx/>
              <a:buAutoNum type="arabicParenR"/>
              <a:defRPr/>
            </a:pPr>
            <a:r>
              <a:rPr lang="de-DE"/>
              <a:t>Präsentation ersetzt </a:t>
            </a:r>
            <a:r>
              <a:rPr lang="de-DE" u="sng"/>
              <a:t>nicht</a:t>
            </a:r>
            <a:r>
              <a:rPr lang="de-DE"/>
              <a:t> das Lesen der Prüfungsordnung und der Praktikumsordnung bzw. -richtlinien!</a:t>
            </a:r>
          </a:p>
          <a:p>
            <a:pPr marL="381000" indent="-381000">
              <a:lnSpc>
                <a:spcPct val="125000"/>
              </a:lnSpc>
              <a:spcAft>
                <a:spcPts val="0"/>
              </a:spcAft>
              <a:buFontTx/>
              <a:buAutoNum type="arabicParenR"/>
              <a:defRPr/>
            </a:pPr>
            <a:r>
              <a:rPr lang="de-DE"/>
              <a:t>Alle Studierenden haben die Aufgabe, sich </a:t>
            </a:r>
            <a:r>
              <a:rPr lang="de-DE" u="sng"/>
              <a:t>selbstständig</a:t>
            </a:r>
            <a:r>
              <a:rPr lang="de-DE"/>
              <a:t> mit den Inhalten, Strukturen, Abläufen (inklusive Fristen) etc. des Studiums zu beschäftigen</a:t>
            </a:r>
            <a:endParaRPr/>
          </a:p>
          <a:p>
            <a:pPr marL="381000" indent="-381000">
              <a:lnSpc>
                <a:spcPct val="125000"/>
              </a:lnSpc>
              <a:spcAft>
                <a:spcPts val="0"/>
              </a:spcAft>
              <a:buFontTx/>
              <a:buAutoNum type="arabicParenR"/>
              <a:defRPr/>
            </a:pPr>
            <a:r>
              <a:rPr lang="de-DE"/>
              <a:t>Diverse Ansprechpartner und zahlreiche Online-Informationen:</a:t>
            </a:r>
            <a:br>
              <a:rPr lang="de-DE"/>
            </a:br>
            <a:r>
              <a:rPr lang="de-DE" u="sng">
                <a:hlinkClick r:id="rId2"/>
              </a:rPr>
              <a:t>www.uni-due.de/wiing</a:t>
            </a:r>
            <a:r>
              <a:rPr lang="de-DE"/>
              <a:t>, LSF, Prüfungsamt, Veranstaltungsdatenbank </a:t>
            </a:r>
            <a:r>
              <a:rPr lang="de-DE" u="sng">
                <a:hlinkClick r:id="rId3"/>
              </a:rPr>
              <a:t>https://www.uni-due.de/vdb/</a:t>
            </a:r>
            <a:r>
              <a:rPr lang="de-DE"/>
              <a:t> ) plus Newsletter der Fachschaft (!)</a:t>
            </a:r>
            <a:endParaRPr/>
          </a:p>
          <a:p>
            <a:pPr>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2</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Gliederung</a:t>
            </a:r>
          </a:p>
        </p:txBody>
      </p:sp>
      <p:sp>
        <p:nvSpPr>
          <p:cNvPr id="5" name="Inhaltsplatzhalter 2"/>
          <p:cNvSpPr>
            <a:spLocks noGrp="1"/>
          </p:cNvSpPr>
          <p:nvPr>
            <p:ph idx="1"/>
          </p:nvPr>
        </p:nvSpPr>
        <p:spPr bwMode="auto"/>
        <p:txBody>
          <a:bodyPr/>
          <a:lstStyle/>
          <a:p>
            <a:pPr>
              <a:buFont typeface="Symbol"/>
              <a:buChar char="-"/>
              <a:defRPr/>
            </a:pPr>
            <a:r>
              <a:rPr lang="de-DE"/>
              <a:t>Allgemeine Informationen</a:t>
            </a:r>
            <a:endParaRPr/>
          </a:p>
          <a:p>
            <a:pPr>
              <a:buFont typeface="Symbol"/>
              <a:buChar char="-"/>
              <a:defRPr/>
            </a:pPr>
            <a:endParaRPr lang="de-DE"/>
          </a:p>
          <a:p>
            <a:pPr>
              <a:buFont typeface="Symbol"/>
              <a:buChar char="-"/>
              <a:defRPr/>
            </a:pPr>
            <a:r>
              <a:rPr lang="de-DE"/>
              <a:t>Prüfungsleistungen</a:t>
            </a:r>
            <a:endParaRPr/>
          </a:p>
          <a:p>
            <a:pPr marL="0" indent="0">
              <a:defRPr/>
            </a:pPr>
            <a:endParaRPr lang="de-DE"/>
          </a:p>
          <a:p>
            <a:pPr>
              <a:buFont typeface="Symbol"/>
              <a:buChar char="-"/>
              <a:defRPr/>
            </a:pPr>
            <a:r>
              <a:rPr lang="de-DE"/>
              <a:t>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3</a:t>
            </a:fld>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Gliederung</a:t>
            </a:r>
          </a:p>
        </p:txBody>
      </p:sp>
      <p:sp>
        <p:nvSpPr>
          <p:cNvPr id="5" name="Inhaltsplatzhalter 2"/>
          <p:cNvSpPr>
            <a:spLocks noGrp="1"/>
          </p:cNvSpPr>
          <p:nvPr>
            <p:ph idx="1"/>
          </p:nvPr>
        </p:nvSpPr>
        <p:spPr bwMode="auto"/>
        <p:txBody>
          <a:bodyPr/>
          <a:lstStyle/>
          <a:p>
            <a:pPr>
              <a:buFont typeface="Symbol"/>
              <a:buChar char="-"/>
              <a:defRPr/>
            </a:pPr>
            <a:r>
              <a:rPr lang="de-DE" sz="2400" b="1"/>
              <a:t>Allgemeine Informationen</a:t>
            </a:r>
            <a:endParaRPr/>
          </a:p>
          <a:p>
            <a:pPr>
              <a:buFont typeface="Symbol"/>
              <a:buChar char="-"/>
              <a:defRPr/>
            </a:pPr>
            <a:endParaRPr lang="de-DE"/>
          </a:p>
          <a:p>
            <a:pPr>
              <a:buFont typeface="Symbol"/>
              <a:buChar char="-"/>
              <a:defRPr/>
            </a:pPr>
            <a:r>
              <a:rPr lang="de-DE"/>
              <a:t>Prüfungsleistungen</a:t>
            </a:r>
            <a:endParaRPr/>
          </a:p>
          <a:p>
            <a:pPr>
              <a:buFont typeface="Symbol"/>
              <a:buChar char="-"/>
              <a:defRPr/>
            </a:pPr>
            <a:endParaRPr lang="de-DE"/>
          </a:p>
          <a:p>
            <a:pPr>
              <a:buFont typeface="Symbol"/>
              <a:buChar char="-"/>
              <a:defRPr/>
            </a:pPr>
            <a:r>
              <a:rPr lang="de-DE"/>
              <a:t>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4</a:t>
            </a:fld>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Lehrformen</a:t>
            </a:r>
          </a:p>
        </p:txBody>
      </p:sp>
      <p:sp>
        <p:nvSpPr>
          <p:cNvPr id="5" name="Inhaltsplatzhalter 2"/>
          <p:cNvSpPr>
            <a:spLocks noGrp="1"/>
          </p:cNvSpPr>
          <p:nvPr>
            <p:ph idx="1"/>
          </p:nvPr>
        </p:nvSpPr>
        <p:spPr bwMode="auto"/>
        <p:txBody>
          <a:bodyPr/>
          <a:lstStyle/>
          <a:p>
            <a:pPr>
              <a:spcBef>
                <a:spcPts val="1000"/>
              </a:spcBef>
              <a:buFont typeface="Symbol"/>
              <a:buChar char="-"/>
              <a:defRPr/>
            </a:pPr>
            <a:r>
              <a:rPr lang="de-DE"/>
              <a:t>Vorlesungen</a:t>
            </a:r>
            <a:endParaRPr/>
          </a:p>
          <a:p>
            <a:pPr>
              <a:spcBef>
                <a:spcPts val="1000"/>
              </a:spcBef>
              <a:buFont typeface="Symbol"/>
              <a:buChar char="-"/>
              <a:defRPr/>
            </a:pPr>
            <a:r>
              <a:rPr lang="de-DE"/>
              <a:t>Übungen</a:t>
            </a:r>
            <a:endParaRPr/>
          </a:p>
          <a:p>
            <a:pPr>
              <a:spcBef>
                <a:spcPts val="1000"/>
              </a:spcBef>
              <a:buFont typeface="Symbol"/>
              <a:buChar char="-"/>
              <a:defRPr/>
            </a:pPr>
            <a:r>
              <a:rPr lang="de-DE"/>
              <a:t>Tutorien</a:t>
            </a:r>
            <a:endParaRPr/>
          </a:p>
          <a:p>
            <a:pPr>
              <a:spcBef>
                <a:spcPts val="1000"/>
              </a:spcBef>
              <a:buFont typeface="Symbol"/>
              <a:buChar char="-"/>
              <a:defRPr/>
            </a:pPr>
            <a:r>
              <a:rPr lang="de-DE"/>
              <a:t>Praktika</a:t>
            </a:r>
            <a:endParaRPr/>
          </a:p>
          <a:p>
            <a:pPr>
              <a:spcBef>
                <a:spcPts val="1000"/>
              </a:spcBef>
              <a:buFont typeface="Symbol"/>
              <a:buChar char="-"/>
              <a:defRPr/>
            </a:pPr>
            <a:r>
              <a:rPr lang="de-DE"/>
              <a:t>(studentische Arbeitsgruppen)</a:t>
            </a:r>
            <a:endParaRPr/>
          </a:p>
          <a:p>
            <a:pPr>
              <a:buFontTx/>
              <a:buChar char="-"/>
              <a:defRPr/>
            </a:pPr>
            <a:endParaRPr lang="de-DE"/>
          </a:p>
          <a:p>
            <a:pPr>
              <a:buFont typeface="Wingdings"/>
              <a:buChar char="Ø"/>
              <a:defRPr/>
            </a:pPr>
            <a:r>
              <a:rPr lang="de-DE"/>
              <a:t>Angaben der PO beziehen sich auf             Semesterwochenstunden/SWS (= 45 Minuten je Woche) </a:t>
            </a:r>
            <a:endParaRPr/>
          </a:p>
          <a:p>
            <a:pPr>
              <a:defRPr/>
            </a:pPr>
            <a:r>
              <a:rPr lang="de-DE"/>
              <a:t>	V= Vorlesung, Ü = Übung, T = Tutorium, P = 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5</a:t>
            </a:fld>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solidFill>
                  <a:schemeClr val="tx1"/>
                </a:solidFill>
              </a:rPr>
              <a:t>Regelstudienpläne/Studienverlaufspläne</a:t>
            </a:r>
          </a:p>
        </p:txBody>
      </p:sp>
      <p:sp>
        <p:nvSpPr>
          <p:cNvPr id="5" name="Inhaltsplatzhalter 2"/>
          <p:cNvSpPr>
            <a:spLocks noGrp="1"/>
          </p:cNvSpPr>
          <p:nvPr>
            <p:ph idx="1"/>
          </p:nvPr>
        </p:nvSpPr>
        <p:spPr bwMode="auto"/>
        <p:txBody>
          <a:bodyPr/>
          <a:lstStyle/>
          <a:p>
            <a:pPr marL="457200" indent="-457200">
              <a:spcBef>
                <a:spcPts val="1000"/>
              </a:spcBef>
              <a:buFont typeface="Symbol"/>
              <a:buChar char="-"/>
              <a:defRPr/>
            </a:pPr>
            <a:r>
              <a:rPr lang="de-DE"/>
              <a:t>Regelstudienpläne ermöglichen ein schnelles Studium ohne zeitliche Überschneidungen der Pflichtveranstaltungen und Prüfungen</a:t>
            </a:r>
          </a:p>
          <a:p>
            <a:pPr marL="457200" indent="-457200">
              <a:spcBef>
                <a:spcPts val="1000"/>
              </a:spcBef>
              <a:buFont typeface="Symbol"/>
              <a:buChar char="-"/>
              <a:defRPr/>
            </a:pPr>
            <a:r>
              <a:rPr lang="de-DE"/>
              <a:t>Regelstudienpläne stellen juristisch lediglich Vorschläge dar</a:t>
            </a:r>
            <a:endParaRPr/>
          </a:p>
          <a:p>
            <a:pPr marL="457200" indent="-457200">
              <a:spcBef>
                <a:spcPts val="1000"/>
              </a:spcBef>
              <a:buFont typeface="Symbol"/>
              <a:buChar char="-"/>
              <a:defRPr/>
            </a:pPr>
            <a:r>
              <a:rPr lang="de-DE"/>
              <a:t>Aber </a:t>
            </a:r>
            <a:r>
              <a:rPr lang="de-DE" b="1" i="1" u="sng"/>
              <a:t>dringende</a:t>
            </a:r>
            <a:r>
              <a:rPr lang="de-DE" b="1" u="sng"/>
              <a:t> </a:t>
            </a:r>
            <a:r>
              <a:rPr lang="de-DE" u="sng"/>
              <a:t>Empfehlung</a:t>
            </a:r>
            <a:r>
              <a:rPr lang="de-DE"/>
              <a:t>: Halten Sie sich daran!</a:t>
            </a:r>
            <a:endParaRPr/>
          </a:p>
          <a:p>
            <a:pPr marL="457200" indent="-457200">
              <a:spcBef>
                <a:spcPts val="1000"/>
              </a:spcBef>
              <a:buFont typeface="Symbol"/>
              <a:buChar char="-"/>
              <a:defRPr/>
            </a:pPr>
            <a:r>
              <a:rPr lang="de-DE"/>
              <a:t>Ausnahme z. B. Vorbereitung und Durchführung eines Auslandssemesters, lange bzw. zusätzliche Praktika</a:t>
            </a:r>
            <a:endParaRPr/>
          </a:p>
          <a:p>
            <a:pPr>
              <a:spcBef>
                <a:spcPts val="1000"/>
              </a:spcBef>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6</a:t>
            </a:fld>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ECTS-Credits</a:t>
            </a:r>
          </a:p>
        </p:txBody>
      </p:sp>
      <p:sp>
        <p:nvSpPr>
          <p:cNvPr id="5" name="Inhaltsplatzhalter 2"/>
          <p:cNvSpPr>
            <a:spLocks noGrp="1"/>
          </p:cNvSpPr>
          <p:nvPr>
            <p:ph idx="1"/>
          </p:nvPr>
        </p:nvSpPr>
        <p:spPr bwMode="auto"/>
        <p:txBody>
          <a:bodyPr/>
          <a:lstStyle/>
          <a:p>
            <a:pPr>
              <a:buFont typeface="Symbol"/>
              <a:buChar char=""/>
              <a:defRPr/>
            </a:pPr>
            <a:r>
              <a:rPr lang="de-DE" i="1"/>
              <a:t>durchschnittlich</a:t>
            </a:r>
            <a:r>
              <a:rPr lang="de-DE"/>
              <a:t> 30 ECTS-Credits pro Semester (insgesamt: 210 ECTS-Credits bei sieben Fachsemestern Regelstudienzeit)</a:t>
            </a:r>
            <a:endParaRPr/>
          </a:p>
          <a:p>
            <a:pPr>
              <a:buFont typeface="Symbol"/>
              <a:buChar char="-"/>
              <a:defRPr/>
            </a:pPr>
            <a:r>
              <a:rPr lang="de-DE"/>
              <a:t>1 ECTS-Credit (Cr) entspricht </a:t>
            </a:r>
            <a:r>
              <a:rPr lang="de-DE" i="1"/>
              <a:t>durchschnittlich</a:t>
            </a:r>
            <a:r>
              <a:rPr lang="de-DE"/>
              <a:t> ca. 30 Arbeitsstunden einer/s Studierenden</a:t>
            </a:r>
            <a:endParaRPr/>
          </a:p>
          <a:p>
            <a:pPr>
              <a:buFont typeface="Symbol"/>
              <a:buChar char="-"/>
              <a:defRPr/>
            </a:pPr>
            <a:endParaRPr lang="de-DE"/>
          </a:p>
          <a:p>
            <a:pPr>
              <a:spcBef>
                <a:spcPts val="0"/>
              </a:spcBef>
              <a:defRPr/>
            </a:pPr>
            <a:r>
              <a:rPr lang="de-DE"/>
              <a:t>Berechnung Kreditpunkte (Credit Points (CP)) zu einer Prüfung: </a:t>
            </a:r>
            <a:endParaRPr/>
          </a:p>
          <a:p>
            <a:pPr>
              <a:defRPr/>
            </a:pPr>
            <a:r>
              <a:rPr lang="de-DE" b="1"/>
              <a:t>Cr x Grade Points</a:t>
            </a:r>
            <a:r>
              <a:rPr lang="de-DE"/>
              <a:t> (Noten) zu einer Prüfung</a:t>
            </a:r>
            <a:endParaRPr/>
          </a:p>
          <a:p>
            <a:pPr>
              <a:spcBef>
                <a:spcPts val="0"/>
              </a:spcBef>
              <a:defRPr/>
            </a:pPr>
            <a:endParaRPr lang="de-DE"/>
          </a:p>
          <a:p>
            <a:pPr>
              <a:spcBef>
                <a:spcPts val="0"/>
              </a:spcBef>
              <a:buFont typeface="Wingdings"/>
              <a:buChar char="Ø"/>
              <a:defRPr/>
            </a:pPr>
            <a:r>
              <a:rPr lang="de-DE" i="1"/>
              <a:t>Beispiel:</a:t>
            </a:r>
            <a:endParaRPr/>
          </a:p>
          <a:p>
            <a:pPr>
              <a:defRPr/>
            </a:pPr>
            <a:r>
              <a:rPr lang="de-DE"/>
              <a:t>	Prüfung Einführung in die BWL für WiIngs (3 ECTS-Credits/Cr)</a:t>
            </a:r>
            <a:endParaRPr/>
          </a:p>
          <a:p>
            <a:pPr>
              <a:defRPr/>
            </a:pPr>
            <a:r>
              <a:rPr lang="de-DE"/>
              <a:t>	Note: 2,3 </a:t>
            </a:r>
            <a:endParaRPr/>
          </a:p>
          <a:p>
            <a:pPr>
              <a:defRPr/>
            </a:pPr>
            <a:r>
              <a:rPr lang="de-DE"/>
              <a:t>	CP = Cr x GP = 3 x 2,3 = 6,9</a:t>
            </a:r>
          </a:p>
          <a:p>
            <a:pPr>
              <a:defRPr/>
            </a:pPr>
            <a:endParaRPr lang="de-DE"/>
          </a:p>
          <a:p>
            <a:pPr>
              <a:buFont typeface="Symbol"/>
              <a:buChar char="-"/>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7</a:t>
            </a:fld>
            <a:endParaRPr 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Neue Prüfungsordnungen Bachelor und Master </a:t>
            </a:r>
          </a:p>
        </p:txBody>
      </p:sp>
      <p:sp>
        <p:nvSpPr>
          <p:cNvPr id="5" name="Inhaltsplatzhalter 2"/>
          <p:cNvSpPr>
            <a:spLocks noGrp="1"/>
          </p:cNvSpPr>
          <p:nvPr>
            <p:ph idx="1"/>
          </p:nvPr>
        </p:nvSpPr>
        <p:spPr bwMode="auto"/>
        <p:txBody>
          <a:bodyPr/>
          <a:lstStyle/>
          <a:p>
            <a:pPr>
              <a:defRPr/>
            </a:pPr>
            <a:r>
              <a:rPr lang="de-DE"/>
              <a:t>Änderungen im Bachelor:</a:t>
            </a:r>
            <a:endParaRPr/>
          </a:p>
          <a:p>
            <a:pPr marL="342900" indent="-342900">
              <a:buFontTx/>
              <a:buChar char="-"/>
              <a:defRPr/>
            </a:pPr>
            <a:r>
              <a:rPr lang="de-DE"/>
              <a:t>Weniger Prüfungen als in Prüfungsordnung Version 2009</a:t>
            </a:r>
          </a:p>
          <a:p>
            <a:pPr marL="0" indent="0">
              <a:defRPr/>
            </a:pPr>
            <a:endParaRPr lang="de-DE"/>
          </a:p>
          <a:p>
            <a:pPr marL="342900" indent="-342900">
              <a:buFontTx/>
              <a:buChar char="-"/>
              <a:defRPr/>
            </a:pPr>
            <a:r>
              <a:rPr lang="de-DE"/>
              <a:t>Teilweise Blockprüfungen, also Prüfungen mehrerer Fächer (ReWe, im 2. Fachsemester beinhaltet Buchhaltung, Kosten- und Leistungsrechnung sowie Grundlagen des Jahresabschlusses)</a:t>
            </a:r>
          </a:p>
          <a:p>
            <a:pPr marL="0" indent="0">
              <a:defRPr/>
            </a:pPr>
            <a:endParaRPr lang="de-DE"/>
          </a:p>
          <a:p>
            <a:pPr marL="342900" indent="-342900">
              <a:buFontTx/>
              <a:buChar char="-"/>
              <a:defRPr/>
            </a:pPr>
            <a:r>
              <a:rPr lang="de-DE"/>
              <a:t>Kein Grundpraktikum mehr, keine kaufmännischen Praktika mehr vorgeschrieben, sondern 8-wöchiges Industriepraktikum im technischen Bereich (s. auch Folien 16ff.)</a:t>
            </a:r>
          </a:p>
          <a:p>
            <a:pPr marL="342900" indent="-342900">
              <a:buFontTx/>
              <a:buChar char="-"/>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8</a:t>
            </a:fld>
            <a:endParaRPr 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Gliederung</a:t>
            </a:r>
          </a:p>
        </p:txBody>
      </p:sp>
      <p:sp>
        <p:nvSpPr>
          <p:cNvPr id="5" name="Inhaltsplatzhalter 2"/>
          <p:cNvSpPr>
            <a:spLocks noGrp="1"/>
          </p:cNvSpPr>
          <p:nvPr>
            <p:ph idx="1"/>
          </p:nvPr>
        </p:nvSpPr>
        <p:spPr bwMode="auto"/>
        <p:txBody>
          <a:bodyPr/>
          <a:lstStyle/>
          <a:p>
            <a:pPr>
              <a:buFont typeface="Symbol"/>
              <a:buChar char="-"/>
              <a:defRPr/>
            </a:pPr>
            <a:r>
              <a:rPr lang="de-DE"/>
              <a:t>Allgemeine Informationen</a:t>
            </a:r>
            <a:endParaRPr/>
          </a:p>
          <a:p>
            <a:pPr>
              <a:buFont typeface="Symbol"/>
              <a:buChar char="-"/>
              <a:defRPr/>
            </a:pPr>
            <a:endParaRPr lang="de-DE"/>
          </a:p>
          <a:p>
            <a:pPr>
              <a:buFont typeface="Symbol"/>
              <a:buChar char="-"/>
              <a:defRPr/>
            </a:pPr>
            <a:r>
              <a:rPr lang="de-DE" sz="2400" b="1"/>
              <a:t>Prüfungsleistungen</a:t>
            </a:r>
            <a:endParaRPr lang="de-DE"/>
          </a:p>
          <a:p>
            <a:pPr>
              <a:buFont typeface="Symbol"/>
              <a:buChar char="-"/>
              <a:defRPr/>
            </a:pPr>
            <a:endParaRPr lang="de-DE"/>
          </a:p>
          <a:p>
            <a:pPr>
              <a:buFont typeface="Symbol"/>
              <a:buChar char="-"/>
              <a:defRPr/>
            </a:pPr>
            <a:r>
              <a:rPr lang="de-DE"/>
              <a:t>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9</a:t>
            </a:fld>
            <a:endParaRPr lang="de-DE"/>
          </a:p>
        </p:txBody>
      </p:sp>
    </p:spTree>
  </p:cSld>
  <p:clrMapOvr>
    <a:masterClrMapping/>
  </p:clrMapOvr>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Arial"/>
        <a:cs typeface="Arial"/>
      </a:majorFont>
      <a:minorFont>
        <a:latin typeface="Arial"/>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709</Words>
  <Application>Microsoft Office PowerPoint</Application>
  <DocSecurity>0</DocSecurity>
  <PresentationFormat>Bildschirmpräsentation (4:3)</PresentationFormat>
  <Paragraphs>140</Paragraphs>
  <Slides>19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Symbol</vt:lpstr>
      <vt:lpstr>Wingdings</vt:lpstr>
      <vt:lpstr>Benutzerdefiniertes Design</vt:lpstr>
      <vt:lpstr>PowerPoint-Präsentation</vt:lpstr>
      <vt:lpstr>Vorbemerkung</vt:lpstr>
      <vt:lpstr>Gliederung</vt:lpstr>
      <vt:lpstr>Gliederung</vt:lpstr>
      <vt:lpstr>Lehrformen</vt:lpstr>
      <vt:lpstr>Regelstudienpläne/Studienverlaufspläne</vt:lpstr>
      <vt:lpstr>ECTS-Credits</vt:lpstr>
      <vt:lpstr>Neue Prüfungsordnungen Bachelor und Master </vt:lpstr>
      <vt:lpstr>Gliederung</vt:lpstr>
      <vt:lpstr>Formen von Prüfungsleistungen</vt:lpstr>
      <vt:lpstr>Prüfungszeitraum</vt:lpstr>
      <vt:lpstr>Organisation und Struktur der Prüfungen (1/2)</vt:lpstr>
      <vt:lpstr>Organisation und Struktur der Prüfungen (2/2)</vt:lpstr>
      <vt:lpstr>Gliederung</vt:lpstr>
      <vt:lpstr>Gliederung</vt:lpstr>
      <vt:lpstr>Praktikumsordnung bzw. Richtlinie Bachelor WiIng 2019</vt:lpstr>
      <vt:lpstr>Unternehmen</vt:lpstr>
      <vt:lpstr>Tätigkeitsbereiche</vt:lpstr>
      <vt:lpstr>PowerPoint-Präsentation</vt:lpstr>
    </vt:vector>
  </TitlesOfParts>
  <Manager/>
  <Company>Universität Duisburg-Essen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
  <dc:creator>carina</dc:creator>
  <cp:keywords/>
  <dc:description/>
  <cp:lastModifiedBy>Tugba Nur Yildiz</cp:lastModifiedBy>
  <cp:revision>1582</cp:revision>
  <dcterms:created xsi:type="dcterms:W3CDTF">2007-08-15T11:46:19Z</dcterms:created>
  <dcterms:modified xsi:type="dcterms:W3CDTF">2019-10-13T20:15:47Z</dcterms:modified>
  <cp:category/>
  <dc:identifier/>
  <cp:contentStatus/>
  <dc:language/>
  <cp:version/>
</cp:coreProperties>
</file>