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9" r:id="rId2"/>
    <p:sldId id="290" r:id="rId3"/>
    <p:sldId id="293" r:id="rId4"/>
    <p:sldId id="299" r:id="rId5"/>
    <p:sldId id="296" r:id="rId6"/>
    <p:sldId id="297" r:id="rId7"/>
    <p:sldId id="298" r:id="rId8"/>
  </p:sldIdLst>
  <p:sldSz cx="9144000" cy="6858000" type="screen4x3"/>
  <p:notesSz cx="6858000" cy="9144000"/>
  <p:defaultTextStyle>
    <a:defPPr>
      <a:defRPr lang="de-DE"/>
    </a:defPPr>
    <a:lvl1pPr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charset="-128"/>
        <a:cs typeface="+mn-cs"/>
      </a:defRPr>
    </a:lvl1pPr>
    <a:lvl2pPr marL="342900" indent="1143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charset="-128"/>
        <a:cs typeface="+mn-cs"/>
      </a:defRPr>
    </a:lvl2pPr>
    <a:lvl3pPr marL="685800" indent="2286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charset="-128"/>
        <a:cs typeface="+mn-cs"/>
      </a:defRPr>
    </a:lvl3pPr>
    <a:lvl4pPr marL="1028700" indent="3429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charset="-128"/>
        <a:cs typeface="+mn-cs"/>
      </a:defRPr>
    </a:lvl4pPr>
    <a:lvl5pPr marL="1371600" indent="4572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2" pos="5647">
          <p15:clr>
            <a:srgbClr val="A4A3A4"/>
          </p15:clr>
        </p15:guide>
        <p15:guide id="3" pos="249">
          <p15:clr>
            <a:srgbClr val="A4A3A4"/>
          </p15:clr>
        </p15:guide>
        <p15:guide id="4" orient="horz" pos="4201">
          <p15:clr>
            <a:srgbClr val="A4A3A4"/>
          </p15:clr>
        </p15:guide>
        <p15:guide id="5" orient="horz" pos="889">
          <p15:clr>
            <a:srgbClr val="A4A3A4"/>
          </p15:clr>
        </p15:guide>
        <p15:guide id="6" orient="horz" pos="285">
          <p15:clr>
            <a:srgbClr val="A4A3A4"/>
          </p15:clr>
        </p15:guide>
        <p15:guide id="7" orient="horz" pos="104">
          <p15:clr>
            <a:srgbClr val="A4A3A4"/>
          </p15:clr>
        </p15:guide>
        <p15:guide id="8" orient="horz" pos="2704">
          <p15:clr>
            <a:srgbClr val="A4A3A4"/>
          </p15:clr>
        </p15:guide>
        <p15:guide id="9" orient="horz" pos="2825">
          <p15:clr>
            <a:srgbClr val="A4A3A4"/>
          </p15:clr>
        </p15:guide>
        <p15:guide id="10" orient="horz" pos="3725">
          <p15:clr>
            <a:srgbClr val="A4A3A4"/>
          </p15:clr>
        </p15:guide>
        <p15:guide id="11" pos="113">
          <p15:clr>
            <a:srgbClr val="A4A3A4"/>
          </p15:clr>
        </p15:guide>
        <p15:guide id="12" pos="4241">
          <p15:clr>
            <a:srgbClr val="A4A3A4"/>
          </p15:clr>
        </p15:guide>
        <p15:guide id="13" pos="4332">
          <p15:clr>
            <a:srgbClr val="A4A3A4"/>
          </p15:clr>
        </p15:guide>
        <p15:guide id="14" pos="38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37"/>
    <p:restoredTop sz="86456" autoAdjust="0"/>
  </p:normalViewPr>
  <p:slideViewPr>
    <p:cSldViewPr snapToGrid="0" snapToObjects="1">
      <p:cViewPr varScale="1">
        <p:scale>
          <a:sx n="67" d="100"/>
          <a:sy n="67" d="100"/>
        </p:scale>
        <p:origin x="1560" y="48"/>
      </p:cViewPr>
      <p:guideLst>
        <p:guide orient="horz" pos="4020"/>
        <p:guide pos="5647"/>
        <p:guide pos="249"/>
        <p:guide orient="horz" pos="4201"/>
        <p:guide orient="horz" pos="889"/>
        <p:guide orient="horz" pos="285"/>
        <p:guide orient="horz" pos="104"/>
        <p:guide orient="horz" pos="2704"/>
        <p:guide orient="horz" pos="2825"/>
        <p:guide orient="horz" pos="3725"/>
        <p:guide pos="113"/>
        <p:guide pos="4241"/>
        <p:guide pos="4332"/>
        <p:guide pos="381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C2B52-1B2C-4692-BD89-9C3D1364528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5ED037B-070B-4FEA-B1C5-464D8E808CC1}">
      <dgm:prSet phldrT="[Text]" custT="1"/>
      <dgm:spPr/>
      <dgm:t>
        <a:bodyPr/>
        <a:lstStyle/>
        <a:p>
          <a:pPr algn="ctr"/>
          <a:r>
            <a:rPr lang="de-DE" sz="1400" kern="1200" dirty="0">
              <a:solidFill>
                <a:srgbClr val="004C93"/>
              </a:solidFill>
              <a:latin typeface="+mj-lt"/>
            </a:rPr>
            <a:t>Bereich I Grundlagen</a:t>
          </a:r>
          <a:endParaRPr lang="de-DE" sz="1400" kern="1200" dirty="0">
            <a:solidFill>
              <a:srgbClr val="004C93"/>
            </a:solidFill>
            <a:latin typeface="+mj-lt"/>
            <a:ea typeface="ヒラギノ角ゴ Pro W3" charset="-128"/>
            <a:cs typeface="Arial" panose="020B0604020202020204" pitchFamily="34" charset="0"/>
          </a:endParaRPr>
        </a:p>
      </dgm:t>
    </dgm:pt>
    <dgm:pt modelId="{F158A839-C4C4-4FEB-B085-64C4FFFE643F}" type="parTrans" cxnId="{CE7F260B-11C8-4029-8E48-9CB43F20EB50}">
      <dgm:prSet/>
      <dgm:spPr/>
      <dgm:t>
        <a:bodyPr/>
        <a:lstStyle/>
        <a:p>
          <a:pPr algn="ctr"/>
          <a:endParaRPr lang="de-DE" sz="1400"/>
        </a:p>
      </dgm:t>
    </dgm:pt>
    <dgm:pt modelId="{2478A33C-4635-4133-96DE-133BD1C10C12}" type="sibTrans" cxnId="{CE7F260B-11C8-4029-8E48-9CB43F20EB50}">
      <dgm:prSet/>
      <dgm:spPr/>
      <dgm:t>
        <a:bodyPr/>
        <a:lstStyle/>
        <a:p>
          <a:pPr algn="ctr"/>
          <a:endParaRPr lang="de-DE" sz="1400"/>
        </a:p>
      </dgm:t>
    </dgm:pt>
    <dgm:pt modelId="{7575864E-AC46-45B7-8C68-9A6E3F96B7F1}">
      <dgm:prSet phldrT="[Text]" custT="1"/>
      <dgm:spPr/>
      <dgm:t>
        <a:bodyPr/>
        <a:lstStyle/>
        <a:p>
          <a:pPr algn="ctr"/>
          <a:r>
            <a:rPr lang="de-DE" sz="1400" kern="1200" dirty="0">
              <a:solidFill>
                <a:srgbClr val="004C93"/>
              </a:solidFill>
              <a:latin typeface="+mj-lt"/>
            </a:rPr>
            <a:t> Bereich II Spezialisierung </a:t>
          </a:r>
        </a:p>
        <a:p>
          <a:pPr algn="ctr"/>
          <a:r>
            <a:rPr lang="de-DE" sz="1400" kern="1200" dirty="0">
              <a:solidFill>
                <a:srgbClr val="004C93"/>
              </a:solidFill>
              <a:latin typeface="+mj-lt"/>
            </a:rPr>
            <a:t> Bereich III Projektseminar </a:t>
          </a:r>
        </a:p>
      </dgm:t>
    </dgm:pt>
    <dgm:pt modelId="{7A55C37E-943D-47DD-927C-92445F53DAA4}" type="parTrans" cxnId="{81BEB345-D4BB-4DF0-A31E-D872F4D03309}">
      <dgm:prSet/>
      <dgm:spPr/>
      <dgm:t>
        <a:bodyPr/>
        <a:lstStyle/>
        <a:p>
          <a:pPr algn="ctr"/>
          <a:endParaRPr lang="de-DE" sz="1400"/>
        </a:p>
      </dgm:t>
    </dgm:pt>
    <dgm:pt modelId="{E914F86E-20E9-4D1E-948B-D5706A853919}" type="sibTrans" cxnId="{81BEB345-D4BB-4DF0-A31E-D872F4D03309}">
      <dgm:prSet/>
      <dgm:spPr/>
      <dgm:t>
        <a:bodyPr/>
        <a:lstStyle/>
        <a:p>
          <a:pPr algn="ctr"/>
          <a:endParaRPr lang="de-DE" sz="1400"/>
        </a:p>
      </dgm:t>
    </dgm:pt>
    <dgm:pt modelId="{056BF779-3BF7-450E-A153-1BEF2113E510}">
      <dgm:prSet phldrT="[Text]" custT="1"/>
      <dgm:spPr/>
      <dgm:t>
        <a:bodyPr/>
        <a:lstStyle/>
        <a:p>
          <a:pPr algn="ctr"/>
          <a:r>
            <a:rPr lang="de-DE" sz="1400" kern="1200" dirty="0">
              <a:solidFill>
                <a:srgbClr val="004C93"/>
              </a:solidFill>
              <a:latin typeface="+mj-lt"/>
            </a:rPr>
            <a:t>2 Veranstaltungen Bereich II Spezialisierung </a:t>
          </a:r>
        </a:p>
      </dgm:t>
    </dgm:pt>
    <dgm:pt modelId="{3F1FE2D3-F1E5-4B79-A7CD-48ABA302B1D1}" type="parTrans" cxnId="{DB266C6E-4DAA-470C-A98A-7B67AD5FC080}">
      <dgm:prSet/>
      <dgm:spPr/>
      <dgm:t>
        <a:bodyPr/>
        <a:lstStyle/>
        <a:p>
          <a:pPr algn="ctr"/>
          <a:endParaRPr lang="de-DE" sz="1400"/>
        </a:p>
      </dgm:t>
    </dgm:pt>
    <dgm:pt modelId="{010DE2E6-87BD-4749-9613-BE597EE6986B}" type="sibTrans" cxnId="{DB266C6E-4DAA-470C-A98A-7B67AD5FC080}">
      <dgm:prSet/>
      <dgm:spPr/>
      <dgm:t>
        <a:bodyPr/>
        <a:lstStyle/>
        <a:p>
          <a:pPr algn="ctr"/>
          <a:endParaRPr lang="de-DE" sz="1400"/>
        </a:p>
      </dgm:t>
    </dgm:pt>
    <dgm:pt modelId="{73767B31-F124-4242-ADA1-74031C202239}" type="pres">
      <dgm:prSet presAssocID="{35FC2B52-1B2C-4692-BD89-9C3D136452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0F1CC5D-9B07-4C89-8B14-906FF13FC598}" type="pres">
      <dgm:prSet presAssocID="{95ED037B-070B-4FEA-B1C5-464D8E808CC1}" presName="hierRoot1" presStyleCnt="0">
        <dgm:presLayoutVars>
          <dgm:hierBranch val="init"/>
        </dgm:presLayoutVars>
      </dgm:prSet>
      <dgm:spPr/>
    </dgm:pt>
    <dgm:pt modelId="{9409FF40-2B52-4FFB-BCE6-497E00B1F4B1}" type="pres">
      <dgm:prSet presAssocID="{95ED037B-070B-4FEA-B1C5-464D8E808CC1}" presName="rootComposite1" presStyleCnt="0"/>
      <dgm:spPr/>
    </dgm:pt>
    <dgm:pt modelId="{31C163B0-CC77-4F5D-B5BC-3C1947F981E4}" type="pres">
      <dgm:prSet presAssocID="{95ED037B-070B-4FEA-B1C5-464D8E808CC1}" presName="rootText1" presStyleLbl="node0" presStyleIdx="0" presStyleCnt="1" custScaleX="182513" custScaleY="80691" custLinFactNeighborX="835" custLinFactNeighborY="-122">
        <dgm:presLayoutVars>
          <dgm:chPref val="3"/>
        </dgm:presLayoutVars>
      </dgm:prSet>
      <dgm:spPr/>
    </dgm:pt>
    <dgm:pt modelId="{466F4C18-0712-4CDB-9124-8C0ABBCBE7AE}" type="pres">
      <dgm:prSet presAssocID="{95ED037B-070B-4FEA-B1C5-464D8E808CC1}" presName="rootConnector1" presStyleLbl="node1" presStyleIdx="0" presStyleCnt="0"/>
      <dgm:spPr/>
    </dgm:pt>
    <dgm:pt modelId="{824E5356-42DD-454D-8AC0-132976770F18}" type="pres">
      <dgm:prSet presAssocID="{95ED037B-070B-4FEA-B1C5-464D8E808CC1}" presName="hierChild2" presStyleCnt="0"/>
      <dgm:spPr/>
    </dgm:pt>
    <dgm:pt modelId="{B91A99C5-5851-4EF8-B192-A5FCE7B25188}" type="pres">
      <dgm:prSet presAssocID="{7A55C37E-943D-47DD-927C-92445F53DAA4}" presName="Name37" presStyleLbl="parChTrans1D2" presStyleIdx="0" presStyleCnt="2"/>
      <dgm:spPr/>
    </dgm:pt>
    <dgm:pt modelId="{7B3C8EC4-4A7D-415C-8F08-FAB5459AC201}" type="pres">
      <dgm:prSet presAssocID="{7575864E-AC46-45B7-8C68-9A6E3F96B7F1}" presName="hierRoot2" presStyleCnt="0">
        <dgm:presLayoutVars>
          <dgm:hierBranch val="init"/>
        </dgm:presLayoutVars>
      </dgm:prSet>
      <dgm:spPr/>
    </dgm:pt>
    <dgm:pt modelId="{FB8A8BBE-7728-4EEA-8454-89C90F567EE1}" type="pres">
      <dgm:prSet presAssocID="{7575864E-AC46-45B7-8C68-9A6E3F96B7F1}" presName="rootComposite" presStyleCnt="0"/>
      <dgm:spPr/>
    </dgm:pt>
    <dgm:pt modelId="{C84C96E5-11A0-41C9-AD2A-E0B485928167}" type="pres">
      <dgm:prSet presAssocID="{7575864E-AC46-45B7-8C68-9A6E3F96B7F1}" presName="rootText" presStyleLbl="node2" presStyleIdx="0" presStyleCnt="2" custScaleX="229263">
        <dgm:presLayoutVars>
          <dgm:chPref val="3"/>
        </dgm:presLayoutVars>
      </dgm:prSet>
      <dgm:spPr/>
    </dgm:pt>
    <dgm:pt modelId="{7DD8F010-BDA1-4768-9CC0-96F04159AE20}" type="pres">
      <dgm:prSet presAssocID="{7575864E-AC46-45B7-8C68-9A6E3F96B7F1}" presName="rootConnector" presStyleLbl="node2" presStyleIdx="0" presStyleCnt="2"/>
      <dgm:spPr/>
    </dgm:pt>
    <dgm:pt modelId="{17616472-FDFE-4ED9-A98C-70DAED5AAE1A}" type="pres">
      <dgm:prSet presAssocID="{7575864E-AC46-45B7-8C68-9A6E3F96B7F1}" presName="hierChild4" presStyleCnt="0"/>
      <dgm:spPr/>
    </dgm:pt>
    <dgm:pt modelId="{117DA704-EF41-46B5-A897-B6E4D0739175}" type="pres">
      <dgm:prSet presAssocID="{7575864E-AC46-45B7-8C68-9A6E3F96B7F1}" presName="hierChild5" presStyleCnt="0"/>
      <dgm:spPr/>
    </dgm:pt>
    <dgm:pt modelId="{A7F0B844-E4A8-4992-8EAD-EBB21DC5535C}" type="pres">
      <dgm:prSet presAssocID="{3F1FE2D3-F1E5-4B79-A7CD-48ABA302B1D1}" presName="Name37" presStyleLbl="parChTrans1D2" presStyleIdx="1" presStyleCnt="2"/>
      <dgm:spPr/>
    </dgm:pt>
    <dgm:pt modelId="{17B9A9DF-2CA6-4656-A456-224FF76BF5BC}" type="pres">
      <dgm:prSet presAssocID="{056BF779-3BF7-450E-A153-1BEF2113E510}" presName="hierRoot2" presStyleCnt="0">
        <dgm:presLayoutVars>
          <dgm:hierBranch val="init"/>
        </dgm:presLayoutVars>
      </dgm:prSet>
      <dgm:spPr/>
    </dgm:pt>
    <dgm:pt modelId="{7A96CABB-965A-4BCF-8E22-5F0AA9457EDD}" type="pres">
      <dgm:prSet presAssocID="{056BF779-3BF7-450E-A153-1BEF2113E510}" presName="rootComposite" presStyleCnt="0"/>
      <dgm:spPr/>
    </dgm:pt>
    <dgm:pt modelId="{071BAFDB-18CD-4A7D-AA2B-92D6E88B15B5}" type="pres">
      <dgm:prSet presAssocID="{056BF779-3BF7-450E-A153-1BEF2113E510}" presName="rootText" presStyleLbl="node2" presStyleIdx="1" presStyleCnt="2" custScaleX="207395">
        <dgm:presLayoutVars>
          <dgm:chPref val="3"/>
        </dgm:presLayoutVars>
      </dgm:prSet>
      <dgm:spPr/>
    </dgm:pt>
    <dgm:pt modelId="{5711895F-1642-46A9-B4C0-802E419A15EE}" type="pres">
      <dgm:prSet presAssocID="{056BF779-3BF7-450E-A153-1BEF2113E510}" presName="rootConnector" presStyleLbl="node2" presStyleIdx="1" presStyleCnt="2"/>
      <dgm:spPr/>
    </dgm:pt>
    <dgm:pt modelId="{56FFC135-1A2B-4767-984A-05D7AB7637C5}" type="pres">
      <dgm:prSet presAssocID="{056BF779-3BF7-450E-A153-1BEF2113E510}" presName="hierChild4" presStyleCnt="0"/>
      <dgm:spPr/>
    </dgm:pt>
    <dgm:pt modelId="{EC630DFC-0634-4C40-B14E-07A890734FA6}" type="pres">
      <dgm:prSet presAssocID="{056BF779-3BF7-450E-A153-1BEF2113E510}" presName="hierChild5" presStyleCnt="0"/>
      <dgm:spPr/>
    </dgm:pt>
    <dgm:pt modelId="{33F6135A-E2A8-4BB0-A5A3-144CD23CA08B}" type="pres">
      <dgm:prSet presAssocID="{95ED037B-070B-4FEA-B1C5-464D8E808CC1}" presName="hierChild3" presStyleCnt="0"/>
      <dgm:spPr/>
    </dgm:pt>
  </dgm:ptLst>
  <dgm:cxnLst>
    <dgm:cxn modelId="{AAA52A02-763D-4C30-9F47-9DF7C91CAA4B}" type="presOf" srcId="{95ED037B-070B-4FEA-B1C5-464D8E808CC1}" destId="{31C163B0-CC77-4F5D-B5BC-3C1947F981E4}" srcOrd="0" destOrd="0" presId="urn:microsoft.com/office/officeart/2005/8/layout/orgChart1"/>
    <dgm:cxn modelId="{CE7F260B-11C8-4029-8E48-9CB43F20EB50}" srcId="{35FC2B52-1B2C-4692-BD89-9C3D1364528D}" destId="{95ED037B-070B-4FEA-B1C5-464D8E808CC1}" srcOrd="0" destOrd="0" parTransId="{F158A839-C4C4-4FEB-B085-64C4FFFE643F}" sibTransId="{2478A33C-4635-4133-96DE-133BD1C10C12}"/>
    <dgm:cxn modelId="{F42CEA5D-A4CF-4A80-8C3D-FCF7A024CB82}" type="presOf" srcId="{7575864E-AC46-45B7-8C68-9A6E3F96B7F1}" destId="{7DD8F010-BDA1-4768-9CC0-96F04159AE20}" srcOrd="1" destOrd="0" presId="urn:microsoft.com/office/officeart/2005/8/layout/orgChart1"/>
    <dgm:cxn modelId="{81BEB345-D4BB-4DF0-A31E-D872F4D03309}" srcId="{95ED037B-070B-4FEA-B1C5-464D8E808CC1}" destId="{7575864E-AC46-45B7-8C68-9A6E3F96B7F1}" srcOrd="0" destOrd="0" parTransId="{7A55C37E-943D-47DD-927C-92445F53DAA4}" sibTransId="{E914F86E-20E9-4D1E-948B-D5706A853919}"/>
    <dgm:cxn modelId="{DB266C6E-4DAA-470C-A98A-7B67AD5FC080}" srcId="{95ED037B-070B-4FEA-B1C5-464D8E808CC1}" destId="{056BF779-3BF7-450E-A153-1BEF2113E510}" srcOrd="1" destOrd="0" parTransId="{3F1FE2D3-F1E5-4B79-A7CD-48ABA302B1D1}" sibTransId="{010DE2E6-87BD-4749-9613-BE597EE6986B}"/>
    <dgm:cxn modelId="{41AD047C-A084-4770-B484-C6CC948A6B91}" type="presOf" srcId="{056BF779-3BF7-450E-A153-1BEF2113E510}" destId="{5711895F-1642-46A9-B4C0-802E419A15EE}" srcOrd="1" destOrd="0" presId="urn:microsoft.com/office/officeart/2005/8/layout/orgChart1"/>
    <dgm:cxn modelId="{B0129D7D-EBB0-495A-8298-4F28EA783E10}" type="presOf" srcId="{056BF779-3BF7-450E-A153-1BEF2113E510}" destId="{071BAFDB-18CD-4A7D-AA2B-92D6E88B15B5}" srcOrd="0" destOrd="0" presId="urn:microsoft.com/office/officeart/2005/8/layout/orgChart1"/>
    <dgm:cxn modelId="{8AF1C493-486D-470A-8655-B5B0FE898BAD}" type="presOf" srcId="{35FC2B52-1B2C-4692-BD89-9C3D1364528D}" destId="{73767B31-F124-4242-ADA1-74031C202239}" srcOrd="0" destOrd="0" presId="urn:microsoft.com/office/officeart/2005/8/layout/orgChart1"/>
    <dgm:cxn modelId="{3B82C39E-DA59-4131-9679-F3771F0BDC3E}" type="presOf" srcId="{7575864E-AC46-45B7-8C68-9A6E3F96B7F1}" destId="{C84C96E5-11A0-41C9-AD2A-E0B485928167}" srcOrd="0" destOrd="0" presId="urn:microsoft.com/office/officeart/2005/8/layout/orgChart1"/>
    <dgm:cxn modelId="{FB5C249F-ECD0-4149-A003-4E778002EBD7}" type="presOf" srcId="{95ED037B-070B-4FEA-B1C5-464D8E808CC1}" destId="{466F4C18-0712-4CDB-9124-8C0ABBCBE7AE}" srcOrd="1" destOrd="0" presId="urn:microsoft.com/office/officeart/2005/8/layout/orgChart1"/>
    <dgm:cxn modelId="{C27E2FCF-4EC9-49B3-9D33-40BEFFBC4D36}" type="presOf" srcId="{7A55C37E-943D-47DD-927C-92445F53DAA4}" destId="{B91A99C5-5851-4EF8-B192-A5FCE7B25188}" srcOrd="0" destOrd="0" presId="urn:microsoft.com/office/officeart/2005/8/layout/orgChart1"/>
    <dgm:cxn modelId="{75BCEAE4-8138-4F72-BD6D-BD1C23C1B632}" type="presOf" srcId="{3F1FE2D3-F1E5-4B79-A7CD-48ABA302B1D1}" destId="{A7F0B844-E4A8-4992-8EAD-EBB21DC5535C}" srcOrd="0" destOrd="0" presId="urn:microsoft.com/office/officeart/2005/8/layout/orgChart1"/>
    <dgm:cxn modelId="{4FE4A917-E3C9-487F-8E3B-2609432D407A}" type="presParOf" srcId="{73767B31-F124-4242-ADA1-74031C202239}" destId="{50F1CC5D-9B07-4C89-8B14-906FF13FC598}" srcOrd="0" destOrd="0" presId="urn:microsoft.com/office/officeart/2005/8/layout/orgChart1"/>
    <dgm:cxn modelId="{AA588121-5DF9-4DD5-9662-04544B6FC09E}" type="presParOf" srcId="{50F1CC5D-9B07-4C89-8B14-906FF13FC598}" destId="{9409FF40-2B52-4FFB-BCE6-497E00B1F4B1}" srcOrd="0" destOrd="0" presId="urn:microsoft.com/office/officeart/2005/8/layout/orgChart1"/>
    <dgm:cxn modelId="{04A6A3F7-4035-492A-95AA-681F68E66ACF}" type="presParOf" srcId="{9409FF40-2B52-4FFB-BCE6-497E00B1F4B1}" destId="{31C163B0-CC77-4F5D-B5BC-3C1947F981E4}" srcOrd="0" destOrd="0" presId="urn:microsoft.com/office/officeart/2005/8/layout/orgChart1"/>
    <dgm:cxn modelId="{60CE5D12-834D-4F9C-B37E-636900AD9EED}" type="presParOf" srcId="{9409FF40-2B52-4FFB-BCE6-497E00B1F4B1}" destId="{466F4C18-0712-4CDB-9124-8C0ABBCBE7AE}" srcOrd="1" destOrd="0" presId="urn:microsoft.com/office/officeart/2005/8/layout/orgChart1"/>
    <dgm:cxn modelId="{49DFE3A5-EEEB-4329-BCB5-BB23E8DDA959}" type="presParOf" srcId="{50F1CC5D-9B07-4C89-8B14-906FF13FC598}" destId="{824E5356-42DD-454D-8AC0-132976770F18}" srcOrd="1" destOrd="0" presId="urn:microsoft.com/office/officeart/2005/8/layout/orgChart1"/>
    <dgm:cxn modelId="{190EB30B-6AF8-43C8-A36E-C0772C52E72A}" type="presParOf" srcId="{824E5356-42DD-454D-8AC0-132976770F18}" destId="{B91A99C5-5851-4EF8-B192-A5FCE7B25188}" srcOrd="0" destOrd="0" presId="urn:microsoft.com/office/officeart/2005/8/layout/orgChart1"/>
    <dgm:cxn modelId="{E2D91B59-BC2C-443E-8AD8-E02E9F29589D}" type="presParOf" srcId="{824E5356-42DD-454D-8AC0-132976770F18}" destId="{7B3C8EC4-4A7D-415C-8F08-FAB5459AC201}" srcOrd="1" destOrd="0" presId="urn:microsoft.com/office/officeart/2005/8/layout/orgChart1"/>
    <dgm:cxn modelId="{C8CF2B72-5EA2-408E-BBAA-3A837E87C841}" type="presParOf" srcId="{7B3C8EC4-4A7D-415C-8F08-FAB5459AC201}" destId="{FB8A8BBE-7728-4EEA-8454-89C90F567EE1}" srcOrd="0" destOrd="0" presId="urn:microsoft.com/office/officeart/2005/8/layout/orgChart1"/>
    <dgm:cxn modelId="{E0EB4C1A-8E68-4800-B7AF-B0CC8D458057}" type="presParOf" srcId="{FB8A8BBE-7728-4EEA-8454-89C90F567EE1}" destId="{C84C96E5-11A0-41C9-AD2A-E0B485928167}" srcOrd="0" destOrd="0" presId="urn:microsoft.com/office/officeart/2005/8/layout/orgChart1"/>
    <dgm:cxn modelId="{1F81B6A3-E603-44AC-AE40-31EE76DE2336}" type="presParOf" srcId="{FB8A8BBE-7728-4EEA-8454-89C90F567EE1}" destId="{7DD8F010-BDA1-4768-9CC0-96F04159AE20}" srcOrd="1" destOrd="0" presId="urn:microsoft.com/office/officeart/2005/8/layout/orgChart1"/>
    <dgm:cxn modelId="{9592D2FF-3CDB-467D-95E2-CC0688DD7CA2}" type="presParOf" srcId="{7B3C8EC4-4A7D-415C-8F08-FAB5459AC201}" destId="{17616472-FDFE-4ED9-A98C-70DAED5AAE1A}" srcOrd="1" destOrd="0" presId="urn:microsoft.com/office/officeart/2005/8/layout/orgChart1"/>
    <dgm:cxn modelId="{F6C12DAB-78E9-4746-9546-9FD527ED9E30}" type="presParOf" srcId="{7B3C8EC4-4A7D-415C-8F08-FAB5459AC201}" destId="{117DA704-EF41-46B5-A897-B6E4D0739175}" srcOrd="2" destOrd="0" presId="urn:microsoft.com/office/officeart/2005/8/layout/orgChart1"/>
    <dgm:cxn modelId="{197FD4A8-F59A-494D-999E-284FD857E591}" type="presParOf" srcId="{824E5356-42DD-454D-8AC0-132976770F18}" destId="{A7F0B844-E4A8-4992-8EAD-EBB21DC5535C}" srcOrd="2" destOrd="0" presId="urn:microsoft.com/office/officeart/2005/8/layout/orgChart1"/>
    <dgm:cxn modelId="{EFEAA0A9-4004-45C2-A3BC-4190AE201C57}" type="presParOf" srcId="{824E5356-42DD-454D-8AC0-132976770F18}" destId="{17B9A9DF-2CA6-4656-A456-224FF76BF5BC}" srcOrd="3" destOrd="0" presId="urn:microsoft.com/office/officeart/2005/8/layout/orgChart1"/>
    <dgm:cxn modelId="{72D254F1-A42E-4617-9843-70D57422A2D9}" type="presParOf" srcId="{17B9A9DF-2CA6-4656-A456-224FF76BF5BC}" destId="{7A96CABB-965A-4BCF-8E22-5F0AA9457EDD}" srcOrd="0" destOrd="0" presId="urn:microsoft.com/office/officeart/2005/8/layout/orgChart1"/>
    <dgm:cxn modelId="{36ABC551-3E7D-45FB-9C79-BA5A17C7B291}" type="presParOf" srcId="{7A96CABB-965A-4BCF-8E22-5F0AA9457EDD}" destId="{071BAFDB-18CD-4A7D-AA2B-92D6E88B15B5}" srcOrd="0" destOrd="0" presId="urn:microsoft.com/office/officeart/2005/8/layout/orgChart1"/>
    <dgm:cxn modelId="{A92FFF6D-1DE4-419C-811B-659329DF8111}" type="presParOf" srcId="{7A96CABB-965A-4BCF-8E22-5F0AA9457EDD}" destId="{5711895F-1642-46A9-B4C0-802E419A15EE}" srcOrd="1" destOrd="0" presId="urn:microsoft.com/office/officeart/2005/8/layout/orgChart1"/>
    <dgm:cxn modelId="{655ACDAE-9F04-4226-8D81-E38757E338F6}" type="presParOf" srcId="{17B9A9DF-2CA6-4656-A456-224FF76BF5BC}" destId="{56FFC135-1A2B-4767-984A-05D7AB7637C5}" srcOrd="1" destOrd="0" presId="urn:microsoft.com/office/officeart/2005/8/layout/orgChart1"/>
    <dgm:cxn modelId="{8487E1CA-1025-49BE-91DD-0ED7EA2D06F0}" type="presParOf" srcId="{17B9A9DF-2CA6-4656-A456-224FF76BF5BC}" destId="{EC630DFC-0634-4C40-B14E-07A890734FA6}" srcOrd="2" destOrd="0" presId="urn:microsoft.com/office/officeart/2005/8/layout/orgChart1"/>
    <dgm:cxn modelId="{C547538A-D717-4592-88AC-A775FDD4445F}" type="presParOf" srcId="{50F1CC5D-9B07-4C89-8B14-906FF13FC598}" destId="{33F6135A-E2A8-4BB0-A5A3-144CD23CA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0B844-E4A8-4992-8EAD-EBB21DC5535C}">
      <dsp:nvSpPr>
        <dsp:cNvPr id="0" name=""/>
        <dsp:cNvSpPr/>
      </dsp:nvSpPr>
      <dsp:spPr>
        <a:xfrm>
          <a:off x="3650033" y="475984"/>
          <a:ext cx="1466414" cy="248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61"/>
              </a:lnTo>
              <a:lnTo>
                <a:pt x="1466414" y="124561"/>
              </a:lnTo>
              <a:lnTo>
                <a:pt x="1466414" y="248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A99C5-5851-4EF8-B192-A5FCE7B25188}">
      <dsp:nvSpPr>
        <dsp:cNvPr id="0" name=""/>
        <dsp:cNvSpPr/>
      </dsp:nvSpPr>
      <dsp:spPr>
        <a:xfrm>
          <a:off x="2292913" y="475984"/>
          <a:ext cx="1357120" cy="248437"/>
        </a:xfrm>
        <a:custGeom>
          <a:avLst/>
          <a:gdLst/>
          <a:ahLst/>
          <a:cxnLst/>
          <a:rect l="0" t="0" r="0" b="0"/>
          <a:pathLst>
            <a:path>
              <a:moveTo>
                <a:pt x="1357120" y="0"/>
              </a:moveTo>
              <a:lnTo>
                <a:pt x="1357120" y="124561"/>
              </a:lnTo>
              <a:lnTo>
                <a:pt x="0" y="124561"/>
              </a:lnTo>
              <a:lnTo>
                <a:pt x="0" y="248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163B0-CC77-4F5D-B5BC-3C1947F981E4}">
      <dsp:nvSpPr>
        <dsp:cNvPr id="0" name=""/>
        <dsp:cNvSpPr/>
      </dsp:nvSpPr>
      <dsp:spPr>
        <a:xfrm>
          <a:off x="2573415" y="0"/>
          <a:ext cx="2153235" cy="475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rgbClr val="004C93"/>
              </a:solidFill>
              <a:latin typeface="+mj-lt"/>
            </a:rPr>
            <a:t>Bereich I Grundlagen</a:t>
          </a:r>
          <a:endParaRPr lang="de-DE" sz="1400" kern="1200" dirty="0">
            <a:solidFill>
              <a:srgbClr val="004C93"/>
            </a:solidFill>
            <a:latin typeface="+mj-lt"/>
            <a:ea typeface="ヒラギノ角ゴ Pro W3" charset="-128"/>
            <a:cs typeface="Arial" panose="020B0604020202020204" pitchFamily="34" charset="0"/>
          </a:endParaRPr>
        </a:p>
      </dsp:txBody>
      <dsp:txXfrm>
        <a:off x="2573415" y="0"/>
        <a:ext cx="2153235" cy="475984"/>
      </dsp:txXfrm>
    </dsp:sp>
    <dsp:sp modelId="{C84C96E5-11A0-41C9-AD2A-E0B485928167}">
      <dsp:nvSpPr>
        <dsp:cNvPr id="0" name=""/>
        <dsp:cNvSpPr/>
      </dsp:nvSpPr>
      <dsp:spPr>
        <a:xfrm>
          <a:off x="940524" y="724422"/>
          <a:ext cx="2704778" cy="589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rgbClr val="004C93"/>
              </a:solidFill>
              <a:latin typeface="+mj-lt"/>
            </a:rPr>
            <a:t> Bereich II Spezialisierung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rgbClr val="004C93"/>
              </a:solidFill>
              <a:latin typeface="+mj-lt"/>
            </a:rPr>
            <a:t> Bereich III Projektseminar </a:t>
          </a:r>
        </a:p>
      </dsp:txBody>
      <dsp:txXfrm>
        <a:off x="940524" y="724422"/>
        <a:ext cx="2704778" cy="589885"/>
      </dsp:txXfrm>
    </dsp:sp>
    <dsp:sp modelId="{071BAFDB-18CD-4A7D-AA2B-92D6E88B15B5}">
      <dsp:nvSpPr>
        <dsp:cNvPr id="0" name=""/>
        <dsp:cNvSpPr/>
      </dsp:nvSpPr>
      <dsp:spPr>
        <a:xfrm>
          <a:off x="3893054" y="724422"/>
          <a:ext cx="2446786" cy="589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rgbClr val="004C93"/>
              </a:solidFill>
              <a:latin typeface="+mj-lt"/>
            </a:rPr>
            <a:t>2 Veranstaltungen Bereich II Spezialisierung </a:t>
          </a:r>
        </a:p>
      </dsp:txBody>
      <dsp:txXfrm>
        <a:off x="3893054" y="724422"/>
        <a:ext cx="2446786" cy="589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3B5B643-D648-A34B-95B8-19B773F0A7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5FF7EF-8AF2-5646-9AC8-29B1A600F5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09" charset="0"/>
                <a:ea typeface="ヒラギノ角ゴ Pro W3" charset="-128"/>
              </a:defRPr>
            </a:lvl1pPr>
          </a:lstStyle>
          <a:p>
            <a:pPr>
              <a:defRPr/>
            </a:pPr>
            <a:fld id="{16987FA9-6965-4C81-B5AF-63750457F4AC}" type="datetime1">
              <a:rPr lang="de-DE"/>
              <a:pPr>
                <a:defRPr/>
              </a:pPr>
              <a:t>20.08.2024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BE62CE-4922-FA47-9577-365FE96C2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4F345A-5449-DB41-9E99-ED0BF60D0A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E3040917-30B4-498D-AC95-F90790CE91A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BC29D34-9DFE-6741-B667-63AD6554A1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F7D394-16A8-7E4F-B3D4-79015A5DF92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09" charset="0"/>
                <a:ea typeface="ヒラギノ角ゴ Pro W3" charset="-128"/>
              </a:defRPr>
            </a:lvl1pPr>
          </a:lstStyle>
          <a:p>
            <a:pPr>
              <a:defRPr/>
            </a:pPr>
            <a:fld id="{59B04D8E-BABC-4DD3-979F-D6EE3578DCC0}" type="datetime1">
              <a:rPr lang="de-DE"/>
              <a:pPr>
                <a:defRPr/>
              </a:pPr>
              <a:t>20.08.2024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1E56DC57-AB73-674E-9AA6-51D81C5251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50744ECE-798B-1649-820D-760FC07A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3E388E-F457-BD49-9BB5-1CBCE0F936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19BBB1-9AFD-3D46-94D9-5428C2E597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B7E38F4E-00F8-4E48-96F3-B692A04A2F9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3429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6858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Geneva" charset="-128"/>
        <a:cs typeface="Geneva" charset="-128"/>
      </a:defRPr>
    </a:lvl3pPr>
    <a:lvl4pPr marL="10287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Geneva" charset="-128"/>
        <a:cs typeface="+mn-cs"/>
      </a:defRPr>
    </a:lvl4pPr>
    <a:lvl5pPr marL="13716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Geneva" charset="-128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>
            <a:extLst>
              <a:ext uri="{FF2B5EF4-FFF2-40B4-BE49-F238E27FC236}">
                <a16:creationId xmlns:a16="http://schemas.microsoft.com/office/drawing/2014/main" id="{E5B76902-5F53-4F2A-98F0-768D920F58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>
            <a:extLst>
              <a:ext uri="{FF2B5EF4-FFF2-40B4-BE49-F238E27FC236}">
                <a16:creationId xmlns:a16="http://schemas.microsoft.com/office/drawing/2014/main" id="{2A5D8775-94F4-45EB-B404-E6F0C2CEE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2292" name="Foliennummernplatzhalter 3">
            <a:extLst>
              <a:ext uri="{FF2B5EF4-FFF2-40B4-BE49-F238E27FC236}">
                <a16:creationId xmlns:a16="http://schemas.microsoft.com/office/drawing/2014/main" id="{CBA96FA9-D4F9-408F-80F5-DDB69D754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</a:defRPr>
            </a:lvl9pPr>
          </a:lstStyle>
          <a:p>
            <a:fld id="{88690EBE-BEBF-4D58-B116-A33710DE9340}" type="slidenum">
              <a:rPr lang="de-DE" altLang="de-DE" smtClean="0">
                <a:latin typeface="Calibri" panose="020F0502020204030204" pitchFamily="34" charset="0"/>
              </a:rPr>
              <a:pPr/>
              <a:t>1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3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E38F4E-00F8-4E48-96F3-B692A04A2F93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anose="020B0300000000000000" pitchFamily="34" charset="-128"/>
                <a:cs typeface="+mn-cs"/>
              </a:rPr>
              <a:pPr marL="0" marR="0" lvl="0" indent="0" algn="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anose="020B03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80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38F4E-00F8-4E48-96F3-B692A04A2F93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445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38F4E-00F8-4E48-96F3-B692A04A2F93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6798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38F4E-00F8-4E48-96F3-B692A04A2F93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809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descr="Beiger Hintergrund">
            <a:extLst>
              <a:ext uri="{FF2B5EF4-FFF2-40B4-BE49-F238E27FC236}">
                <a16:creationId xmlns:a16="http://schemas.microsoft.com/office/drawing/2014/main" id="{46EC1F0E-D980-4ACF-8CDD-85B1C12D00A0}"/>
              </a:ext>
            </a:extLst>
          </p:cNvPr>
          <p:cNvSpPr/>
          <p:nvPr userDrawn="1"/>
        </p:nvSpPr>
        <p:spPr>
          <a:xfrm>
            <a:off x="179388" y="4478338"/>
            <a:ext cx="6554787" cy="2200275"/>
          </a:xfrm>
          <a:prstGeom prst="rect">
            <a:avLst/>
          </a:prstGeom>
          <a:solidFill>
            <a:srgbClr val="EFE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grpSp>
        <p:nvGrpSpPr>
          <p:cNvPr id="6" name="Rechteck 8">
            <a:extLst>
              <a:ext uri="{FF2B5EF4-FFF2-40B4-BE49-F238E27FC236}">
                <a16:creationId xmlns:a16="http://schemas.microsoft.com/office/drawing/2014/main" id="{BD41020D-97C2-4AE6-A297-1FFDE9B6E6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5100" y="177800"/>
            <a:ext cx="8801100" cy="4127500"/>
            <a:chOff x="104" y="112"/>
            <a:chExt cx="5544" cy="2600"/>
          </a:xfrm>
        </p:grpSpPr>
        <p:pic>
          <p:nvPicPr>
            <p:cNvPr id="7" name="Rechteck 8">
              <a:extLst>
                <a:ext uri="{FF2B5EF4-FFF2-40B4-BE49-F238E27FC236}">
                  <a16:creationId xmlns:a16="http://schemas.microsoft.com/office/drawing/2014/main" id="{A9CC86FD-752E-429A-97BA-AB67F91B308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112"/>
              <a:ext cx="5544" cy="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CF72882C-483B-4A55-BBA5-B9BE73E00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20"/>
              <a:ext cx="5534" cy="2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de-DE" altLang="de-DE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1" name="Grafik 12" descr="Universität Duisburg Essen - Logo&#10;Offen im Denken - Slogan">
            <a:extLst>
              <a:ext uri="{FF2B5EF4-FFF2-40B4-BE49-F238E27FC236}">
                <a16:creationId xmlns:a16="http://schemas.microsoft.com/office/drawing/2014/main" id="{A0E3BA80-5D84-4A40-BD51-DB8F2519C9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52438"/>
            <a:ext cx="2087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 descr="Bild oder Symbol"/>
          <p:cNvSpPr>
            <a:spLocks noGrp="1"/>
          </p:cNvSpPr>
          <p:nvPr>
            <p:ph type="pic" sz="quarter" idx="10"/>
          </p:nvPr>
        </p:nvSpPr>
        <p:spPr>
          <a:xfrm>
            <a:off x="6877050" y="4478399"/>
            <a:ext cx="2086950" cy="219960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2" name="Textplatzhalter 14" descr="Subline"/>
          <p:cNvSpPr>
            <a:spLocks noGrp="1"/>
          </p:cNvSpPr>
          <p:nvPr>
            <p:ph type="body" sz="quarter" idx="12"/>
          </p:nvPr>
        </p:nvSpPr>
        <p:spPr>
          <a:xfrm>
            <a:off x="360001" y="5940000"/>
            <a:ext cx="5969000" cy="360000"/>
          </a:xfrm>
          <a:ln>
            <a:noFill/>
          </a:ln>
        </p:spPr>
        <p:txBody>
          <a:bodyPr lIns="0" tIns="0" bIns="0"/>
          <a:lstStyle>
            <a:lvl1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0" descr="Headline"/>
          <p:cNvSpPr>
            <a:spLocks noGrp="1"/>
          </p:cNvSpPr>
          <p:nvPr>
            <p:ph type="body" sz="quarter" idx="11"/>
          </p:nvPr>
        </p:nvSpPr>
        <p:spPr>
          <a:xfrm>
            <a:off x="360001" y="4860000"/>
            <a:ext cx="5969000" cy="900000"/>
          </a:xfrm>
          <a:ln>
            <a:noFill/>
          </a:ln>
        </p:spPr>
        <p:txBody>
          <a:bodyPr lIns="0" tIns="0" bIns="0"/>
          <a:lstStyle>
            <a:lvl1pPr marL="0" marR="0" indent="0" algn="l" defTabSz="34289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75"/>
              </a:spcAft>
              <a:buClrTx/>
              <a:buSzTx/>
              <a:buFont typeface="Arial" charset="0"/>
              <a:buNone/>
              <a:tabLst/>
              <a:defRPr sz="32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0362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 descr="rechte Spalte"/>
          <p:cNvSpPr>
            <a:spLocks noGrp="1"/>
          </p:cNvSpPr>
          <p:nvPr>
            <p:ph sz="half" idx="2"/>
          </p:nvPr>
        </p:nvSpPr>
        <p:spPr>
          <a:xfrm>
            <a:off x="3546000" y="1224000"/>
            <a:ext cx="5418000" cy="5040000"/>
          </a:xfrm>
        </p:spPr>
        <p:txBody>
          <a:bodyPr/>
          <a:lstStyle>
            <a:lvl1pPr>
              <a:defRPr sz="2800"/>
            </a:lvl1pPr>
            <a:lvl2pPr marL="0" marR="0" indent="0" algn="l" defTabSz="3428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133347">
              <a:buClr>
                <a:schemeClr val="tx2"/>
              </a:buClr>
              <a:buFont typeface="Lucida Grande"/>
              <a:buChar char="▪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3" name="Inhaltsplatzhalter 2" descr="linke Spalte"/>
          <p:cNvSpPr>
            <a:spLocks noGrp="1"/>
          </p:cNvSpPr>
          <p:nvPr>
            <p:ph sz="half" idx="1"/>
          </p:nvPr>
        </p:nvSpPr>
        <p:spPr>
          <a:xfrm>
            <a:off x="180004" y="1224000"/>
            <a:ext cx="3184727" cy="5040000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E9761E6-81FE-49FC-AE99-493B84EB0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4731" y="6492875"/>
            <a:ext cx="23326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www.uni-due.de/zertifikat-bne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4E77E9C-7A54-4E1A-A331-3F1EF29C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38" y="6491288"/>
            <a:ext cx="1932684" cy="365125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r>
              <a:rPr lang="de-DE"/>
              <a:t>zertifikat-bne@uni-due.de</a:t>
            </a:r>
          </a:p>
        </p:txBody>
      </p:sp>
    </p:spTree>
    <p:extLst>
      <p:ext uri="{BB962C8B-B14F-4D97-AF65-F5344CB8AC3E}">
        <p14:creationId xmlns:p14="http://schemas.microsoft.com/office/powerpoint/2010/main" val="27610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1224000"/>
            <a:ext cx="8784000" cy="4320000"/>
          </a:xfrm>
        </p:spPr>
        <p:txBody>
          <a:bodyPr/>
          <a:lstStyle>
            <a:lvl1pPr>
              <a:defRPr sz="2800"/>
            </a:lvl1pPr>
            <a:lvl2pPr marL="0" marR="0" indent="0" algn="l" defTabSz="3428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="0">
                <a:solidFill>
                  <a:srgbClr val="000000"/>
                </a:solidFill>
              </a:defRPr>
            </a:lvl2pPr>
            <a:lvl3pPr marL="0" indent="13453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AAF3252-4240-4FD7-9E84-1BA5B27E621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495674" y="6491288"/>
            <a:ext cx="220631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www.uni-due.de/zertifikat-bne</a:t>
            </a:r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DA65CC6-8B2C-4B82-AAC5-AEEE64A848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6838" y="6491288"/>
            <a:ext cx="1925250" cy="365125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r>
              <a:rPr lang="de-DE"/>
              <a:t>zertifikat-bne@uni-due.de</a:t>
            </a:r>
          </a:p>
        </p:txBody>
      </p:sp>
    </p:spTree>
    <p:extLst>
      <p:ext uri="{BB962C8B-B14F-4D97-AF65-F5344CB8AC3E}">
        <p14:creationId xmlns:p14="http://schemas.microsoft.com/office/powerpoint/2010/main" val="7164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56800" y="1224001"/>
            <a:ext cx="5418000" cy="4412675"/>
          </a:xfrm>
        </p:spPr>
        <p:txBody>
          <a:bodyPr/>
          <a:lstStyle>
            <a:lvl1pPr>
              <a:defRPr sz="2800"/>
            </a:lvl1pPr>
            <a:lvl2pPr marL="0" marR="0" indent="0" algn="l" defTabSz="3428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</a:defRPr>
            </a:lvl2pPr>
            <a:lvl3pPr marL="0" indent="133347">
              <a:buClr>
                <a:schemeClr val="tx2"/>
              </a:buClr>
              <a:buFont typeface="Lucida Grande"/>
              <a:buChar char="▪"/>
              <a:defRPr sz="16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0004" y="1224001"/>
            <a:ext cx="3184727" cy="4412675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5C360DE9-2BC2-4AAB-8CCA-107B7107F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495674" y="6491288"/>
            <a:ext cx="239216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www.uni-due.de/zertifikat-bne</a:t>
            </a:r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217A7EFC-FA84-4F91-8393-F31C59B4356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6838" y="6491288"/>
            <a:ext cx="1902947" cy="365125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r>
              <a:rPr lang="de-DE"/>
              <a:t>zertifikat-bne@uni-due.de</a:t>
            </a:r>
          </a:p>
        </p:txBody>
      </p:sp>
    </p:spTree>
    <p:extLst>
      <p:ext uri="{BB962C8B-B14F-4D97-AF65-F5344CB8AC3E}">
        <p14:creationId xmlns:p14="http://schemas.microsoft.com/office/powerpoint/2010/main" val="143145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7" descr="Bild2.jpg">
            <a:extLst>
              <a:ext uri="{FF2B5EF4-FFF2-40B4-BE49-F238E27FC236}">
                <a16:creationId xmlns:a16="http://schemas.microsoft.com/office/drawing/2014/main" id="{6484D3C9-95CA-4CF8-9CD4-09F5BE43B8F7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4992"/>
            <a:ext cx="8785225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8" descr="Universität Duisburg Essen - Logo&#10;Offen im Denken - Slogan">
            <a:extLst>
              <a:ext uri="{FF2B5EF4-FFF2-40B4-BE49-F238E27FC236}">
                <a16:creationId xmlns:a16="http://schemas.microsoft.com/office/drawing/2014/main" id="{35651D29-6FF8-4B14-8317-8CE15FCB9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452438"/>
            <a:ext cx="20923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230967" y="1745005"/>
            <a:ext cx="8026989" cy="3989047"/>
          </a:xfrm>
          <a:ln>
            <a:noFill/>
          </a:ln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6988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3DCF6CB-F1B3-3647-99F2-39CB53647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388" y="1221320"/>
            <a:ext cx="6553200" cy="4322233"/>
          </a:xfrm>
        </p:spPr>
        <p:txBody>
          <a:bodyPr/>
          <a:lstStyle>
            <a:lvl1pPr>
              <a:defRPr sz="2200"/>
            </a:lvl1pPr>
            <a:lvl4pPr>
              <a:defRPr>
                <a:latin typeface="Officina Sans ITC Pro Book" panose="020C0506030503020204" pitchFamily="34" charset="77"/>
              </a:defRPr>
            </a:lvl4pPr>
            <a:lvl5pPr>
              <a:defRPr>
                <a:latin typeface="Officina Sans ITC Pro Book" panose="020C0506030503020204" pitchFamily="34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3FFA2C0-4EC5-F944-B0AA-FCF6C431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C5500C0-79AD-45CB-AE63-53A069B1AC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0" y="0"/>
            <a:ext cx="0" cy="0"/>
          </a:xfrm>
          <a:solidFill>
            <a:schemeClr val="bg1">
              <a:alpha val="0"/>
            </a:schemeClr>
          </a:solidFill>
        </p:spPr>
        <p:txBody>
          <a:bodyPr/>
          <a:lstStyle>
            <a:lvl1pPr eaLnBrk="1" hangingPunct="1">
              <a:defRPr>
                <a:solidFill>
                  <a:schemeClr val="bg1">
                    <a:alpha val="0"/>
                  </a:schemeClr>
                </a:solidFill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9F70CC8A-9684-4147-A12D-AE0B9158D24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060669" y="6492875"/>
            <a:ext cx="242190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www.uni-due.de/zertifikat-bne</a:t>
            </a:r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47D36D52-053C-49BC-B5D5-659E7764B3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6838" y="6491288"/>
            <a:ext cx="1984723" cy="365125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r>
              <a:rPr lang="de-DE" dirty="0"/>
              <a:t>zertifikat-bne@uni-due.de</a:t>
            </a:r>
          </a:p>
        </p:txBody>
      </p:sp>
    </p:spTree>
    <p:extLst>
      <p:ext uri="{BB962C8B-B14F-4D97-AF65-F5344CB8AC3E}">
        <p14:creationId xmlns:p14="http://schemas.microsoft.com/office/powerpoint/2010/main" val="108800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88AB7E-A7C8-FA42-BBF2-3D17DFD87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92" y="1223963"/>
            <a:ext cx="8783637" cy="5040312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9ABCAC-4699-FB44-BA4D-D85B1556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44" y="314854"/>
            <a:ext cx="5734232" cy="42862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8C160C87-2ED8-4EDC-BD27-04E1AEEAA2D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47676" y="6491287"/>
            <a:ext cx="284706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www.uni-due.de/zertifikat-bne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9E00A37-5386-496C-AD8A-9925D84230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6838" y="6491288"/>
            <a:ext cx="1423987" cy="365125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r>
              <a:rPr lang="de-DE"/>
              <a:t>zertifikat-bne@uni-due.de</a:t>
            </a:r>
          </a:p>
        </p:txBody>
      </p:sp>
    </p:spTree>
    <p:extLst>
      <p:ext uri="{BB962C8B-B14F-4D97-AF65-F5344CB8AC3E}">
        <p14:creationId xmlns:p14="http://schemas.microsoft.com/office/powerpoint/2010/main" val="2006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 descr="Datum">
            <a:extLst>
              <a:ext uri="{FF2B5EF4-FFF2-40B4-BE49-F238E27FC236}">
                <a16:creationId xmlns:a16="http://schemas.microsoft.com/office/drawing/2014/main" id="{34E09551-B911-3E4E-8BE1-5507E60A2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05652" y="6480949"/>
            <a:ext cx="2332696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4C93"/>
                </a:solidFill>
                <a:latin typeface="+mn-lt"/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www.uni-due.de/zertifikat-bne</a:t>
            </a:r>
            <a:endParaRPr lang="de-DE" dirty="0"/>
          </a:p>
        </p:txBody>
      </p:sp>
      <p:sp>
        <p:nvSpPr>
          <p:cNvPr id="1027" name="Textplatzhalter 2" descr="Text">
            <a:extLst>
              <a:ext uri="{FF2B5EF4-FFF2-40B4-BE49-F238E27FC236}">
                <a16:creationId xmlns:a16="http://schemas.microsoft.com/office/drawing/2014/main" id="{F2497878-CE44-4D63-87F5-F6A47A6409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0975" y="1147763"/>
            <a:ext cx="8783638" cy="5038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1"/>
            <a:r>
              <a:rPr lang="de-DE" altLang="de-DE"/>
              <a:t>Dritte Ebene</a:t>
            </a:r>
          </a:p>
          <a:p>
            <a:pPr lvl="2"/>
            <a:r>
              <a:rPr lang="de-DE" altLang="de-DE"/>
              <a:t>Vierte Ebene</a:t>
            </a:r>
          </a:p>
        </p:txBody>
      </p:sp>
      <p:pic>
        <p:nvPicPr>
          <p:cNvPr id="1028" name="Bild 8" descr="Kopf Bild mit Wolken und Sonnenhintergrund">
            <a:extLst>
              <a:ext uri="{FF2B5EF4-FFF2-40B4-BE49-F238E27FC236}">
                <a16:creationId xmlns:a16="http://schemas.microsoft.com/office/drawing/2014/main" id="{48E25A56-CD37-4AAD-B9D3-2D59F8DFCC7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9863"/>
            <a:ext cx="8785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elplatzhalter 1" descr="Kopfzeile - Headline">
            <a:extLst>
              <a:ext uri="{FF2B5EF4-FFF2-40B4-BE49-F238E27FC236}">
                <a16:creationId xmlns:a16="http://schemas.microsoft.com/office/drawing/2014/main" id="{BA0A16AF-D0C4-4D9B-856A-78C098FEE5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15913" y="284163"/>
            <a:ext cx="64166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Hier steht der Titel der Seite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498EE071-D6B2-7E4F-AF78-687C3D08D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838" y="6491288"/>
            <a:ext cx="2207747" cy="355600"/>
          </a:xfrm>
          <a:prstGeom prst="rect">
            <a:avLst/>
          </a:prstGeom>
        </p:spPr>
        <p:txBody>
          <a:bodyPr/>
          <a:lstStyle>
            <a:lvl1pPr eaLnBrk="1" hangingPunct="1">
              <a:defRPr sz="1200">
                <a:solidFill>
                  <a:srgbClr val="004C93"/>
                </a:solidFill>
                <a:latin typeface="+mn-lt"/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de-DE" dirty="0"/>
              <a:t>zertifikat-bne@uni-due.de</a:t>
            </a:r>
          </a:p>
        </p:txBody>
      </p:sp>
      <p:pic>
        <p:nvPicPr>
          <p:cNvPr id="1031" name="Grafik 4">
            <a:extLst>
              <a:ext uri="{FF2B5EF4-FFF2-40B4-BE49-F238E27FC236}">
                <a16:creationId xmlns:a16="http://schemas.microsoft.com/office/drawing/2014/main" id="{7479E382-3770-4DE7-9341-956D6F33D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334963"/>
            <a:ext cx="12128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67959ADA-10BF-46D3-95CD-79729F4EE050}"/>
              </a:ext>
            </a:extLst>
          </p:cNvPr>
          <p:cNvSpPr txBox="1">
            <a:spLocks/>
          </p:cNvSpPr>
          <p:nvPr userDrawn="1"/>
        </p:nvSpPr>
        <p:spPr>
          <a:xfrm>
            <a:off x="7756925" y="64817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3"/>
                </a:solidFill>
                <a:latin typeface="+mn-lt"/>
                <a:ea typeface="ヒラギノ角ゴ Pro W3" charset="-128"/>
                <a:cs typeface="+mn-cs"/>
              </a:defRPr>
            </a:lvl1pPr>
            <a:lvl2pPr marL="342900" indent="1143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2pPr>
            <a:lvl3pPr marL="685800" indent="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3pPr>
            <a:lvl4pPr marL="1028700" indent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4pPr>
            <a:lvl5pPr marL="1371600" indent="4572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9pPr>
          </a:lstStyle>
          <a:p>
            <a:pPr>
              <a:defRPr/>
            </a:pPr>
            <a:fld id="{ED56B32E-B266-4387-A2A8-380188603A8B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</p:sldLayoutIdLst>
  <p:hf sldNum="0" hdr="0"/>
  <p:txStyles>
    <p:titleStyle>
      <a:lvl1pPr algn="l" defTabSz="341313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panose="020B0604020202020204" pitchFamily="34" charset="0"/>
        </a:defRPr>
      </a:lvl1pPr>
      <a:lvl2pPr algn="l" defTabSz="3413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charset="0"/>
        </a:defRPr>
      </a:lvl2pPr>
      <a:lvl3pPr algn="l" defTabSz="3413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charset="0"/>
        </a:defRPr>
      </a:lvl3pPr>
      <a:lvl4pPr algn="l" defTabSz="3413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charset="0"/>
        </a:defRPr>
      </a:lvl4pPr>
      <a:lvl5pPr algn="l" defTabSz="3413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charset="0"/>
        </a:defRPr>
      </a:lvl5pPr>
      <a:lvl6pPr marL="342892" algn="l" defTabSz="342892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Arial" charset="0"/>
          <a:ea typeface="ヒラギノ角ゴ Pro W3" charset="-128"/>
        </a:defRPr>
      </a:lvl6pPr>
      <a:lvl7pPr marL="685783" algn="l" defTabSz="342892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Arial" charset="0"/>
          <a:ea typeface="ヒラギノ角ゴ Pro W3" charset="-128"/>
        </a:defRPr>
      </a:lvl7pPr>
      <a:lvl8pPr marL="1028675" algn="l" defTabSz="342892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Arial" charset="0"/>
          <a:ea typeface="ヒラギノ角ゴ Pro W3" charset="-128"/>
        </a:defRPr>
      </a:lvl8pPr>
      <a:lvl9pPr marL="1371566" algn="l" defTabSz="342892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Arial" charset="0"/>
          <a:ea typeface="ヒラギノ角ゴ Pro W3" charset="-128"/>
        </a:defRPr>
      </a:lvl9pPr>
    </p:titleStyle>
    <p:bodyStyle>
      <a:lvl1pPr marL="255588" indent="-255588" algn="l" defTabSz="341313" rtl="0" eaLnBrk="0" fontAlgn="base" hangingPunct="0">
        <a:spcBef>
          <a:spcPct val="20000"/>
        </a:spcBef>
        <a:spcAft>
          <a:spcPts val="450"/>
        </a:spcAft>
        <a:buFont typeface="Arial" panose="020B0604020202020204" pitchFamily="34" charset="0"/>
        <a:buChar char="•"/>
        <a:defRPr sz="2800" b="1" kern="1200">
          <a:solidFill>
            <a:srgbClr val="004C93"/>
          </a:solidFill>
          <a:latin typeface="Arial" panose="020B0604020202020204" pitchFamily="34" charset="0"/>
          <a:ea typeface="ヒラギノ角ゴ Pro W3" charset="-128"/>
          <a:cs typeface="Arial" panose="020B0604020202020204" pitchFamily="34" charset="0"/>
        </a:defRPr>
      </a:lvl1pPr>
      <a:lvl2pPr marL="555625" indent="-212725" algn="l" defTabSz="3413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000000"/>
          </a:solidFill>
          <a:latin typeface="Arial" panose="020B0604020202020204" pitchFamily="34" charset="0"/>
          <a:ea typeface="ヒラギノ角ゴ Pro W3" charset="-128"/>
          <a:cs typeface="Arial" panose="020B0604020202020204" pitchFamily="34" charset="0"/>
        </a:defRPr>
      </a:lvl2pPr>
      <a:lvl3pPr marL="855663" indent="-722313" algn="l" defTabSz="341313" rtl="0" eaLnBrk="0" fontAlgn="base" hangingPunct="0">
        <a:spcBef>
          <a:spcPct val="20000"/>
        </a:spcBef>
        <a:spcAft>
          <a:spcPts val="450"/>
        </a:spcAft>
        <a:buClr>
          <a:schemeClr val="tx2"/>
        </a:buClr>
        <a:buFont typeface="Lucida Grande" charset="0"/>
        <a:buChar char="▪"/>
        <a:defRPr sz="1600" kern="1200">
          <a:solidFill>
            <a:schemeClr val="tx1"/>
          </a:solidFill>
          <a:latin typeface="Arial" panose="020B0604020202020204" pitchFamily="34" charset="0"/>
          <a:ea typeface="ヒラギノ角ゴ Pro W3" charset="-128"/>
          <a:cs typeface="Arial" panose="020B0604020202020204" pitchFamily="34" charset="0"/>
        </a:defRPr>
      </a:lvl3pPr>
      <a:lvl4pPr marL="1198563" indent="-169863" algn="l" defTabSz="3413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1541463" indent="-169863" algn="l" defTabSz="3413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u.berlin/km/n-zertifikat/hochschulnetzwerk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zertifikat-n.blogs.ruhr-uni-bochum.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nachhaltigkeit.tu-dortmund.de/studieren/studium-oecologicum/anmeldung/" TargetMode="External"/><Relationship Id="rId11" Type="http://schemas.openxmlformats.org/officeDocument/2006/relationships/hyperlink" Target="https://aurora-universities.eu/course-catalogue/" TargetMode="External"/><Relationship Id="rId5" Type="http://schemas.openxmlformats.org/officeDocument/2006/relationships/hyperlink" Target="https://www.uni-due.de/iwis/studium_liberale_veranstaltungen_anmeldung.php" TargetMode="External"/><Relationship Id="rId10" Type="http://schemas.openxmlformats.org/officeDocument/2006/relationships/hyperlink" Target="https://oncourse.uni-bremen.de/?redirect=0&amp;theme=ocmoocsterno1" TargetMode="External"/><Relationship Id="rId4" Type="http://schemas.openxmlformats.org/officeDocument/2006/relationships/hyperlink" Target="https://www.uni-due.de/ude4future/" TargetMode="External"/><Relationship Id="rId9" Type="http://schemas.openxmlformats.org/officeDocument/2006/relationships/hyperlink" Target="https://www.tu.berlin/km/n-zertifikat/ting-d-bildu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BDEC758-300E-594D-A753-F0460CC00661}"/>
              </a:ext>
            </a:extLst>
          </p:cNvPr>
          <p:cNvSpPr/>
          <p:nvPr/>
        </p:nvSpPr>
        <p:spPr>
          <a:xfrm>
            <a:off x="179388" y="4478338"/>
            <a:ext cx="8783637" cy="2200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sp>
        <p:nvSpPr>
          <p:cNvPr id="11268" name="Textplatzhalter 5" descr="Text">
            <a:extLst>
              <a:ext uri="{FF2B5EF4-FFF2-40B4-BE49-F238E27FC236}">
                <a16:creationId xmlns:a16="http://schemas.microsoft.com/office/drawing/2014/main" id="{D3906F55-8C89-4FC7-A0A2-0AFDAFE0E3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63" y="5734953"/>
            <a:ext cx="8301037" cy="6746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341313">
              <a:buFont typeface="Arial" panose="020B0604020202020204" pitchFamily="34" charset="0"/>
              <a:buNone/>
            </a:pPr>
            <a:r>
              <a:rPr lang="de-DE" altLang="de-DE" sz="2400" dirty="0"/>
              <a:t>Zertifikat ‚Bildung für Nachhaltige Entwicklung‘ (BNE)</a:t>
            </a:r>
          </a:p>
        </p:txBody>
      </p:sp>
    </p:spTree>
    <p:extLst>
      <p:ext uri="{BB962C8B-B14F-4D97-AF65-F5344CB8AC3E}">
        <p14:creationId xmlns:p14="http://schemas.microsoft.com/office/powerpoint/2010/main" val="159323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de-DE" sz="1800" b="0" dirty="0">
                <a:solidFill>
                  <a:srgbClr val="004C93"/>
                </a:solidFill>
                <a:ea typeface="ヒラギノ角ゴ Pro W3" charset="-128"/>
                <a:cs typeface="Arial" panose="020B0604020202020204" pitchFamily="34" charset="0"/>
              </a:rPr>
              <a:t>Der Begriff Nachhaltige Entwicklung meint eine Entwicklung, </a:t>
            </a:r>
            <a:br>
              <a:rPr lang="de-DE" sz="1800" b="0" dirty="0">
                <a:solidFill>
                  <a:srgbClr val="004C93"/>
                </a:solidFill>
                <a:ea typeface="ヒラギノ角ゴ Pro W3" charset="-128"/>
                <a:cs typeface="Arial" panose="020B0604020202020204" pitchFamily="34" charset="0"/>
              </a:rPr>
            </a:br>
            <a:r>
              <a:rPr lang="de-DE" sz="1800" b="0" dirty="0">
                <a:solidFill>
                  <a:srgbClr val="004C93"/>
                </a:solidFill>
                <a:ea typeface="ヒラギノ角ゴ Pro W3" charset="-128"/>
                <a:cs typeface="Arial" panose="020B0604020202020204" pitchFamily="34" charset="0"/>
              </a:rPr>
              <a:t>„die die Bedürfnisse der Gegenwart befriedigt, ohne zu riskieren, </a:t>
            </a:r>
            <a:br>
              <a:rPr lang="de-DE" sz="1800" b="0" dirty="0">
                <a:solidFill>
                  <a:srgbClr val="004C93"/>
                </a:solidFill>
                <a:ea typeface="ヒラギノ角ゴ Pro W3" charset="-128"/>
                <a:cs typeface="Arial" panose="020B0604020202020204" pitchFamily="34" charset="0"/>
              </a:rPr>
            </a:br>
            <a:r>
              <a:rPr lang="de-DE" sz="1800" b="0" dirty="0">
                <a:solidFill>
                  <a:srgbClr val="004C93"/>
                </a:solidFill>
                <a:ea typeface="ヒラギノ角ゴ Pro W3" charset="-128"/>
                <a:cs typeface="Arial" panose="020B0604020202020204" pitchFamily="34" charset="0"/>
              </a:rPr>
              <a:t>dass künftige Generationen ihre eigenen Bedürfnisse nicht befriedigen können“ </a:t>
            </a:r>
            <a:br>
              <a:rPr lang="de-DE" sz="1800" b="0" dirty="0">
                <a:solidFill>
                  <a:srgbClr val="004C93"/>
                </a:solidFill>
                <a:ea typeface="ヒラギノ角ゴ Pro W3" charset="-128"/>
                <a:cs typeface="Arial" panose="020B0604020202020204" pitchFamily="34" charset="0"/>
              </a:rPr>
            </a:br>
            <a:r>
              <a:rPr lang="de-DE" sz="1800" b="0" dirty="0">
                <a:solidFill>
                  <a:srgbClr val="004C93"/>
                </a:solidFill>
                <a:ea typeface="ヒラギノ角ゴ Pro W3" charset="-128"/>
                <a:cs typeface="Arial" panose="020B0604020202020204" pitchFamily="34" charset="0"/>
              </a:rPr>
              <a:t>(Brundtland-Bericht „Unsere Gemeinsame Zukunft“)</a:t>
            </a:r>
          </a:p>
          <a:p>
            <a:r>
              <a:rPr lang="de-DE" sz="1800" b="0" dirty="0">
                <a:solidFill>
                  <a:srgbClr val="004C93"/>
                </a:solidFill>
                <a:ea typeface="ヒラギノ角ゴ Pro W3" charset="-128"/>
                <a:cs typeface="Arial" panose="020B0604020202020204" pitchFamily="34" charset="0"/>
              </a:rPr>
              <a:t>Das Zertifikat bietet Studierenden aller Fachrichtungen die Möglichkeit, </a:t>
            </a:r>
            <a:br>
              <a:rPr lang="de-DE" sz="1800" b="0" dirty="0">
                <a:solidFill>
                  <a:srgbClr val="004C93"/>
                </a:solidFill>
                <a:ea typeface="ヒラギノ角ゴ Pro W3" charset="-128"/>
                <a:cs typeface="Arial" panose="020B0604020202020204" pitchFamily="34" charset="0"/>
              </a:rPr>
            </a:br>
            <a:r>
              <a:rPr lang="de-DE" sz="1800" b="0" dirty="0">
                <a:solidFill>
                  <a:srgbClr val="004C93"/>
                </a:solidFill>
                <a:ea typeface="ヒラギノ角ゴ Pro W3" charset="-128"/>
                <a:cs typeface="Arial" panose="020B0604020202020204" pitchFamily="34" charset="0"/>
              </a:rPr>
              <a:t>das Studium im Themenbereich „Nachhaltigkeit“ zu vertiefen </a:t>
            </a:r>
            <a:br>
              <a:rPr lang="de-DE" sz="1800" b="0" dirty="0">
                <a:solidFill>
                  <a:srgbClr val="004C93"/>
                </a:solidFill>
                <a:ea typeface="ヒラギノ角ゴ Pro W3" charset="-128"/>
                <a:cs typeface="Arial" panose="020B0604020202020204" pitchFamily="34" charset="0"/>
              </a:rPr>
            </a:br>
            <a:r>
              <a:rPr lang="de-DE" sz="1800" b="0" dirty="0">
                <a:solidFill>
                  <a:srgbClr val="004C93"/>
                </a:solidFill>
                <a:ea typeface="ヒラギノ角ゴ Pro W3" charset="-128"/>
                <a:cs typeface="Arial" panose="020B0604020202020204" pitchFamily="34" charset="0"/>
              </a:rPr>
              <a:t>und diese Kompetenzen nachzuweisen.</a:t>
            </a:r>
          </a:p>
          <a:p>
            <a:r>
              <a:rPr lang="de-DE" sz="1800" b="0" dirty="0">
                <a:solidFill>
                  <a:srgbClr val="004C93"/>
                </a:solidFill>
                <a:ea typeface="ヒラギノ角ゴ Pro W3" charset="-128"/>
                <a:cs typeface="Arial" panose="020B0604020202020204" pitchFamily="34" charset="0"/>
              </a:rPr>
              <a:t>Informationen auf </a:t>
            </a:r>
            <a:br>
              <a:rPr lang="de-DE" sz="1800" b="0" dirty="0">
                <a:solidFill>
                  <a:srgbClr val="004C93"/>
                </a:solidFill>
                <a:ea typeface="ヒラギノ角ゴ Pro W3" charset="-128"/>
                <a:cs typeface="Arial" panose="020B0604020202020204" pitchFamily="34" charset="0"/>
              </a:rPr>
            </a:br>
            <a:r>
              <a:rPr lang="de-DE" sz="1800" dirty="0">
                <a:solidFill>
                  <a:srgbClr val="FFC000"/>
                </a:solidFill>
              </a:rPr>
              <a:t>www.uni-due.de/zertifikat-bne</a:t>
            </a:r>
          </a:p>
          <a:p>
            <a:r>
              <a:rPr lang="de-DE" sz="1800" b="0" dirty="0">
                <a:solidFill>
                  <a:srgbClr val="004C93"/>
                </a:solidFill>
                <a:ea typeface="ヒラギノ角ゴ Pro W3" charset="-128"/>
                <a:cs typeface="Arial" panose="020B0604020202020204" pitchFamily="34" charset="0"/>
              </a:rPr>
              <a:t>Kontakt &amp; Beratung: </a:t>
            </a:r>
            <a:br>
              <a:rPr lang="de-DE" sz="1800" b="0" dirty="0">
                <a:solidFill>
                  <a:srgbClr val="004C93"/>
                </a:solidFill>
                <a:ea typeface="ヒラギノ角ゴ Pro W3" charset="-128"/>
                <a:cs typeface="Arial" panose="020B0604020202020204" pitchFamily="34" charset="0"/>
              </a:rPr>
            </a:br>
            <a:r>
              <a:rPr lang="de-DE" sz="1800" dirty="0">
                <a:solidFill>
                  <a:srgbClr val="FFC000"/>
                </a:solidFill>
              </a:rPr>
              <a:t>zertifikat-bne@uni-due.de</a:t>
            </a:r>
            <a:br>
              <a:rPr lang="de-DE" sz="1800" dirty="0">
                <a:solidFill>
                  <a:srgbClr val="FFC000"/>
                </a:solidFill>
              </a:rPr>
            </a:br>
            <a:r>
              <a:rPr lang="de-DE" sz="1400" b="0" dirty="0">
                <a:solidFill>
                  <a:srgbClr val="004C93"/>
                </a:solidFill>
                <a:ea typeface="ヒラギノ角ゴ Pro W3" charset="-128"/>
                <a:cs typeface="Arial" panose="020B0604020202020204" pitchFamily="34" charset="0"/>
              </a:rPr>
              <a:t>Sabine Dittrich und Elke Hochmuth </a:t>
            </a:r>
            <a:endParaRPr lang="de-DE" sz="2000" dirty="0">
              <a:solidFill>
                <a:srgbClr val="FFC000"/>
              </a:solidFill>
            </a:endParaRPr>
          </a:p>
          <a:p>
            <a:endParaRPr lang="de-DE" sz="2000" dirty="0"/>
          </a:p>
          <a:p>
            <a:pPr marL="0" indent="0">
              <a:buNone/>
            </a:pPr>
            <a:r>
              <a:rPr lang="de-DE" dirty="0"/>
              <a:t>  </a:t>
            </a:r>
            <a:endParaRPr lang="de-DE" sz="2000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Grundlegendes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96838" y="6491288"/>
            <a:ext cx="1949319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zertifikat-bne@uni-due.de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DE9761E6-81FE-49FC-AE99-493B84EB04B8}"/>
              </a:ext>
            </a:extLst>
          </p:cNvPr>
          <p:cNvSpPr>
            <a:spLocks noGrp="1"/>
          </p:cNvSpPr>
          <p:nvPr/>
        </p:nvSpPr>
        <p:spPr>
          <a:xfrm>
            <a:off x="2780751" y="6491287"/>
            <a:ext cx="3783666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1">
                    <a:lumMod val="25000"/>
                  </a:schemeClr>
                </a:solidFill>
                <a:latin typeface="+mn-lt"/>
                <a:ea typeface="ヒラギノ角ゴ Pro W3" charset="-128"/>
                <a:cs typeface="+mn-cs"/>
              </a:defRPr>
            </a:lvl1pPr>
            <a:lvl2pPr marL="342900" indent="1143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2pPr>
            <a:lvl3pPr marL="685800" indent="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3pPr>
            <a:lvl4pPr marL="1028700" indent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4pPr>
            <a:lvl5pPr marL="1371600" indent="4572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9pPr>
          </a:lstStyle>
          <a:p>
            <a:pPr>
              <a:defRPr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>
          <a:xfrm>
            <a:off x="3147676" y="6480305"/>
            <a:ext cx="284706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www.uni-due.de/zertifikat-bne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4E99554-7C9A-462D-AC23-1F68E9C80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083" y="3597969"/>
            <a:ext cx="3498982" cy="24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4144" y="314854"/>
            <a:ext cx="5734232" cy="549304"/>
          </a:xfrm>
        </p:spPr>
        <p:txBody>
          <a:bodyPr/>
          <a:lstStyle/>
          <a:p>
            <a:r>
              <a:rPr lang="de-DE" dirty="0"/>
              <a:t>Details auf der Webseite </a:t>
            </a:r>
            <a:br>
              <a:rPr lang="de-DE" dirty="0"/>
            </a:br>
            <a:r>
              <a:rPr lang="en-US" sz="1800" b="0" dirty="0"/>
              <a:t>www.uni-due.de/zertifikat-bne</a:t>
            </a:r>
            <a:endParaRPr lang="de-DE" sz="1800" b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96838" y="6491288"/>
            <a:ext cx="2019345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zertifikat-bne@uni-due.de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E9761E6-81FE-49FC-AE99-493B84EB04B8}"/>
              </a:ext>
            </a:extLst>
          </p:cNvPr>
          <p:cNvSpPr>
            <a:spLocks noGrp="1"/>
          </p:cNvSpPr>
          <p:nvPr/>
        </p:nvSpPr>
        <p:spPr>
          <a:xfrm>
            <a:off x="2670642" y="6491287"/>
            <a:ext cx="3783666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1">
                    <a:lumMod val="25000"/>
                  </a:schemeClr>
                </a:solidFill>
                <a:latin typeface="+mn-lt"/>
                <a:ea typeface="ヒラギノ角ゴ Pro W3" charset="-128"/>
                <a:cs typeface="+mn-cs"/>
              </a:defRPr>
            </a:lvl1pPr>
            <a:lvl2pPr marL="342900" indent="1143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2pPr>
            <a:lvl3pPr marL="685800" indent="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3pPr>
            <a:lvl4pPr marL="1028700" indent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4pPr>
            <a:lvl5pPr marL="1371600" indent="4572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9pPr>
          </a:lstStyle>
          <a:p>
            <a:pPr>
              <a:defRPr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www.uni-due.de/zertifikat-bne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F74CC2-57D2-4EA9-94AB-06957EFDD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50" y="1063099"/>
            <a:ext cx="8081464" cy="54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3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79387" y="1221320"/>
            <a:ext cx="8773023" cy="5127229"/>
          </a:xfrm>
        </p:spPr>
        <p:txBody>
          <a:bodyPr/>
          <a:lstStyle/>
          <a:p>
            <a:pPr marL="0" indent="0">
              <a:buNone/>
            </a:pPr>
            <a:r>
              <a:rPr lang="de-DE" sz="1800" b="0" dirty="0">
                <a:latin typeface="+mj-lt"/>
              </a:rPr>
              <a:t>Der Erwerb des Zertifikats BNE umfasst den Besuch von </a:t>
            </a:r>
            <a:r>
              <a:rPr lang="de-DE" sz="1800" dirty="0">
                <a:latin typeface="+mj-lt"/>
              </a:rPr>
              <a:t>mindestens</a:t>
            </a:r>
            <a:r>
              <a:rPr lang="de-DE" sz="1800" b="0" dirty="0">
                <a:latin typeface="+mj-lt"/>
              </a:rPr>
              <a:t> </a:t>
            </a:r>
            <a:r>
              <a:rPr lang="de-DE" sz="1800" dirty="0">
                <a:latin typeface="+mj-lt"/>
              </a:rPr>
              <a:t>drei Veranstaltungen </a:t>
            </a:r>
            <a:r>
              <a:rPr lang="de-DE" sz="1800" b="0" dirty="0">
                <a:latin typeface="+mj-lt"/>
              </a:rPr>
              <a:t>im Umfang von insgesamt </a:t>
            </a:r>
            <a:r>
              <a:rPr lang="de-DE" sz="1800" dirty="0">
                <a:latin typeface="+mj-lt"/>
              </a:rPr>
              <a:t>mindestens</a:t>
            </a:r>
            <a:r>
              <a:rPr lang="de-DE" sz="1800" b="0" dirty="0">
                <a:latin typeface="+mj-lt"/>
              </a:rPr>
              <a:t> </a:t>
            </a:r>
            <a:r>
              <a:rPr lang="de-DE" sz="1800" dirty="0">
                <a:latin typeface="+mj-lt"/>
              </a:rPr>
              <a:t>acht Credits: </a:t>
            </a:r>
          </a:p>
          <a:p>
            <a:pPr lvl="1" indent="-1984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004C93"/>
              </a:solidFill>
              <a:latin typeface="+mj-lt"/>
            </a:endParaRPr>
          </a:p>
          <a:p>
            <a:pPr marL="0" indent="0">
              <a:buNone/>
            </a:pPr>
            <a:endParaRPr lang="de-DE" sz="1800" b="0" dirty="0">
              <a:latin typeface="+mj-lt"/>
            </a:endParaRPr>
          </a:p>
          <a:p>
            <a:pPr marL="0" indent="0">
              <a:buNone/>
            </a:pPr>
            <a:endParaRPr lang="de-DE" sz="1800" b="0" dirty="0">
              <a:latin typeface="+mj-lt"/>
            </a:endParaRPr>
          </a:p>
          <a:p>
            <a:pPr marL="0" indent="0">
              <a:buNone/>
            </a:pPr>
            <a:endParaRPr lang="de-DE" sz="1800" b="0" dirty="0">
              <a:latin typeface="+mj-lt"/>
            </a:endParaRPr>
          </a:p>
          <a:p>
            <a:pPr marL="0" indent="0">
              <a:buNone/>
            </a:pPr>
            <a:r>
              <a:rPr lang="de-DE" sz="1800" b="0" dirty="0">
                <a:latin typeface="+mj-lt"/>
              </a:rPr>
              <a:t>Mindestens drei Credits stammen aus dem Bereich Grundlagen, </a:t>
            </a:r>
            <a:br>
              <a:rPr lang="de-DE" sz="1800" b="0" dirty="0">
                <a:latin typeface="+mj-lt"/>
              </a:rPr>
            </a:br>
            <a:r>
              <a:rPr lang="de-DE" sz="1800" b="0" dirty="0">
                <a:latin typeface="+mj-lt"/>
              </a:rPr>
              <a:t>max. vier Credits aus dem Programm der Virtuellen Akademie Nachhaltigkeit. </a:t>
            </a:r>
          </a:p>
          <a:p>
            <a:pPr marL="0" indent="0">
              <a:buNone/>
            </a:pPr>
            <a:r>
              <a:rPr lang="de-DE" sz="1800" b="0" dirty="0">
                <a:latin typeface="+mj-lt"/>
              </a:rPr>
              <a:t>Es empfiehlt sich, Seminare aus den Bereichen II und III erst nach Abschluss des Grundlagenseminars I zu besuchen; dies ist jedoch nicht verpflichtend.</a:t>
            </a:r>
          </a:p>
          <a:p>
            <a:pPr marL="0" indent="0">
              <a:buNone/>
            </a:pPr>
            <a:r>
              <a:rPr lang="de-DE" sz="1800" b="0" dirty="0">
                <a:latin typeface="+mj-lt"/>
              </a:rPr>
              <a:t>Angebote stammen von allen Fakultäten und zentralen Einrichtungen der UDE, UAR und externen Partnern wie der Virtuellen Akademie für Nachhaltigkeit der Uni Bremen. </a:t>
            </a:r>
          </a:p>
          <a:p>
            <a:pPr marL="0" indent="0">
              <a:buNone/>
            </a:pPr>
            <a:r>
              <a:rPr lang="de-DE" sz="1800" b="0" dirty="0">
                <a:latin typeface="+mj-lt"/>
              </a:rPr>
              <a:t>Angebot &amp; Anmeldung via LSF: </a:t>
            </a:r>
            <a:r>
              <a:rPr lang="de-DE" sz="1200" b="0" dirty="0">
                <a:latin typeface="+mj-lt"/>
              </a:rPr>
              <a:t>&gt; Vorlesungsverzeichnis	</a:t>
            </a:r>
            <a:br>
              <a:rPr lang="de-DE" sz="1200" b="0" dirty="0">
                <a:latin typeface="+mj-lt"/>
              </a:rPr>
            </a:br>
            <a:r>
              <a:rPr lang="de-DE" sz="1200" b="0" dirty="0">
                <a:latin typeface="+mj-lt"/>
              </a:rPr>
              <a:t>									&gt; Ergänzungsbereich für BA-/MA-Studierende </a:t>
            </a:r>
            <a:br>
              <a:rPr lang="de-DE" sz="1200" b="0" dirty="0">
                <a:latin typeface="+mj-lt"/>
              </a:rPr>
            </a:br>
            <a:r>
              <a:rPr lang="de-DE" sz="1200" b="0" dirty="0">
                <a:latin typeface="+mj-lt"/>
              </a:rPr>
              <a:t>										&gt; Modul E3 (Studium liberale) 	</a:t>
            </a:r>
            <a:br>
              <a:rPr lang="de-DE" sz="1200" b="0" dirty="0">
                <a:latin typeface="+mj-lt"/>
              </a:rPr>
            </a:br>
            <a:r>
              <a:rPr lang="de-DE" sz="1200" b="0" dirty="0">
                <a:latin typeface="+mj-lt"/>
              </a:rPr>
              <a:t>											&gt; Zertifikat 'Bildung für Nachhaltige Entwicklung' (BNE) </a:t>
            </a:r>
            <a:endParaRPr lang="en-GB" sz="1200" b="0" dirty="0">
              <a:latin typeface="+mj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Formale Bedingungen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www.uni-due.de/zertifikat-bne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C93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Calibri"/>
                <a:ea typeface="ヒラギノ角ゴ Pro W3" panose="020B0300000000000000" pitchFamily="34" charset="-128"/>
                <a:cs typeface="+mn-cs"/>
              </a:rPr>
              <a:t>zertifikat-bne@uni-due.de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C93"/>
              </a:solidFill>
              <a:effectLst/>
              <a:uLnTx/>
              <a:uFillTx/>
              <a:latin typeface="Calibri"/>
              <a:ea typeface="ヒラギノ角ゴ Pro W3" panose="020B0300000000000000" pitchFamily="34" charset="-128"/>
              <a:cs typeface="+mn-cs"/>
            </a:endParaRPr>
          </a:p>
        </p:txBody>
      </p:sp>
      <p:graphicFrame>
        <p:nvGraphicFramePr>
          <p:cNvPr id="48" name="Diagramm 47"/>
          <p:cNvGraphicFramePr/>
          <p:nvPr/>
        </p:nvGraphicFramePr>
        <p:xfrm>
          <a:off x="487680" y="2083050"/>
          <a:ext cx="7280365" cy="1314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1" name="Gruppieren 50"/>
          <p:cNvGrpSpPr/>
          <p:nvPr/>
        </p:nvGrpSpPr>
        <p:grpSpPr>
          <a:xfrm>
            <a:off x="3622766" y="2978331"/>
            <a:ext cx="1286147" cy="276999"/>
            <a:chOff x="487680" y="5660571"/>
            <a:chExt cx="1384663" cy="276999"/>
          </a:xfrm>
        </p:grpSpPr>
        <p:sp>
          <p:nvSpPr>
            <p:cNvPr id="50" name="Ellipse 49"/>
            <p:cNvSpPr/>
            <p:nvPr/>
          </p:nvSpPr>
          <p:spPr>
            <a:xfrm>
              <a:off x="949233" y="5660571"/>
              <a:ext cx="487681" cy="27699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487680" y="5660571"/>
              <a:ext cx="1384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ヒラギノ角ゴ Pro W3" panose="020B0300000000000000" charset="-128"/>
                  <a:cs typeface="+mn-cs"/>
                </a:rPr>
                <a:t>oder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ヒラギノ角ゴ Pro W3" panose="020B030000000000000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58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162EB1-9281-4FBC-84FB-C055BC6DB3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5" t="6074"/>
          <a:stretch/>
        </p:blipFill>
        <p:spPr>
          <a:xfrm rot="389531">
            <a:off x="5530089" y="1752513"/>
            <a:ext cx="4834853" cy="484610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Lehrangebote beim Zertifikat BNE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www.uni-due.de/zertifikat-bne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zertifikat-bne@uni-due.de</a:t>
            </a:r>
            <a:endParaRPr lang="de-DE" dirty="0"/>
          </a:p>
        </p:txBody>
      </p:sp>
      <p:sp>
        <p:nvSpPr>
          <p:cNvPr id="10" name="Inhaltsplatzhalter 10">
            <a:extLst>
              <a:ext uri="{FF2B5EF4-FFF2-40B4-BE49-F238E27FC236}">
                <a16:creationId xmlns:a16="http://schemas.microsoft.com/office/drawing/2014/main" id="{6EE05B39-1D8E-401E-837D-6AB0B37B3587}"/>
              </a:ext>
            </a:extLst>
          </p:cNvPr>
          <p:cNvSpPr>
            <a:spLocks noGrp="1"/>
          </p:cNvSpPr>
          <p:nvPr/>
        </p:nvSpPr>
        <p:spPr bwMode="auto">
          <a:xfrm>
            <a:off x="96838" y="1164975"/>
            <a:ext cx="8856243" cy="497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200" b="1" kern="1200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0" marR="0" indent="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 b="0" kern="12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0" indent="134541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85000"/>
              <a:buFont typeface="Lucida Grande"/>
              <a:buChar char="￭"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  <a:t>Geöffnete Veranstaltungen der Fakultäten der UDE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  <a:t>meist auch über den E3 Bereich</a:t>
            </a:r>
          </a:p>
          <a:p>
            <a:pPr marL="257175" marR="0" lvl="0" indent="-257175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  <a:t>Veranstaltungen von zentralen Einrichtungen und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  <a:t>Initiativen (Bsp.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UDE4future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  <a:t> Ringvorlesung, …)</a:t>
            </a:r>
          </a:p>
          <a:p>
            <a:pPr marL="257175" marR="0" lvl="0" indent="-257175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b="0" dirty="0">
                <a:latin typeface="+mn-lt"/>
              </a:rPr>
              <a:t>Lehraufträge des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IwiS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  <a:t>(zugleich im Modul E3)</a:t>
            </a:r>
          </a:p>
          <a:p>
            <a:pPr marL="257175" marR="0" lvl="0" indent="-257175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  <a:t>UDE-externe Veranstaltungen: </a:t>
            </a:r>
          </a:p>
          <a:p>
            <a:pPr marL="622300" marR="0" lvl="3" indent="-35560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 charset="-128"/>
                <a:cs typeface="Arial" panose="020B0604020202020204" pitchFamily="34" charset="0"/>
              </a:rPr>
              <a:t>UAR</a:t>
            </a:r>
            <a:r>
              <a:rPr lang="de-DE" sz="1600" dirty="0">
                <a:solidFill>
                  <a:srgbClr val="0070C0"/>
                </a:solidFill>
                <a:cs typeface="Arial" panose="020B0604020202020204" pitchFamily="34" charset="0"/>
              </a:rPr>
              <a:t>: Austausch der BNE Angebote zwischen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ヒラギノ角ゴ Pro W3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ヒラギノ角ゴ Pro W3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 Dortmund</a:t>
            </a:r>
            <a:r>
              <a:rPr lang="de-DE" sz="1600" dirty="0">
                <a:solidFill>
                  <a:srgbClr val="00B0F0"/>
                </a:solidFill>
                <a:cs typeface="Arial" panose="020B0604020202020204" pitchFamily="34" charset="0"/>
              </a:rPr>
              <a:t>, </a:t>
            </a:r>
            <a:r>
              <a:rPr lang="de-DE" sz="1600" dirty="0">
                <a:solidFill>
                  <a:srgbClr val="00B0F0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RUB</a:t>
            </a:r>
            <a:r>
              <a:rPr lang="de-DE" sz="16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70C0"/>
                </a:solidFill>
                <a:cs typeface="Arial" panose="020B0604020202020204" pitchFamily="34" charset="0"/>
              </a:rPr>
              <a:t>und UDE</a:t>
            </a:r>
          </a:p>
          <a:p>
            <a:pPr marL="622300" marR="0" lvl="3" indent="-35560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 charset="-128"/>
                <a:cs typeface="Arial" panose="020B0604020202020204" pitchFamily="34" charset="0"/>
              </a:rPr>
              <a:t>Angebote von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ヒラギノ角ゴ Pro W3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Netzwerkpartnern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 charset="-128"/>
                <a:cs typeface="Arial" panose="020B0604020202020204" pitchFamily="34" charset="0"/>
              </a:rPr>
              <a:t> (Bsp.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ヒラギノ角ゴ Pro W3" charset="-128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ヒラギノ角ゴ Pro W3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 Berlin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 charset="-128"/>
                <a:cs typeface="Arial" panose="020B0604020202020204" pitchFamily="34" charset="0"/>
              </a:rPr>
              <a:t>) </a:t>
            </a:r>
          </a:p>
          <a:p>
            <a:pPr marL="622300" marR="0" lvl="3" indent="-35560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ヒラギノ角ゴ Pro W3" charset="-128"/>
                <a:cs typeface="Arial" panose="020B0604020202020204" pitchFamily="34" charset="0"/>
              </a:rPr>
              <a:t>eLearning Angebote der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ヒラギノ角ゴ Pro W3" charset="-128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Virtuellen Akademie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ヒラギノ角ゴ Pro W3" charset="-128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ヒラギノ角ゴ Pro W3" charset="-128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Nachhaltigkeit der Universität Bremen 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ヒラギノ角ゴ Pro W3" charset="-128"/>
              <a:cs typeface="Arial" panose="020B0604020202020204" pitchFamily="34" charset="0"/>
            </a:endParaRPr>
          </a:p>
          <a:p>
            <a:pPr marL="622300" lvl="3" indent="-355600"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solidFill>
                  <a:srgbClr val="0070C0"/>
                </a:solidFill>
                <a:cs typeface="Arial" panose="020B0604020202020204" pitchFamily="34" charset="0"/>
              </a:rPr>
              <a:t>Internationale Angebote aus dem </a:t>
            </a:r>
            <a:r>
              <a:rPr lang="de-DE" sz="1600" dirty="0">
                <a:solidFill>
                  <a:srgbClr val="00B0F0"/>
                </a:solidFill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Aurora Kurskatalog </a:t>
            </a:r>
            <a:endParaRPr lang="de-DE" sz="1600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marL="257175" marR="0" lvl="0" indent="-257175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  <a:t>(Anerkennung von Fachveranstaltungen)</a:t>
            </a:r>
          </a:p>
          <a:p>
            <a:pPr marL="257175" marR="0" lvl="0" indent="-257175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004C93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0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5913" y="284163"/>
            <a:ext cx="6938997" cy="528637"/>
          </a:xfrm>
        </p:spPr>
        <p:txBody>
          <a:bodyPr/>
          <a:lstStyle/>
          <a:p>
            <a:r>
              <a:rPr lang="de-DE" dirty="0"/>
              <a:t>Wie kann ich als Studierende*r teilnehmen?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www.uni-due.de/zertifikat-bne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zertifikat-bne@uni-due.de</a:t>
            </a:r>
            <a:endParaRPr lang="de-DE" dirty="0"/>
          </a:p>
        </p:txBody>
      </p:sp>
      <p:sp>
        <p:nvSpPr>
          <p:cNvPr id="10" name="Inhaltsplatzhalter 10">
            <a:extLst>
              <a:ext uri="{FF2B5EF4-FFF2-40B4-BE49-F238E27FC236}">
                <a16:creationId xmlns:a16="http://schemas.microsoft.com/office/drawing/2014/main" id="{6EE05B39-1D8E-401E-837D-6AB0B37B3587}"/>
              </a:ext>
            </a:extLst>
          </p:cNvPr>
          <p:cNvSpPr>
            <a:spLocks noGrp="1"/>
          </p:cNvSpPr>
          <p:nvPr/>
        </p:nvSpPr>
        <p:spPr bwMode="auto">
          <a:xfrm>
            <a:off x="170822" y="1164975"/>
            <a:ext cx="8782259" cy="497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200" b="1" kern="1200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0" marR="0" indent="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 b="0" kern="12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0" indent="134541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85000"/>
              <a:buFont typeface="Lucida Grande"/>
              <a:buChar char="￭"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None/>
              <a:tabLst/>
              <a:defRPr/>
            </a:pPr>
            <a:r>
              <a:rPr lang="de-DE" sz="1800" b="0" dirty="0"/>
              <a:t>Das Lehrangebot für das Zertifikat ‚Bildung für Nachhaltige Entwicklung‘ findet sich</a:t>
            </a: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de-DE" sz="1600" b="0" dirty="0">
                <a:solidFill>
                  <a:srgbClr val="0070C0"/>
                </a:solidFill>
              </a:rPr>
              <a:t>	</a:t>
            </a:r>
            <a:r>
              <a:rPr lang="de-DE" sz="1800" dirty="0">
                <a:solidFill>
                  <a:srgbClr val="004C93"/>
                </a:solidFill>
              </a:rPr>
              <a:t>in LSF </a:t>
            </a:r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None/>
              <a:tabLst/>
              <a:defRPr/>
            </a:pPr>
            <a:r>
              <a:rPr lang="de-DE" sz="1200" b="0" dirty="0">
                <a:solidFill>
                  <a:srgbClr val="00B0F0"/>
                </a:solidFill>
              </a:rPr>
              <a:t>	https://campus.uni-due.de/lsf/ Ergänzungsbereich &gt; Modul E3 &gt; Zertifikat ‚Bildung für Nachhaltige Entwicklung‘ </a:t>
            </a:r>
            <a:endParaRPr lang="de-DE" sz="1200" b="0" dirty="0"/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None/>
              <a:tabLst/>
              <a:defRPr/>
            </a:pPr>
            <a:endParaRPr lang="de-DE" sz="1800" b="0" dirty="0"/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None/>
              <a:tabLst/>
              <a:defRPr/>
            </a:pPr>
            <a:endParaRPr lang="de-DE" sz="1800" b="0" dirty="0"/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None/>
              <a:tabLst/>
              <a:defRPr/>
            </a:pPr>
            <a:endParaRPr lang="de-DE" sz="1800" b="0" dirty="0"/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None/>
              <a:tabLst/>
              <a:defRPr/>
            </a:pPr>
            <a:endParaRPr lang="de-DE" sz="1800" b="0" dirty="0"/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None/>
              <a:tabLst/>
              <a:defRPr/>
            </a:pPr>
            <a:endParaRPr lang="de-DE" sz="1800" b="0" dirty="0"/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None/>
              <a:tabLst/>
              <a:defRPr/>
            </a:pPr>
            <a:endParaRPr lang="de-DE" sz="1800" b="0" dirty="0"/>
          </a:p>
          <a:p>
            <a:pPr>
              <a:defRPr/>
            </a:pPr>
            <a:r>
              <a:rPr lang="de-DE" sz="1800" b="0" dirty="0"/>
              <a:t>und auf der Homepage.</a:t>
            </a:r>
          </a:p>
          <a:p>
            <a:pPr marL="271463" indent="0">
              <a:buNone/>
              <a:tabLst>
                <a:tab pos="271463" algn="l"/>
              </a:tabLst>
              <a:defRPr/>
            </a:pPr>
            <a:r>
              <a:rPr lang="de-DE" sz="1200" b="0" dirty="0">
                <a:solidFill>
                  <a:srgbClr val="00B0F0"/>
                </a:solidFill>
              </a:rPr>
              <a:t>https://www.uni-due.de/zertifikat-bne/aktuell </a:t>
            </a:r>
            <a:br>
              <a:rPr lang="de-DE" sz="1200" b="0" dirty="0">
                <a:solidFill>
                  <a:srgbClr val="00B0F0"/>
                </a:solidFill>
              </a:rPr>
            </a:br>
            <a:br>
              <a:rPr lang="de-DE" sz="1200" b="0" dirty="0">
                <a:solidFill>
                  <a:srgbClr val="00B0F0"/>
                </a:solidFill>
              </a:rPr>
            </a:br>
            <a:endParaRPr lang="de-DE" sz="1200" b="0" dirty="0">
              <a:solidFill>
                <a:srgbClr val="00B0F0"/>
              </a:solidFill>
            </a:endParaRPr>
          </a:p>
          <a:p>
            <a:pPr marL="0" indent="0">
              <a:buNone/>
              <a:defRPr/>
            </a:pPr>
            <a:r>
              <a:rPr lang="de-DE" sz="1800" b="0" dirty="0"/>
              <a:t>Die Anmeldung erfolgt in LSF! </a:t>
            </a:r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None/>
              <a:tabLst/>
              <a:defRPr/>
            </a:pPr>
            <a:endParaRPr lang="de-DE" sz="1800" b="0" dirty="0"/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4C93"/>
              </a:solidFill>
              <a:effectLst/>
              <a:uLnTx/>
              <a:uFillTx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CB52206-ED8F-4081-A4BB-C0CFD61AA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13" y="2315857"/>
            <a:ext cx="5426819" cy="199728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054C92B-B3E0-4A6A-9F29-A45AA4F0D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236" y="3922030"/>
            <a:ext cx="2575578" cy="23817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39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5913" y="284163"/>
            <a:ext cx="6938997" cy="528637"/>
          </a:xfrm>
        </p:spPr>
        <p:txBody>
          <a:bodyPr/>
          <a:lstStyle/>
          <a:p>
            <a:r>
              <a:rPr lang="de-DE" dirty="0"/>
              <a:t>Wie kann ich als Lehrende*r teilnehmen?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www.uni-due.de/zertifikat-bne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zertifikat-bne@uni-due.de</a:t>
            </a:r>
            <a:endParaRPr lang="de-DE" dirty="0"/>
          </a:p>
        </p:txBody>
      </p:sp>
      <p:sp>
        <p:nvSpPr>
          <p:cNvPr id="10" name="Inhaltsplatzhalter 10">
            <a:extLst>
              <a:ext uri="{FF2B5EF4-FFF2-40B4-BE49-F238E27FC236}">
                <a16:creationId xmlns:a16="http://schemas.microsoft.com/office/drawing/2014/main" id="{6EE05B39-1D8E-401E-837D-6AB0B37B3587}"/>
              </a:ext>
            </a:extLst>
          </p:cNvPr>
          <p:cNvSpPr>
            <a:spLocks noGrp="1"/>
          </p:cNvSpPr>
          <p:nvPr/>
        </p:nvSpPr>
        <p:spPr bwMode="auto">
          <a:xfrm>
            <a:off x="170822" y="1164975"/>
            <a:ext cx="8782259" cy="497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200" b="1" kern="1200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0" marR="0" indent="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 b="0" kern="12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0" indent="134541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85000"/>
              <a:buFont typeface="Lucida Grande"/>
              <a:buChar char="￭"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sz="1800" b="0" dirty="0"/>
              <a:t>Sie wollen mit Ihren Lehrveranstaltungen zum Zertifikat ‚Bildung für Nachhaltige Entwicklung‘ beitragen? - Melden Sie sich gerne bei uns! </a:t>
            </a:r>
          </a:p>
          <a:p>
            <a:r>
              <a:rPr lang="de-DE" sz="1800" b="0" dirty="0"/>
              <a:t>Senden Sie uns die Titel Ihrer passenden Veranstaltungen sowie Kursbeschreibungen zu (oder auch einfach einen Link zu LSF, Modulhandbuch usw.). Wir veröffentlichen Ihre Veranstaltung auf der Homepage des Zertifikats BNE! </a:t>
            </a:r>
          </a:p>
          <a:p>
            <a:r>
              <a:rPr lang="de-DE" sz="1800" b="0" dirty="0"/>
              <a:t>Sie möchten die Veranstaltung für weitere Studierende öffnen? – Bestens! Studierende profitieren von der großen BNE-Kursauswahl und Ihre Veranstaltung wird durch fächerübergreifende Einflüsse bereichert und im BNE Kontext besonders hervorgehoben! </a:t>
            </a:r>
          </a:p>
          <a:p>
            <a:endParaRPr lang="de-DE" sz="1800" b="0" dirty="0"/>
          </a:p>
          <a:p>
            <a:pPr marL="0" indent="0">
              <a:buNone/>
              <a:defRPr/>
            </a:pPr>
            <a:r>
              <a:rPr lang="de-DE" sz="1800" b="0" dirty="0"/>
              <a:t>Kontakt: zertifikat-bne@uni-due.de </a:t>
            </a:r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4C9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699380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MASTER">
  <a:themeElements>
    <a:clrScheme name="UDE">
      <a:dk1>
        <a:sysClr val="windowText" lastClr="000000"/>
      </a:dk1>
      <a:lt1>
        <a:sysClr val="window" lastClr="FFFFFF"/>
      </a:lt1>
      <a:dk2>
        <a:srgbClr val="004C93"/>
      </a:dk2>
      <a:lt2>
        <a:srgbClr val="EFE4BF"/>
      </a:lt2>
      <a:accent1>
        <a:srgbClr val="DFE4F2"/>
      </a:accent1>
      <a:accent2>
        <a:srgbClr val="3B5988"/>
      </a:accent2>
      <a:accent3>
        <a:srgbClr val="4F75B1"/>
      </a:accent3>
      <a:accent4>
        <a:srgbClr val="758FC3"/>
      </a:accent4>
      <a:accent5>
        <a:srgbClr val="A1B0D2"/>
      </a:accent5>
      <a:accent6>
        <a:srgbClr val="C1CAD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635</Words>
  <Application>Microsoft Office PowerPoint</Application>
  <PresentationFormat>Bildschirmpräsentation (4:3)</PresentationFormat>
  <Paragraphs>70</Paragraphs>
  <Slides>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Lucida Grande</vt:lpstr>
      <vt:lpstr>Officina Sans ITC Pro Book</vt:lpstr>
      <vt:lpstr>Wingdings</vt:lpstr>
      <vt:lpstr>MASTERMASTER</vt:lpstr>
      <vt:lpstr>PowerPoint-Präsentation</vt:lpstr>
      <vt:lpstr>Grundlegendes</vt:lpstr>
      <vt:lpstr>Details auf der Webseite  www.uni-due.de/zertifikat-bne</vt:lpstr>
      <vt:lpstr>Formale Bedingungen</vt:lpstr>
      <vt:lpstr>Lehrangebote beim Zertifikat BNE </vt:lpstr>
      <vt:lpstr>Wie kann ich als Studierende*r teilnehmen? </vt:lpstr>
      <vt:lpstr>Wie kann ich als Lehrende*r teilnehmen? </vt:lpstr>
    </vt:vector>
  </TitlesOfParts>
  <Company>move:elevator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Markus Lacum</dc:creator>
  <cp:lastModifiedBy>SD</cp:lastModifiedBy>
  <cp:revision>171</cp:revision>
  <cp:lastPrinted>2019-03-15T10:05:58Z</cp:lastPrinted>
  <dcterms:created xsi:type="dcterms:W3CDTF">2012-08-27T10:28:54Z</dcterms:created>
  <dcterms:modified xsi:type="dcterms:W3CDTF">2024-08-20T06:07:51Z</dcterms:modified>
</cp:coreProperties>
</file>