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26"/>
  </p:normalViewPr>
  <p:slideViewPr>
    <p:cSldViewPr snapToGrid="0">
      <p:cViewPr>
        <p:scale>
          <a:sx n="70" d="100"/>
          <a:sy n="70" d="100"/>
        </p:scale>
        <p:origin x="712" y="-6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5DA9-1481-AC4B-9B82-CA0421C9742B}" type="datetimeFigureOut">
              <a:rPr lang="de-DE" smtClean="0"/>
              <a:t>08.06.26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A03-B7EF-0747-90A9-5C03D70A6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366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5DA9-1481-AC4B-9B82-CA0421C9742B}" type="datetimeFigureOut">
              <a:rPr lang="de-DE" smtClean="0"/>
              <a:t>08.06.26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A03-B7EF-0747-90A9-5C03D70A6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2088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5DA9-1481-AC4B-9B82-CA0421C9742B}" type="datetimeFigureOut">
              <a:rPr lang="de-DE" smtClean="0"/>
              <a:t>08.06.26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A03-B7EF-0747-90A9-5C03D70A6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3348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5DA9-1481-AC4B-9B82-CA0421C9742B}" type="datetimeFigureOut">
              <a:rPr lang="de-DE" smtClean="0"/>
              <a:t>08.06.26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A03-B7EF-0747-90A9-5C03D70A6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622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>
                    <a:tint val="82000"/>
                  </a:schemeClr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82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82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5DA9-1481-AC4B-9B82-CA0421C9742B}" type="datetimeFigureOut">
              <a:rPr lang="de-DE" smtClean="0"/>
              <a:t>08.06.26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A03-B7EF-0747-90A9-5C03D70A6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883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5DA9-1481-AC4B-9B82-CA0421C9742B}" type="datetimeFigureOut">
              <a:rPr lang="de-DE" smtClean="0"/>
              <a:t>08.06.26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A03-B7EF-0747-90A9-5C03D70A6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2504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5DA9-1481-AC4B-9B82-CA0421C9742B}" type="datetimeFigureOut">
              <a:rPr lang="de-DE" smtClean="0"/>
              <a:t>08.06.26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A03-B7EF-0747-90A9-5C03D70A6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871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5DA9-1481-AC4B-9B82-CA0421C9742B}" type="datetimeFigureOut">
              <a:rPr lang="de-DE" smtClean="0"/>
              <a:t>08.06.26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A03-B7EF-0747-90A9-5C03D70A6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2083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5DA9-1481-AC4B-9B82-CA0421C9742B}" type="datetimeFigureOut">
              <a:rPr lang="de-DE" smtClean="0"/>
              <a:t>08.06.26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A03-B7EF-0747-90A9-5C03D70A6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6147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5DA9-1481-AC4B-9B82-CA0421C9742B}" type="datetimeFigureOut">
              <a:rPr lang="de-DE" smtClean="0"/>
              <a:t>08.06.26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A03-B7EF-0747-90A9-5C03D70A6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1102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5DA9-1481-AC4B-9B82-CA0421C9742B}" type="datetimeFigureOut">
              <a:rPr lang="de-DE" smtClean="0"/>
              <a:t>08.06.26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A03-B7EF-0747-90A9-5C03D70A6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47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845DA9-1481-AC4B-9B82-CA0421C9742B}" type="datetimeFigureOut">
              <a:rPr lang="de-DE" smtClean="0"/>
              <a:t>08.06.26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02FA03-B7EF-0747-90A9-5C03D70A6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00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nette.hintze@uni-due.d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2599E479-87CB-024B-E5BE-5E62DAA88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" y="0"/>
            <a:ext cx="21378303" cy="3028275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E42156A-009C-F741-67E6-8F8EADE58D39}"/>
              </a:ext>
            </a:extLst>
          </p:cNvPr>
          <p:cNvSpPr txBox="1"/>
          <p:nvPr/>
        </p:nvSpPr>
        <p:spPr>
          <a:xfrm>
            <a:off x="5354053" y="14951060"/>
            <a:ext cx="10708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F1131EE5-F36D-41E8-90CC-82BD4111D21F}"/>
              </a:ext>
            </a:extLst>
          </p:cNvPr>
          <p:cNvSpPr>
            <a:spLocks noGrp="1"/>
          </p:cNvSpPr>
          <p:nvPr/>
        </p:nvSpPr>
        <p:spPr>
          <a:xfrm>
            <a:off x="2586517" y="148698"/>
            <a:ext cx="13054535" cy="4883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6006EE7-AB3B-A43D-34C6-05705B22F0E5}"/>
              </a:ext>
            </a:extLst>
          </p:cNvPr>
          <p:cNvSpPr txBox="1"/>
          <p:nvPr/>
        </p:nvSpPr>
        <p:spPr>
          <a:xfrm>
            <a:off x="2502292" y="667670"/>
            <a:ext cx="14150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>
                <a:latin typeface="Officina Sans ITC Pro Book" panose="020C0506030503020204" pitchFamily="34" charset="77"/>
              </a:rPr>
              <a:t>TITEL: NAME DES TUTORIUMS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E019291-38D8-4E53-B0B4-56C7A2FA4D72}"/>
              </a:ext>
            </a:extLst>
          </p:cNvPr>
          <p:cNvSpPr txBox="1"/>
          <p:nvPr/>
        </p:nvSpPr>
        <p:spPr>
          <a:xfrm>
            <a:off x="2586515" y="2237330"/>
            <a:ext cx="12223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Officina Sans ITC Pro Book" panose="020C0506030503020204" pitchFamily="34" charset="77"/>
              </a:rPr>
              <a:t>Dein Name/ gegebenenfalls beteiligte Personen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3D68908-EFEC-5294-23CA-2D8858188825}"/>
              </a:ext>
            </a:extLst>
          </p:cNvPr>
          <p:cNvSpPr txBox="1"/>
          <p:nvPr/>
        </p:nvSpPr>
        <p:spPr>
          <a:xfrm>
            <a:off x="2586516" y="4812143"/>
            <a:ext cx="61884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Officina Sans ITC Pro Book" panose="020C0506030503020204" pitchFamily="34" charset="77"/>
              </a:rPr>
              <a:t>BESCHREIBUNG </a:t>
            </a:r>
            <a:r>
              <a:rPr lang="de-DE" sz="2000" dirty="0">
                <a:latin typeface="Officina Sans ITC Pro Book" panose="020C0506030503020204" pitchFamily="34" charset="77"/>
              </a:rPr>
              <a:t>des Tutoriums und deiner Rolle als Tutor*in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C8E0CDA-9132-FD6E-9FB4-7E7EFDA54543}"/>
              </a:ext>
            </a:extLst>
          </p:cNvPr>
          <p:cNvSpPr txBox="1"/>
          <p:nvPr/>
        </p:nvSpPr>
        <p:spPr>
          <a:xfrm>
            <a:off x="9743175" y="4830587"/>
            <a:ext cx="61884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Officina Sans ITC Pro Book" panose="020C0506030503020204" pitchFamily="34" charset="77"/>
              </a:rPr>
              <a:t>Lernförderung: Wie unterstützt das Tutorium Studierende?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EC4E416C-FC7C-5404-0A9C-D4EAD2FD9A3D}"/>
              </a:ext>
            </a:extLst>
          </p:cNvPr>
          <p:cNvSpPr txBox="1"/>
          <p:nvPr/>
        </p:nvSpPr>
        <p:spPr>
          <a:xfrm>
            <a:off x="16652631" y="22204055"/>
            <a:ext cx="40100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Officina Sans ITC Pro Book" panose="020C0506030503020204" pitchFamily="34" charset="77"/>
              </a:rPr>
              <a:t>Kontakt</a:t>
            </a:r>
          </a:p>
          <a:p>
            <a:r>
              <a:rPr lang="de-DE" sz="3200" dirty="0">
                <a:latin typeface="Officina Sans ITC Pro Book" panose="020C0506030503020204" pitchFamily="34" charset="77"/>
              </a:rPr>
              <a:t>Ergänze hier bitte Kontaktinformation. Gerne mit Bild.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C3884A9-0C0A-E934-17F4-38157A9F6DCB}"/>
              </a:ext>
            </a:extLst>
          </p:cNvPr>
          <p:cNvSpPr txBox="1"/>
          <p:nvPr/>
        </p:nvSpPr>
        <p:spPr>
          <a:xfrm>
            <a:off x="16652631" y="12559608"/>
            <a:ext cx="40100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Officina Sans ITC Pro Book" panose="020C0506030503020204" pitchFamily="34" charset="77"/>
              </a:rPr>
              <a:t>Highlight</a:t>
            </a:r>
          </a:p>
          <a:p>
            <a:r>
              <a:rPr lang="de-DE" sz="3200" dirty="0">
                <a:latin typeface="Officina Sans ITC Pro Book" panose="020C0506030503020204" pitchFamily="34" charset="77"/>
              </a:rPr>
              <a:t>Halte hier gerne ein Highlight aus deinem Tutorium fest. 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0D35375-7943-EB4E-C90C-1691C2B731D7}"/>
              </a:ext>
            </a:extLst>
          </p:cNvPr>
          <p:cNvSpPr txBox="1"/>
          <p:nvPr/>
        </p:nvSpPr>
        <p:spPr>
          <a:xfrm>
            <a:off x="16652633" y="27230129"/>
            <a:ext cx="40100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Officina Sans ITC Pro Book" panose="020C0506030503020204" pitchFamily="34" charset="77"/>
              </a:rPr>
              <a:t>Logo(s)</a:t>
            </a:r>
          </a:p>
          <a:p>
            <a:r>
              <a:rPr lang="de-DE" sz="3200" dirty="0" err="1">
                <a:latin typeface="Officina Sans ITC Pro Book" panose="020C0506030503020204" pitchFamily="34" charset="77"/>
              </a:rPr>
              <a:t>Tutorienlogo</a:t>
            </a:r>
            <a:r>
              <a:rPr lang="de-DE" sz="3200" dirty="0">
                <a:latin typeface="Officina Sans ITC Pro Book" panose="020C0506030503020204" pitchFamily="34" charset="77"/>
              </a:rPr>
              <a:t>, Lehrstuhl, Fakultät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3C15646-D4C1-6147-25B5-35B72CBFA426}"/>
              </a:ext>
            </a:extLst>
          </p:cNvPr>
          <p:cNvSpPr txBox="1"/>
          <p:nvPr/>
        </p:nvSpPr>
        <p:spPr>
          <a:xfrm>
            <a:off x="2586516" y="22204056"/>
            <a:ext cx="61884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Officina Sans ITC Pro Book" panose="020C0506030503020204" pitchFamily="34" charset="77"/>
              </a:rPr>
              <a:t>Kreativität </a:t>
            </a:r>
            <a:r>
              <a:rPr lang="de-DE" sz="2000" dirty="0">
                <a:latin typeface="Officina Sans ITC Pro Book" panose="020C0506030503020204" pitchFamily="34" charset="77"/>
              </a:rPr>
              <a:t>Welche Methoden und Gestaltungsideen werden im Tutorium eingesetzt?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38F1425D-2ADE-C39A-BC1B-7698E57CF5A8}"/>
              </a:ext>
            </a:extLst>
          </p:cNvPr>
          <p:cNvSpPr txBox="1"/>
          <p:nvPr/>
        </p:nvSpPr>
        <p:spPr>
          <a:xfrm>
            <a:off x="9452559" y="22204055"/>
            <a:ext cx="61884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Officina Sans ITC Pro Book" panose="020C0506030503020204" pitchFamily="34" charset="77"/>
              </a:rPr>
              <a:t>Zusammenhalt </a:t>
            </a:r>
            <a:r>
              <a:rPr lang="de-DE" sz="2000" dirty="0">
                <a:latin typeface="Officina Sans ITC Pro Book" panose="020C0506030503020204" pitchFamily="34" charset="77"/>
              </a:rPr>
              <a:t>Wie wird der Zusammenhakt im Tutorium gestärkt?</a:t>
            </a:r>
            <a:endParaRPr lang="de-DE" sz="4800" dirty="0">
              <a:latin typeface="Officina Sans ITC Pro Book" panose="020C0506030503020204" pitchFamily="34" charset="77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30B2B0F-41C7-1A44-67EE-FF36A6B670DD}"/>
              </a:ext>
            </a:extLst>
          </p:cNvPr>
          <p:cNvSpPr txBox="1"/>
          <p:nvPr/>
        </p:nvSpPr>
        <p:spPr>
          <a:xfrm>
            <a:off x="2586515" y="7349639"/>
            <a:ext cx="12223620" cy="1334587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lIns="360000" tIns="360000" rIns="360000" bIns="36000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800" b="1" dirty="0">
                <a:latin typeface="Officina Sans ITC Pro Book" panose="020C0506030503020204" pitchFamily="34" charset="77"/>
              </a:rPr>
              <a:t>Hinweise zum Design und zur Einreichung des Posters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2800" dirty="0">
                <a:latin typeface="Officina Sans ITC Pro Book" panose="020C0506030503020204" pitchFamily="34" charset="77"/>
              </a:rPr>
              <a:t>Bitte gib deinem Poster einen eindeutigen Dateinamen: </a:t>
            </a:r>
            <a:r>
              <a:rPr lang="de-DE" sz="2800" dirty="0" err="1">
                <a:latin typeface="Officina Sans ITC Pro Book" panose="020C0506030503020204" pitchFamily="34" charset="77"/>
              </a:rPr>
              <a:t>deinname</a:t>
            </a:r>
            <a:r>
              <a:rPr lang="de-DE" sz="2800" dirty="0">
                <a:latin typeface="Officina Sans ITC Pro Book" panose="020C0506030503020204" pitchFamily="34" charset="77"/>
              </a:rPr>
              <a:t>-Tutor-</a:t>
            </a:r>
            <a:r>
              <a:rPr lang="de-DE" sz="2800" dirty="0" err="1">
                <a:latin typeface="Officina Sans ITC Pro Book" panose="020C0506030503020204" pitchFamily="34" charset="77"/>
              </a:rPr>
              <a:t>innenPreis.pdf</a:t>
            </a:r>
            <a:endParaRPr lang="de-DE" sz="2800" dirty="0">
              <a:latin typeface="Officina Sans ITC Pro Book" panose="020C0506030503020204" pitchFamily="34" charset="77"/>
            </a:endParaRP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2800" dirty="0">
                <a:latin typeface="Officina Sans ITC Pro Book" panose="020C0506030503020204" pitchFamily="34" charset="77"/>
              </a:rPr>
              <a:t>Bis auf den Rahmen setzen wir dir bei der Gestaltung des Posters keine Grenzen. Wir empfehlen jedoch wegen der Übersichtlichkeit 50% Text, 30% Bilder/Abbildungen/Symbole und 20% Freifläche einzuplanen.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2800" dirty="0">
                <a:latin typeface="Officina Sans ITC Pro Book" panose="020C0506030503020204" pitchFamily="34" charset="77"/>
              </a:rPr>
              <a:t>Das Poster ist für einen DIN A1-Druck formatiert. Du kannst die Struktur und die hier eingefügten Überschriften gerne anpassen und ergänzen. Bei der Bewertung achtet die Jury </a:t>
            </a:r>
          </a:p>
          <a:p>
            <a:pPr marL="1657350" lvl="2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2800" dirty="0">
                <a:latin typeface="Officina Sans ITC Pro Book" panose="020C0506030503020204" pitchFamily="34" charset="77"/>
              </a:rPr>
              <a:t>auf die lernförderliche G</a:t>
            </a:r>
            <a:r>
              <a:rPr lang="de-DE" sz="2800" dirty="0"/>
              <a:t>estaltung deines Tutoriums, </a:t>
            </a:r>
          </a:p>
          <a:p>
            <a:pPr marL="1657350" lvl="2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2800" dirty="0"/>
              <a:t>wie du deine Teilnehmenden einbeziehst, </a:t>
            </a:r>
          </a:p>
          <a:p>
            <a:pPr marL="1657350" lvl="2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2800" dirty="0"/>
              <a:t>wie du in deinem Tutorium Austausch und Gemeinschaft förderst, </a:t>
            </a:r>
          </a:p>
          <a:p>
            <a:pPr marL="1657350" lvl="2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2800" dirty="0"/>
              <a:t>wie du deine eigene Rolle als Tutor*in reflektierst und</a:t>
            </a:r>
          </a:p>
          <a:p>
            <a:pPr marL="1657350" lvl="2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2800" dirty="0"/>
              <a:t> wie verständlich und optisch ansprechend dein Poster gestaltet ist. 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2800" dirty="0">
                <a:latin typeface="Officina Sans ITC Pro Book" panose="020C0506030503020204" pitchFamily="34" charset="77"/>
              </a:rPr>
              <a:t>Alle eingereichten Poster werden von einer Jury gesichtet. Die Gewinner*innen werden im Vorfeld benachrichtigt. Die Gewinner*innen-Poster werden am Tag der Lehre (01.10.2026 um 13:00 Uhr) gezeigt und die Preise vom Prorektor für Studium, Lehre und Bildung verliehen. 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2800" dirty="0">
                <a:latin typeface="Officina Sans ITC Pro Book" panose="020C0506030503020204" pitchFamily="34" charset="77"/>
              </a:rPr>
              <a:t>Mail dein Poster als PDF-Druckdatei bis zum 17.08.2026 an </a:t>
            </a:r>
            <a:r>
              <a:rPr lang="de-DE" sz="2800" dirty="0">
                <a:latin typeface="Officina Sans ITC Pro Book" panose="020C0506030503020204" pitchFamily="34" charset="77"/>
                <a:hlinkClick r:id="rId3"/>
              </a:rPr>
              <a:t>annette.hintze@uni-due.de</a:t>
            </a:r>
            <a:r>
              <a:rPr lang="de-DE" sz="2800" dirty="0">
                <a:latin typeface="Officina Sans ITC Pro Book" panose="020C0506030503020204" pitchFamily="34" charset="77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800" dirty="0">
                <a:latin typeface="Officina Sans ITC Pro Book" panose="020C0506030503020204" pitchFamily="34" charset="77"/>
              </a:rPr>
              <a:t>Wir freuen uns dein Poster!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800" dirty="0">
                <a:latin typeface="Officina Sans ITC Pro Book" panose="020C0506030503020204" pitchFamily="34" charset="77"/>
              </a:rPr>
              <a:t>Herzliche Grüße</a:t>
            </a:r>
            <a:br>
              <a:rPr lang="de-DE" sz="2800" dirty="0">
                <a:latin typeface="Officina Sans ITC Pro Book" panose="020C0506030503020204" pitchFamily="34" charset="77"/>
              </a:rPr>
            </a:br>
            <a:r>
              <a:rPr lang="de-DE" sz="2800" dirty="0">
                <a:latin typeface="Officina Sans ITC Pro Book" panose="020C0506030503020204" pitchFamily="34" charset="77"/>
              </a:rPr>
              <a:t>Annette Hintze, Kim Krüger und Nicole </a:t>
            </a:r>
            <a:r>
              <a:rPr lang="de-DE" sz="2800" dirty="0" err="1">
                <a:latin typeface="Officina Sans ITC Pro Book" panose="020C0506030503020204" pitchFamily="34" charset="77"/>
              </a:rPr>
              <a:t>Auferkorte</a:t>
            </a:r>
            <a:r>
              <a:rPr lang="de-DE" sz="2800" dirty="0">
                <a:latin typeface="Officina Sans ITC Pro Book" panose="020C0506030503020204" pitchFamily="34" charset="77"/>
              </a:rPr>
              <a:t>-Michaelis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FFB5799-76D8-6D8D-44D5-4D166C527104}"/>
              </a:ext>
            </a:extLst>
          </p:cNvPr>
          <p:cNvSpPr txBox="1"/>
          <p:nvPr/>
        </p:nvSpPr>
        <p:spPr>
          <a:xfrm>
            <a:off x="2586516" y="24759607"/>
            <a:ext cx="61884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Officina Sans ITC Pro Book" panose="020C0506030503020204" pitchFamily="34" charset="77"/>
              </a:rPr>
              <a:t>Feedback </a:t>
            </a:r>
            <a:r>
              <a:rPr lang="de-DE" sz="2000" dirty="0">
                <a:latin typeface="Officina Sans ITC Pro Book" panose="020C0506030503020204" pitchFamily="34" charset="77"/>
              </a:rPr>
              <a:t>Welche Rückmeldung haben dir Lehrende und/oder Teilnehmende zum Tutorium gegeben?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1281716-969B-EE69-7C69-6F76A7A8DDE2}"/>
              </a:ext>
            </a:extLst>
          </p:cNvPr>
          <p:cNvSpPr txBox="1"/>
          <p:nvPr/>
        </p:nvSpPr>
        <p:spPr>
          <a:xfrm>
            <a:off x="9577462" y="24759607"/>
            <a:ext cx="60635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Officina Sans ITC Pro Book" panose="020C0506030503020204" pitchFamily="34" charset="77"/>
              </a:rPr>
              <a:t>Bilder/Grafiken</a:t>
            </a:r>
          </a:p>
          <a:p>
            <a:r>
              <a:rPr lang="de-DE" sz="3200" dirty="0">
                <a:latin typeface="Officina Sans ITC Pro Book" panose="020C0506030503020204" pitchFamily="34" charset="77"/>
              </a:rPr>
              <a:t>Bitte ergänze gerne Foto/Grafiken aus deinem Tutorium</a:t>
            </a:r>
          </a:p>
        </p:txBody>
      </p:sp>
    </p:spTree>
    <p:extLst>
      <p:ext uri="{BB962C8B-B14F-4D97-AF65-F5344CB8AC3E}">
        <p14:creationId xmlns:p14="http://schemas.microsoft.com/office/powerpoint/2010/main" val="248237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316</Words>
  <Application>Microsoft Macintosh PowerPoint</Application>
  <PresentationFormat>Benutzerdefiniert</PresentationFormat>
  <Paragraphs>28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Officina Sans ITC Pro Book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Annette Hintze</dc:creator>
  <cp:lastModifiedBy>Annette Hintze</cp:lastModifiedBy>
  <cp:revision>12</cp:revision>
  <dcterms:created xsi:type="dcterms:W3CDTF">2025-02-19T09:52:44Z</dcterms:created>
  <dcterms:modified xsi:type="dcterms:W3CDTF">2026-06-08T11:40:09Z</dcterms:modified>
</cp:coreProperties>
</file>