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2.xml" ContentType="application/vnd.openxmlformats-officedocument.presentationml.tags+xml"/>
  <Override PartName="/ppt/theme/themeOverride1.xml" ContentType="application/vnd.openxmlformats-officedocument.themeOverr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469" r:id="rId2"/>
    <p:sldId id="471" r:id="rId3"/>
    <p:sldId id="483" r:id="rId4"/>
    <p:sldId id="472" r:id="rId5"/>
    <p:sldId id="473" r:id="rId6"/>
    <p:sldId id="474" r:id="rId7"/>
    <p:sldId id="475" r:id="rId8"/>
    <p:sldId id="476" r:id="rId9"/>
    <p:sldId id="486" r:id="rId10"/>
    <p:sldId id="477" r:id="rId11"/>
    <p:sldId id="478" r:id="rId12"/>
    <p:sldId id="479" r:id="rId13"/>
    <p:sldId id="480" r:id="rId14"/>
    <p:sldId id="481" r:id="rId15"/>
    <p:sldId id="485" r:id="rId16"/>
  </p:sldIdLst>
  <p:sldSz cx="10691813" cy="7559675"/>
  <p:notesSz cx="6858000" cy="9144000"/>
  <p:custDataLst>
    <p:tags r:id="rId19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22" userDrawn="1">
          <p15:clr>
            <a:srgbClr val="A4A3A4"/>
          </p15:clr>
        </p15:guide>
        <p15:guide id="3" pos="3481" userDrawn="1">
          <p15:clr>
            <a:srgbClr val="A4A3A4"/>
          </p15:clr>
        </p15:guide>
        <p15:guide id="4" orient="horz" pos="4014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 Hübner" initials="CH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D00"/>
    <a:srgbClr val="8CB202"/>
    <a:srgbClr val="008C74"/>
    <a:srgbClr val="004C66"/>
    <a:srgbClr val="332B40"/>
    <a:srgbClr val="517BD3"/>
    <a:srgbClr val="14A697"/>
    <a:srgbClr val="F25252"/>
    <a:srgbClr val="F27649"/>
    <a:srgbClr val="F29D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65"/>
    <p:restoredTop sz="94469"/>
  </p:normalViewPr>
  <p:slideViewPr>
    <p:cSldViewPr snapToGrid="0" snapToObjects="1">
      <p:cViewPr>
        <p:scale>
          <a:sx n="110" d="100"/>
          <a:sy n="110" d="100"/>
        </p:scale>
        <p:origin x="-900" y="684"/>
      </p:cViewPr>
      <p:guideLst>
        <p:guide orient="horz" pos="2381"/>
        <p:guide orient="horz" pos="4014"/>
        <p:guide pos="3322"/>
        <p:guide pos="3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118" d="100"/>
          <a:sy n="118" d="100"/>
        </p:scale>
        <p:origin x="3768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87555-511D-2148-9586-B3B352E04903}" type="datetimeFigureOut">
              <a:rPr lang="de-DE" smtClean="0"/>
              <a:t>26.10.2016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ED359-00DA-604D-8E16-BD4A1AA377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489886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BEA24-C299-1D42-8C04-6D482AE59EE1}" type="datetimeFigureOut">
              <a:rPr lang="de-DE" smtClean="0"/>
              <a:t>26.10.2016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ADBB0-D6DF-EC4B-9CCB-EE7529E027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1516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llgem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7748920" y="7168818"/>
            <a:ext cx="2405062" cy="315518"/>
          </a:xfrm>
          <a:prstGeom prst="rect">
            <a:avLst/>
          </a:prstGeom>
        </p:spPr>
        <p:txBody>
          <a:bodyPr/>
          <a:lstStyle/>
          <a:p>
            <a:fld id="{DF217020-4FE0-6F4E-8DE3-AFB7241BA1F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2" name="Bild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039"/>
            <a:ext cx="10691812" cy="7558636"/>
          </a:xfrm>
          <a:prstGeom prst="rect">
            <a:avLst/>
          </a:prstGeom>
        </p:spPr>
      </p:pic>
      <p:pic>
        <p:nvPicPr>
          <p:cNvPr id="13" name="Bild 1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70001" y="281318"/>
            <a:ext cx="1124908" cy="350041"/>
          </a:xfrm>
          <a:prstGeom prst="rect">
            <a:avLst/>
          </a:prstGeom>
        </p:spPr>
      </p:pic>
      <p:sp>
        <p:nvSpPr>
          <p:cNvPr id="14" name="Textfeld 13"/>
          <p:cNvSpPr txBox="1"/>
          <p:nvPr userDrawn="1"/>
        </p:nvSpPr>
        <p:spPr bwMode="white">
          <a:xfrm>
            <a:off x="4492840" y="1856282"/>
            <a:ext cx="5706316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EFFIZIENTE</a:t>
            </a:r>
            <a:b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</a:br>
            <a: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LOGISTIK</a:t>
            </a:r>
            <a:b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</a:br>
            <a:r>
              <a:rPr lang="de-DE" sz="5600" b="1" i="0" dirty="0" smtClean="0">
                <a:solidFill>
                  <a:schemeClr val="bg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LÖSUNGEN</a:t>
            </a:r>
            <a:endParaRPr lang="de-DE" sz="5600" b="1" i="0" dirty="0">
              <a:solidFill>
                <a:schemeClr val="bg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15" name="Rechteck 14"/>
          <p:cNvSpPr/>
          <p:nvPr userDrawn="1"/>
        </p:nvSpPr>
        <p:spPr>
          <a:xfrm rot="16200000">
            <a:off x="9594091" y="2969882"/>
            <a:ext cx="2070000" cy="11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Zweispaltig &amp;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7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3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26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8" name="Textplatzhalter 4"/>
          <p:cNvSpPr>
            <a:spLocks noGrp="1"/>
          </p:cNvSpPr>
          <p:nvPr>
            <p:ph type="body" sz="quarter" idx="38" hasCustomPrompt="1"/>
          </p:nvPr>
        </p:nvSpPr>
        <p:spPr>
          <a:xfrm>
            <a:off x="5418350" y="2001188"/>
            <a:ext cx="4644813" cy="4474040"/>
          </a:xfrm>
          <a:prstGeom prst="rect">
            <a:avLst/>
          </a:prstGeom>
        </p:spPr>
        <p:txBody>
          <a:bodyPr/>
          <a:lstStyle>
            <a:lvl1pPr marL="285750" indent="-285750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9" name="Textplatzhalter 4"/>
          <p:cNvSpPr>
            <a:spLocks noGrp="1"/>
          </p:cNvSpPr>
          <p:nvPr>
            <p:ph type="body" sz="quarter" idx="39" hasCustomPrompt="1"/>
          </p:nvPr>
        </p:nvSpPr>
        <p:spPr>
          <a:xfrm>
            <a:off x="5418350" y="1330262"/>
            <a:ext cx="4644813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30" name="Textplatzhalter 4"/>
          <p:cNvSpPr>
            <a:spLocks noGrp="1"/>
          </p:cNvSpPr>
          <p:nvPr>
            <p:ph type="body" sz="quarter" idx="37" hasCustomPrompt="1"/>
          </p:nvPr>
        </p:nvSpPr>
        <p:spPr>
          <a:xfrm>
            <a:off x="547626" y="2001188"/>
            <a:ext cx="4651382" cy="4474040"/>
          </a:xfrm>
          <a:prstGeom prst="rect">
            <a:avLst/>
          </a:prstGeom>
        </p:spPr>
        <p:txBody>
          <a:bodyPr/>
          <a:lstStyle>
            <a:lvl1pPr marL="285750" indent="-285750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31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37208" y="1330262"/>
            <a:ext cx="4652655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32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8447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r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0" name="Textplatzhalter 4"/>
          <p:cNvSpPr>
            <a:spLocks noGrp="1"/>
          </p:cNvSpPr>
          <p:nvPr>
            <p:ph type="body" sz="quarter" idx="37" hasCustomPrompt="1"/>
          </p:nvPr>
        </p:nvSpPr>
        <p:spPr>
          <a:xfrm>
            <a:off x="546355" y="2036466"/>
            <a:ext cx="3028949" cy="5056484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37210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16" name="Textplatzhalter 4"/>
          <p:cNvSpPr>
            <a:spLocks noGrp="1"/>
          </p:cNvSpPr>
          <p:nvPr>
            <p:ph type="body" sz="quarter" idx="38" hasCustomPrompt="1"/>
          </p:nvPr>
        </p:nvSpPr>
        <p:spPr>
          <a:xfrm>
            <a:off x="7026256" y="2036466"/>
            <a:ext cx="3028949" cy="5056484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7" name="Textplatzhalter 4"/>
          <p:cNvSpPr>
            <a:spLocks noGrp="1"/>
          </p:cNvSpPr>
          <p:nvPr>
            <p:ph type="body" sz="quarter" idx="39" hasCustomPrompt="1"/>
          </p:nvPr>
        </p:nvSpPr>
        <p:spPr>
          <a:xfrm>
            <a:off x="7026255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21" name="Textplatzhalter 4"/>
          <p:cNvSpPr>
            <a:spLocks noGrp="1"/>
          </p:cNvSpPr>
          <p:nvPr>
            <p:ph type="body" sz="quarter" idx="40" hasCustomPrompt="1"/>
          </p:nvPr>
        </p:nvSpPr>
        <p:spPr>
          <a:xfrm>
            <a:off x="3794647" y="2036465"/>
            <a:ext cx="3028949" cy="5056485"/>
          </a:xfrm>
          <a:prstGeom prst="rect">
            <a:avLst/>
          </a:prstGeom>
        </p:spPr>
        <p:txBody>
          <a:bodyPr/>
          <a:lstStyle>
            <a:lvl1pPr marL="285750" marR="0" indent="-28575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Char char="§"/>
              <a:tabLst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41" hasCustomPrompt="1"/>
          </p:nvPr>
        </p:nvSpPr>
        <p:spPr>
          <a:xfrm>
            <a:off x="3794646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14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9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6" name="Rechteck 25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8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7549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reispaltig &amp;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8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37210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17" name="Textplatzhalter 4"/>
          <p:cNvSpPr>
            <a:spLocks noGrp="1"/>
          </p:cNvSpPr>
          <p:nvPr>
            <p:ph type="body" sz="quarter" idx="39" hasCustomPrompt="1"/>
          </p:nvPr>
        </p:nvSpPr>
        <p:spPr>
          <a:xfrm>
            <a:off x="7026255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41" hasCustomPrompt="1"/>
          </p:nvPr>
        </p:nvSpPr>
        <p:spPr>
          <a:xfrm>
            <a:off x="3794646" y="1330262"/>
            <a:ext cx="3028950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</a:t>
            </a:r>
            <a:br>
              <a:rPr lang="de-DE" dirty="0" smtClean="0"/>
            </a:br>
            <a:r>
              <a:rPr lang="de-DE" dirty="0" err="1" smtClean="0"/>
              <a:t>überschrift</a:t>
            </a:r>
            <a:endParaRPr lang="de-DE" dirty="0" smtClean="0"/>
          </a:p>
        </p:txBody>
      </p:sp>
      <p:sp>
        <p:nvSpPr>
          <p:cNvPr id="24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5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6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28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0" name="Textplatzhalter 4"/>
          <p:cNvSpPr>
            <a:spLocks noGrp="1"/>
          </p:cNvSpPr>
          <p:nvPr>
            <p:ph type="body" sz="quarter" idx="37" hasCustomPrompt="1"/>
          </p:nvPr>
        </p:nvSpPr>
        <p:spPr>
          <a:xfrm>
            <a:off x="546355" y="2036466"/>
            <a:ext cx="3028949" cy="4460027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31" name="Textplatzhalter 4"/>
          <p:cNvSpPr>
            <a:spLocks noGrp="1"/>
          </p:cNvSpPr>
          <p:nvPr>
            <p:ph type="body" sz="quarter" idx="38" hasCustomPrompt="1"/>
          </p:nvPr>
        </p:nvSpPr>
        <p:spPr>
          <a:xfrm>
            <a:off x="7026256" y="2036466"/>
            <a:ext cx="3028949" cy="4460027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32" name="Textplatzhalter 4"/>
          <p:cNvSpPr>
            <a:spLocks noGrp="1"/>
          </p:cNvSpPr>
          <p:nvPr>
            <p:ph type="body" sz="quarter" idx="40" hasCustomPrompt="1"/>
          </p:nvPr>
        </p:nvSpPr>
        <p:spPr>
          <a:xfrm>
            <a:off x="3794647" y="2036466"/>
            <a:ext cx="3028949" cy="4460028"/>
          </a:xfrm>
          <a:prstGeom prst="rect">
            <a:avLst/>
          </a:prstGeom>
        </p:spPr>
        <p:txBody>
          <a:bodyPr/>
          <a:lstStyle>
            <a:lvl1pPr marL="285750" marR="0" indent="-28575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Char char="§"/>
              <a:tabLst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33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9961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 /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864568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Inhaltsplatzhalter 2"/>
          <p:cNvSpPr>
            <a:spLocks noGrp="1"/>
          </p:cNvSpPr>
          <p:nvPr>
            <p:ph sz="quarter" idx="36" hasCustomPrompt="1"/>
          </p:nvPr>
        </p:nvSpPr>
        <p:spPr>
          <a:xfrm>
            <a:off x="0" y="1403350"/>
            <a:ext cx="10691813" cy="61563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cap="all" baseline="0"/>
            </a:lvl1pPr>
          </a:lstStyle>
          <a:p>
            <a:pPr lvl="0"/>
            <a:r>
              <a:rPr lang="de-DE" dirty="0" smtClean="0"/>
              <a:t>Tabelle / Diagramm </a:t>
            </a:r>
            <a:br>
              <a:rPr lang="de-DE" dirty="0" smtClean="0"/>
            </a:br>
            <a:r>
              <a:rPr lang="de-DE" dirty="0" smtClean="0"/>
              <a:t>einfügen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5" name="Rechteck 14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99031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 / Diagramm &amp;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0671928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Inhaltsplatzhalter 2"/>
          <p:cNvSpPr>
            <a:spLocks noGrp="1"/>
          </p:cNvSpPr>
          <p:nvPr>
            <p:ph sz="quarter" idx="36" hasCustomPrompt="1"/>
          </p:nvPr>
        </p:nvSpPr>
        <p:spPr>
          <a:xfrm>
            <a:off x="627189" y="1403350"/>
            <a:ext cx="9435490" cy="50768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Tabelle / Diagramm </a:t>
            </a:r>
            <a:br>
              <a:rPr lang="de-DE" dirty="0" smtClean="0"/>
            </a:br>
            <a:r>
              <a:rPr lang="de-DE" dirty="0" smtClean="0"/>
              <a:t>einfügen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9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  <p:sp>
        <p:nvSpPr>
          <p:cNvPr id="2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Rechteck 18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8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1880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 / Text /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347472" y="770573"/>
            <a:ext cx="3383634" cy="2913063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20"/>
          </p:nvPr>
        </p:nvSpPr>
        <p:spPr>
          <a:xfrm>
            <a:off x="5346699" y="1089661"/>
            <a:ext cx="4714875" cy="60032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28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576439" y="392951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 smtClean="0"/>
              <a:t>Und hier ist Platz für eine Subline zu den Leistungen</a:t>
            </a:r>
            <a:endParaRPr lang="de-DE" dirty="0"/>
          </a:p>
        </p:txBody>
      </p:sp>
      <p:sp>
        <p:nvSpPr>
          <p:cNvPr id="30" name="Rechteck 29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3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3148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 / Text /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3912124" cy="7559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4906" y="1018540"/>
            <a:ext cx="4805702" cy="6074409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pic>
        <p:nvPicPr>
          <p:cNvPr id="13" name="Bild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5" name="Textplatzhalter 2"/>
          <p:cNvSpPr>
            <a:spLocks noGrp="1"/>
          </p:cNvSpPr>
          <p:nvPr>
            <p:ph type="body" sz="quarter" idx="20" hasCustomPrompt="1"/>
          </p:nvPr>
        </p:nvSpPr>
        <p:spPr bwMode="white">
          <a:xfrm>
            <a:off x="604443" y="391935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 smtClean="0"/>
              <a:t>Und hier steht eine Subline</a:t>
            </a:r>
            <a:endParaRPr lang="de-DE" dirty="0"/>
          </a:p>
        </p:txBody>
      </p:sp>
      <p:sp>
        <p:nvSpPr>
          <p:cNvPr id="16" name="Textplatzhalter 3"/>
          <p:cNvSpPr>
            <a:spLocks noGrp="1"/>
          </p:cNvSpPr>
          <p:nvPr>
            <p:ph type="body" sz="quarter" idx="21"/>
          </p:nvPr>
        </p:nvSpPr>
        <p:spPr bwMode="white">
          <a:xfrm>
            <a:off x="356616" y="784594"/>
            <a:ext cx="3384996" cy="2913063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8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0" name="Rechteck 9"/>
          <p:cNvSpPr/>
          <p:nvPr userDrawn="1"/>
        </p:nvSpPr>
        <p:spPr bwMode="white">
          <a:xfrm>
            <a:off x="887569" y="3761837"/>
            <a:ext cx="2733593" cy="825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oliennummernplatzhalter 2"/>
          <p:cNvSpPr>
            <a:spLocks noGrp="1"/>
          </p:cNvSpPr>
          <p:nvPr>
            <p:ph type="sldNum" sz="quarter" idx="22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5536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8031333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feld 18"/>
          <p:cNvSpPr txBox="1"/>
          <p:nvPr userDrawn="1"/>
        </p:nvSpPr>
        <p:spPr>
          <a:xfrm>
            <a:off x="5240449" y="2864209"/>
            <a:ext cx="4976037" cy="371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i="0" kern="1200" cap="all" baseline="0" dirty="0" smtClean="0">
                <a:solidFill>
                  <a:schemeClr val="tx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Chancen // Potenziale</a:t>
            </a:r>
            <a:endParaRPr lang="de-DE" sz="1800" b="1" i="0" kern="1200" cap="all" baseline="0" dirty="0">
              <a:solidFill>
                <a:schemeClr val="tx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 userDrawn="1"/>
        </p:nvSpPr>
        <p:spPr>
          <a:xfrm>
            <a:off x="5240449" y="958968"/>
            <a:ext cx="4976037" cy="371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i="0" kern="1200" cap="all" baseline="0" dirty="0" smtClean="0">
                <a:solidFill>
                  <a:schemeClr val="tx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Projektbeschreibung</a:t>
            </a:r>
            <a:endParaRPr lang="de-DE" sz="1800" b="1" i="0" kern="1200" cap="all" baseline="0" dirty="0">
              <a:solidFill>
                <a:schemeClr val="tx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54906" y="1366760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pic>
        <p:nvPicPr>
          <p:cNvPr id="35" name="Bild 34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37" name="Textplatzhalter 2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93937" y="392951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Projekttitel</a:t>
            </a:r>
          </a:p>
        </p:txBody>
      </p:sp>
      <p:sp>
        <p:nvSpPr>
          <p:cNvPr id="39" name="Rechteck 38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5254906" y="3270884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25"/>
          </p:nvPr>
        </p:nvSpPr>
        <p:spPr>
          <a:xfrm>
            <a:off x="5254906" y="5175008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2" name="Textfeld 1"/>
          <p:cNvSpPr txBox="1"/>
          <p:nvPr userDrawn="1"/>
        </p:nvSpPr>
        <p:spPr>
          <a:xfrm>
            <a:off x="347472" y="2414257"/>
            <a:ext cx="3383634" cy="126188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de-DE" sz="3800" b="1" i="0" kern="1200" cap="all" baseline="0" dirty="0" smtClean="0">
                <a:solidFill>
                  <a:schemeClr val="tx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Executive Summary</a:t>
            </a:r>
            <a:endParaRPr lang="de-DE" sz="3800" b="1" i="0" kern="1200" cap="all" baseline="0" dirty="0">
              <a:solidFill>
                <a:schemeClr val="tx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20" name="Textfeld 19"/>
          <p:cNvSpPr txBox="1"/>
          <p:nvPr userDrawn="1"/>
        </p:nvSpPr>
        <p:spPr>
          <a:xfrm>
            <a:off x="5240449" y="4766990"/>
            <a:ext cx="4976037" cy="371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i="0" kern="1200" cap="all" baseline="0" dirty="0" smtClean="0">
                <a:solidFill>
                  <a:schemeClr val="tx1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Herausforderungen // Risiken</a:t>
            </a:r>
            <a:endParaRPr lang="de-DE" sz="1800" b="1" i="0" kern="1200" cap="all" baseline="0" dirty="0">
              <a:solidFill>
                <a:schemeClr val="tx1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1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277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design_3 Textblöck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Bild 3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37" name="Textplatzhalter 2"/>
          <p:cNvSpPr>
            <a:spLocks noGrp="1"/>
          </p:cNvSpPr>
          <p:nvPr userDrawn="1">
            <p:ph type="body" sz="quarter" idx="16"/>
          </p:nvPr>
        </p:nvSpPr>
        <p:spPr>
          <a:xfrm>
            <a:off x="593937" y="392951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9" name="Rechteck 38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Textplatzhalter 4"/>
          <p:cNvSpPr>
            <a:spLocks noGrp="1"/>
          </p:cNvSpPr>
          <p:nvPr>
            <p:ph type="body" sz="quarter" idx="18"/>
          </p:nvPr>
        </p:nvSpPr>
        <p:spPr>
          <a:xfrm>
            <a:off x="5240449" y="998330"/>
            <a:ext cx="4822714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9" name="Textplatzhalter 4"/>
          <p:cNvSpPr>
            <a:spLocks noGrp="1"/>
          </p:cNvSpPr>
          <p:nvPr>
            <p:ph type="body" sz="quarter" idx="20"/>
          </p:nvPr>
        </p:nvSpPr>
        <p:spPr>
          <a:xfrm>
            <a:off x="5240449" y="2901159"/>
            <a:ext cx="4822714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1" name="Textplatzhalter 4"/>
          <p:cNvSpPr>
            <a:spLocks noGrp="1"/>
          </p:cNvSpPr>
          <p:nvPr>
            <p:ph type="body" sz="quarter" idx="22"/>
          </p:nvPr>
        </p:nvSpPr>
        <p:spPr>
          <a:xfrm>
            <a:off x="5240449" y="4799438"/>
            <a:ext cx="4822714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8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347472" y="763078"/>
            <a:ext cx="3383634" cy="2913063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0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54906" y="1366760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5254906" y="3270884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5"/>
          </p:nvPr>
        </p:nvSpPr>
        <p:spPr>
          <a:xfrm>
            <a:off x="5254906" y="5175008"/>
            <a:ext cx="4817682" cy="13114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2101592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wall 8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2"/>
          <p:cNvSpPr>
            <a:spLocks noGrp="1"/>
          </p:cNvSpPr>
          <p:nvPr>
            <p:ph type="pic" sz="quarter" idx="14" hasCustomPrompt="1"/>
          </p:nvPr>
        </p:nvSpPr>
        <p:spPr>
          <a:xfrm>
            <a:off x="5269583" y="1522599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18" name="Bildplatzhalter 12"/>
          <p:cNvSpPr>
            <a:spLocks noGrp="1"/>
          </p:cNvSpPr>
          <p:nvPr>
            <p:ph type="pic" sz="quarter" idx="18" hasCustomPrompt="1"/>
          </p:nvPr>
        </p:nvSpPr>
        <p:spPr>
          <a:xfrm>
            <a:off x="7192652" y="1532026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19" name="Bildplatzhalter 12"/>
          <p:cNvSpPr>
            <a:spLocks noGrp="1"/>
          </p:cNvSpPr>
          <p:nvPr>
            <p:ph type="pic" sz="quarter" idx="19" hasCustomPrompt="1"/>
          </p:nvPr>
        </p:nvSpPr>
        <p:spPr>
          <a:xfrm>
            <a:off x="5269584" y="2712649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0" name="Bildplatzhalter 12"/>
          <p:cNvSpPr>
            <a:spLocks noGrp="1"/>
          </p:cNvSpPr>
          <p:nvPr>
            <p:ph type="pic" sz="quarter" idx="20" hasCustomPrompt="1"/>
          </p:nvPr>
        </p:nvSpPr>
        <p:spPr>
          <a:xfrm>
            <a:off x="7192652" y="2732238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1" name="Bildplatzhalter 12"/>
          <p:cNvSpPr>
            <a:spLocks noGrp="1"/>
          </p:cNvSpPr>
          <p:nvPr>
            <p:ph type="pic" sz="quarter" idx="21" hasCustomPrompt="1"/>
          </p:nvPr>
        </p:nvSpPr>
        <p:spPr>
          <a:xfrm>
            <a:off x="5269584" y="3969421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2" name="Bildplatzhalter 12"/>
          <p:cNvSpPr>
            <a:spLocks noGrp="1"/>
          </p:cNvSpPr>
          <p:nvPr>
            <p:ph type="pic" sz="quarter" idx="22" hasCustomPrompt="1"/>
          </p:nvPr>
        </p:nvSpPr>
        <p:spPr>
          <a:xfrm>
            <a:off x="7192652" y="3976577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3" name="Bildplatzhalter 12"/>
          <p:cNvSpPr>
            <a:spLocks noGrp="1"/>
          </p:cNvSpPr>
          <p:nvPr>
            <p:ph type="pic" sz="quarter" idx="23" hasCustomPrompt="1"/>
          </p:nvPr>
        </p:nvSpPr>
        <p:spPr>
          <a:xfrm>
            <a:off x="5269584" y="5194906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sp>
        <p:nvSpPr>
          <p:cNvPr id="24" name="Bildplatzhalter 12"/>
          <p:cNvSpPr>
            <a:spLocks noGrp="1"/>
          </p:cNvSpPr>
          <p:nvPr>
            <p:ph type="pic" sz="quarter" idx="24" hasCustomPrompt="1"/>
          </p:nvPr>
        </p:nvSpPr>
        <p:spPr>
          <a:xfrm>
            <a:off x="7192652" y="5202062"/>
            <a:ext cx="1725105" cy="77585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Logo einfügen</a:t>
            </a:r>
            <a:endParaRPr lang="de-DE" dirty="0"/>
          </a:p>
        </p:txBody>
      </p:sp>
      <p:pic>
        <p:nvPicPr>
          <p:cNvPr id="13" name="Bild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27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593937" y="3929514"/>
            <a:ext cx="3122712" cy="14319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 smtClean="0"/>
              <a:t>Und hier ist Platz für eine Subline</a:t>
            </a:r>
            <a:endParaRPr lang="de-DE" dirty="0"/>
          </a:p>
        </p:txBody>
      </p:sp>
      <p:sp>
        <p:nvSpPr>
          <p:cNvPr id="28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347472" y="763078"/>
            <a:ext cx="3383634" cy="2913063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7926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lterna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039"/>
            <a:ext cx="10691812" cy="7558636"/>
          </a:xfrm>
          <a:prstGeom prst="rect">
            <a:avLst/>
          </a:prstGeom>
        </p:spPr>
      </p:pic>
      <p:pic>
        <p:nvPicPr>
          <p:cNvPr id="3" name="Bild 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59015"/>
            <a:ext cx="1124908" cy="35004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378959" y="2092393"/>
            <a:ext cx="5665391" cy="1555001"/>
          </a:xfrm>
          <a:prstGeom prst="rect">
            <a:avLst/>
          </a:prstGeom>
        </p:spPr>
        <p:txBody>
          <a:bodyPr rIns="0" anchor="b"/>
          <a:lstStyle>
            <a:lvl1pPr algn="r">
              <a:lnSpc>
                <a:spcPct val="80000"/>
              </a:lnSpc>
              <a:defRPr sz="56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Titelformat  bearbeiten</a:t>
            </a:r>
            <a:endParaRPr lang="en-US" dirty="0"/>
          </a:p>
        </p:txBody>
      </p:sp>
      <p:sp>
        <p:nvSpPr>
          <p:cNvPr id="9" name="Rechteck 8"/>
          <p:cNvSpPr/>
          <p:nvPr userDrawn="1"/>
        </p:nvSpPr>
        <p:spPr bwMode="white">
          <a:xfrm>
            <a:off x="6800521" y="3652671"/>
            <a:ext cx="3243830" cy="10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6"/>
          </p:nvPr>
        </p:nvSpPr>
        <p:spPr bwMode="white">
          <a:xfrm>
            <a:off x="4669086" y="3938602"/>
            <a:ext cx="5375265" cy="1431925"/>
          </a:xfrm>
          <a:prstGeom prst="rect">
            <a:avLst/>
          </a:prstGeom>
        </p:spPr>
        <p:txBody>
          <a:bodyPr rIns="0" anchor="t"/>
          <a:lstStyle>
            <a:lvl1pPr marL="0" indent="0" algn="r">
              <a:buFontTx/>
              <a:buNone/>
              <a:defRPr sz="1800" b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8277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911600" cy="75596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54905" y="2240280"/>
            <a:ext cx="4808257" cy="4852670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pic>
        <p:nvPicPr>
          <p:cNvPr id="9" name="Bild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2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5248837" y="992644"/>
            <a:ext cx="4831113" cy="116071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65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3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248836" y="7168818"/>
            <a:ext cx="2714949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76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2"/>
          <p:cNvSpPr>
            <a:spLocks noGrp="1"/>
          </p:cNvSpPr>
          <p:nvPr>
            <p:ph type="pic" sz="quarter" idx="22"/>
          </p:nvPr>
        </p:nvSpPr>
        <p:spPr>
          <a:xfrm>
            <a:off x="5346699" y="1092863"/>
            <a:ext cx="2310917" cy="2907347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9" name="Bild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4" name="Bildplatzhalter 2"/>
          <p:cNvSpPr>
            <a:spLocks noGrp="1"/>
          </p:cNvSpPr>
          <p:nvPr>
            <p:ph type="pic" sz="quarter" idx="28"/>
          </p:nvPr>
        </p:nvSpPr>
        <p:spPr>
          <a:xfrm>
            <a:off x="7812910" y="1092863"/>
            <a:ext cx="2249767" cy="2907347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29"/>
          </p:nvPr>
        </p:nvSpPr>
        <p:spPr>
          <a:xfrm>
            <a:off x="5346699" y="4185603"/>
            <a:ext cx="2310917" cy="2907347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30"/>
          </p:nvPr>
        </p:nvSpPr>
        <p:spPr>
          <a:xfrm>
            <a:off x="7812910" y="4185603"/>
            <a:ext cx="2249767" cy="2907347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539683" y="992396"/>
            <a:ext cx="3390205" cy="125256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6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1395" y="2367123"/>
            <a:ext cx="3390205" cy="4725827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5847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Folge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524478" y="1009132"/>
            <a:ext cx="4286250" cy="6083818"/>
          </a:xfrm>
          <a:prstGeom prst="rect">
            <a:avLst/>
          </a:prstGeom>
        </p:spPr>
        <p:txBody>
          <a:bodyPr/>
          <a:lstStyle>
            <a:lvl1pPr marL="251986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7" name="Medienplatzhalter 2"/>
          <p:cNvSpPr>
            <a:spLocks noGrp="1"/>
          </p:cNvSpPr>
          <p:nvPr>
            <p:ph type="media" sz="quarter" idx="19" hasCustomPrompt="1"/>
          </p:nvPr>
        </p:nvSpPr>
        <p:spPr>
          <a:xfrm>
            <a:off x="5345114" y="1079501"/>
            <a:ext cx="4717564" cy="56114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Film oder Bild hier einfügen</a:t>
            </a:r>
            <a:endParaRPr lang="de-DE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5289028" y="6699738"/>
            <a:ext cx="4773650" cy="26377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Meridien LT Std Roman" charset="0"/>
                <a:ea typeface="Meridien LT Std Roman" charset="0"/>
                <a:cs typeface="Meridien LT Std Roman" charset="0"/>
              </a:defRPr>
            </a:lvl1pPr>
          </a:lstStyle>
          <a:p>
            <a:r>
              <a:rPr lang="de-DE" smtClean="0"/>
              <a:t>Hier kann </a:t>
            </a:r>
            <a:r>
              <a:rPr lang="de-DE" dirty="0" smtClean="0"/>
              <a:t>eine Bildunterschrift stehen</a:t>
            </a:r>
            <a:endParaRPr lang="de-DE" dirty="0"/>
          </a:p>
        </p:txBody>
      </p:sp>
      <p:sp>
        <p:nvSpPr>
          <p:cNvPr id="9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754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pic>
        <p:nvPicPr>
          <p:cNvPr id="2" name="Bild 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80" r="4415"/>
          <a:stretch/>
        </p:blipFill>
        <p:spPr>
          <a:xfrm>
            <a:off x="-187" y="0"/>
            <a:ext cx="10692000" cy="7559675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 bwMode="white">
          <a:xfrm>
            <a:off x="628868" y="3499077"/>
            <a:ext cx="2016000" cy="825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557061" y="2805364"/>
            <a:ext cx="4800600" cy="6937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sz="3800" b="1" kern="1200" cap="all" baseline="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Vielen Dank</a:t>
            </a:r>
            <a:endParaRPr lang="de-DE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525162" y="7017491"/>
            <a:ext cx="7406726" cy="338554"/>
            <a:chOff x="525162" y="7017491"/>
            <a:chExt cx="7406726" cy="338554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525162" y="7019314"/>
              <a:ext cx="321749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500" b="1" dirty="0" smtClean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FIEGE Logistik Stiftung &amp; Co. KG</a:t>
              </a:r>
            </a:p>
          </p:txBody>
        </p:sp>
        <p:sp>
          <p:nvSpPr>
            <p:cNvPr id="11" name="Textfeld 10"/>
            <p:cNvSpPr txBox="1"/>
            <p:nvPr userDrawn="1"/>
          </p:nvSpPr>
          <p:spPr>
            <a:xfrm>
              <a:off x="3742660" y="7017491"/>
              <a:ext cx="41892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//  Joan-Joseph-Fiege-Straße 1  //  48268 Greven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80113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len Dank / Schluss Chart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43807" y="4875501"/>
            <a:ext cx="4369506" cy="18248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600" b="0" baseline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lvl="0"/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Name, Nachname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Managing Position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Business Unit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/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+49 1234 567-8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err="1" smtClean="0">
                <a:latin typeface="Meridien LT Std Roman" charset="0"/>
                <a:ea typeface="Meridien LT Std Roman" charset="0"/>
                <a:cs typeface="Meridien LT Std Roman" charset="0"/>
              </a:rPr>
              <a:t>max.mustermann@fiege.de</a:t>
            </a:r>
            <a:endParaRPr lang="de-DE" dirty="0"/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681173" y="4875501"/>
            <a:ext cx="4381990" cy="18248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600" b="0" baseline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lvl="0"/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Name, Nachname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Managing Position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Business Unit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/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  <a:t>+49 1234 567-8</a:t>
            </a:r>
            <a:br>
              <a:rPr lang="de-DE" sz="1600" b="0" dirty="0" smtClean="0">
                <a:latin typeface="Meridien LT Std Roman" charset="0"/>
                <a:ea typeface="Meridien LT Std Roman" charset="0"/>
                <a:cs typeface="Meridien LT Std Roman" charset="0"/>
              </a:rPr>
            </a:br>
            <a:r>
              <a:rPr lang="de-DE" sz="1600" b="0" dirty="0" err="1" smtClean="0">
                <a:latin typeface="Meridien LT Std Roman" charset="0"/>
                <a:ea typeface="Meridien LT Std Roman" charset="0"/>
                <a:cs typeface="Meridien LT Std Roman" charset="0"/>
              </a:rPr>
              <a:t>max.mustermann@fiege.de</a:t>
            </a:r>
            <a:endParaRPr lang="de-DE" dirty="0"/>
          </a:p>
        </p:txBody>
      </p:sp>
      <p:sp>
        <p:nvSpPr>
          <p:cNvPr id="6" name="Rechteck 5"/>
          <p:cNvSpPr/>
          <p:nvPr userDrawn="1"/>
        </p:nvSpPr>
        <p:spPr bwMode="white">
          <a:xfrm>
            <a:off x="543807" y="3499077"/>
            <a:ext cx="2016000" cy="825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525162" y="2805364"/>
            <a:ext cx="4800600" cy="6937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sz="3800" b="1" kern="1200" cap="all" baseline="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Vielen Dank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0560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oße Tabe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7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endParaRPr lang="de-DE" dirty="0"/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Tabellenplatzhalter 3"/>
          <p:cNvSpPr>
            <a:spLocks noGrp="1"/>
          </p:cNvSpPr>
          <p:nvPr>
            <p:ph type="tbl" sz="quarter" idx="35" hasCustomPrompt="1"/>
          </p:nvPr>
        </p:nvSpPr>
        <p:spPr>
          <a:xfrm>
            <a:off x="0" y="1403350"/>
            <a:ext cx="10691813" cy="61563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r>
              <a:rPr lang="de-DE" dirty="0" smtClean="0"/>
              <a:t>TABELLE </a:t>
            </a:r>
            <a:br>
              <a:rPr lang="de-DE" dirty="0" smtClean="0"/>
            </a:br>
            <a:r>
              <a:rPr lang="de-DE" dirty="0" smtClean="0"/>
              <a:t>EINFÜGEN</a:t>
            </a:r>
            <a:endParaRPr lang="de-DE" dirty="0"/>
          </a:p>
        </p:txBody>
      </p:sp>
      <p:sp>
        <p:nvSpPr>
          <p:cNvPr id="10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/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Meridien LT Std Roman" charset="0"/>
                <a:ea typeface="Meridien LT Std Roman" charset="0"/>
                <a:cs typeface="Meridien LT Std Roman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3" name="Rechteck 12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9682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33" name="Textplatzhalter 9"/>
          <p:cNvSpPr>
            <a:spLocks noGrp="1"/>
          </p:cNvSpPr>
          <p:nvPr>
            <p:ph type="body" sz="quarter" idx="16" hasCustomPrompt="1"/>
          </p:nvPr>
        </p:nvSpPr>
        <p:spPr>
          <a:xfrm>
            <a:off x="606547" y="3959995"/>
            <a:ext cx="3122712" cy="575494"/>
          </a:xfrm>
          <a:prstGeom prst="rect">
            <a:avLst/>
          </a:prstGeom>
        </p:spPr>
        <p:txBody>
          <a:bodyPr anchor="t"/>
          <a:lstStyle>
            <a:lvl1pPr marL="0" indent="0" algn="r">
              <a:buFontTx/>
              <a:buNone/>
              <a:defRPr sz="1800" b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Greven, der 01.07.2016</a:t>
            </a:r>
            <a:endParaRPr lang="de-DE" dirty="0"/>
          </a:p>
        </p:txBody>
      </p:sp>
      <p:sp>
        <p:nvSpPr>
          <p:cNvPr id="34" name="Textfeld 33"/>
          <p:cNvSpPr txBox="1"/>
          <p:nvPr userDrawn="1"/>
        </p:nvSpPr>
        <p:spPr>
          <a:xfrm>
            <a:off x="419637" y="2091986"/>
            <a:ext cx="3317732" cy="155427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>
              <a:lnSpc>
                <a:spcPts val="3800"/>
              </a:lnSpc>
              <a:spcBef>
                <a:spcPts val="1100"/>
              </a:spcBef>
            </a:pPr>
            <a:r>
              <a:rPr lang="de-DE" sz="3800" b="1" dirty="0" smtClean="0"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FIEGE INNOVATION</a:t>
            </a:r>
            <a:br>
              <a:rPr lang="de-DE" sz="3800" b="1" dirty="0" smtClean="0"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</a:br>
            <a:r>
              <a:rPr lang="de-DE" sz="3800" b="1" dirty="0" smtClean="0"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CHALLENGE</a:t>
            </a:r>
            <a:endParaRPr lang="de-DE" sz="3800" b="1" dirty="0"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sp>
        <p:nvSpPr>
          <p:cNvPr id="35" name="Rechteck 34"/>
          <p:cNvSpPr/>
          <p:nvPr userDrawn="1"/>
        </p:nvSpPr>
        <p:spPr>
          <a:xfrm>
            <a:off x="887569" y="3761837"/>
            <a:ext cx="2733593" cy="825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824247" y="3282598"/>
            <a:ext cx="4152900" cy="1679575"/>
          </a:xfrm>
          <a:prstGeom prst="rect">
            <a:avLst/>
          </a:prstGeom>
        </p:spPr>
        <p:txBody>
          <a:bodyPr/>
          <a:lstStyle>
            <a:lvl1pPr marL="542925" indent="-542925">
              <a:spcBef>
                <a:spcPts val="1800"/>
              </a:spcBef>
              <a:buSzPct val="60000"/>
              <a:buFontTx/>
              <a:buBlip>
                <a:blip r:embed="rId3"/>
              </a:buBlip>
              <a:defRPr sz="16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073150" indent="-530225">
              <a:buSzPct val="60000"/>
              <a:buFontTx/>
              <a:buBlip>
                <a:blip r:embed="rId3"/>
              </a:buBlip>
              <a:defRPr sz="1400" b="1" i="0" cap="all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9929" indent="-251986">
              <a:buSzPct val="60000"/>
              <a:buFontTx/>
              <a:buBlip>
                <a:blip r:embed="rId3"/>
              </a:buBlip>
              <a:defRPr sz="1600"/>
            </a:lvl3pPr>
            <a:lvl4pPr marL="1763900" indent="-251986">
              <a:buSzPct val="60000"/>
              <a:buFontTx/>
              <a:buBlip>
                <a:blip r:embed="rId3"/>
              </a:buBlip>
              <a:defRPr sz="1600"/>
            </a:lvl4pPr>
            <a:lvl5pPr marL="2267872" indent="-251986">
              <a:buSzPct val="60000"/>
              <a:buFontTx/>
              <a:buBlip>
                <a:blip r:embed="rId3"/>
              </a:buBlip>
              <a:defRPr sz="1600"/>
            </a:lvl5pPr>
          </a:lstStyle>
          <a:p>
            <a:pPr lvl="0"/>
            <a:r>
              <a:rPr lang="de-DE" dirty="0" smtClean="0"/>
              <a:t>punkt eins</a:t>
            </a:r>
          </a:p>
          <a:p>
            <a:pPr lvl="0"/>
            <a:r>
              <a:rPr lang="de-DE" dirty="0" smtClean="0"/>
              <a:t>Punkt zwei</a:t>
            </a:r>
          </a:p>
          <a:p>
            <a:pPr lvl="1"/>
            <a:r>
              <a:rPr lang="de-DE" dirty="0" smtClean="0"/>
              <a:t>Unterpunkt Zweipunkteins</a:t>
            </a:r>
          </a:p>
          <a:p>
            <a:pPr lvl="1"/>
            <a:r>
              <a:rPr lang="de-DE" dirty="0" smtClean="0"/>
              <a:t>Und so weiter</a:t>
            </a:r>
          </a:p>
          <a:p>
            <a:pPr lvl="0"/>
            <a:r>
              <a:rPr lang="de-DE" dirty="0" smtClean="0"/>
              <a:t>und so weiter</a:t>
            </a:r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5945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Folie / Kapitel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490767" y="2569944"/>
            <a:ext cx="9553584" cy="1555001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sz="5600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Rechteck 3"/>
          <p:cNvSpPr/>
          <p:nvPr userDrawn="1"/>
        </p:nvSpPr>
        <p:spPr>
          <a:xfrm>
            <a:off x="633689" y="4130222"/>
            <a:ext cx="3243830" cy="10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6"/>
          </p:nvPr>
        </p:nvSpPr>
        <p:spPr>
          <a:xfrm>
            <a:off x="545991" y="4417192"/>
            <a:ext cx="5375265" cy="1431925"/>
          </a:xfrm>
          <a:prstGeom prst="rect">
            <a:avLst/>
          </a:prstGeom>
        </p:spPr>
        <p:txBody>
          <a:bodyPr anchor="t"/>
          <a:lstStyle>
            <a:lvl1pPr marL="0" indent="0" algn="l">
              <a:buFontTx/>
              <a:buNone/>
              <a:defRPr sz="1800" b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9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0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879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35" hasCustomPrompt="1"/>
          </p:nvPr>
        </p:nvSpPr>
        <p:spPr>
          <a:xfrm>
            <a:off x="546071" y="1335024"/>
            <a:ext cx="9434513" cy="5757925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1" name="Rechteck 10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4996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r Text &amp; Fazi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35" hasCustomPrompt="1"/>
          </p:nvPr>
        </p:nvSpPr>
        <p:spPr>
          <a:xfrm>
            <a:off x="546071" y="1335025"/>
            <a:ext cx="9434513" cy="514515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B82136"/>
              </a:buClr>
              <a:buFont typeface="Wingdings" charset="2"/>
              <a:buChar char="§"/>
              <a:defRPr lang="de-DE" sz="1600" b="0" i="0" baseline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3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4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9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1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3677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klein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1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26382" y="1330198"/>
            <a:ext cx="4820318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28418" y="3190851"/>
            <a:ext cx="4612542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26" name="Textplatzhalter 4"/>
          <p:cNvSpPr>
            <a:spLocks noGrp="1"/>
          </p:cNvSpPr>
          <p:nvPr>
            <p:ph type="body" sz="quarter" idx="21" hasCustomPrompt="1"/>
          </p:nvPr>
        </p:nvSpPr>
        <p:spPr>
          <a:xfrm>
            <a:off x="536220" y="1762860"/>
            <a:ext cx="5361659" cy="1237833"/>
          </a:xfrm>
          <a:prstGeom prst="rect">
            <a:avLst/>
          </a:prstGeom>
        </p:spPr>
        <p:txBody>
          <a:bodyPr/>
          <a:lstStyle>
            <a:lvl1pPr marL="0" marR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None/>
              <a:tabLst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15886" indent="0">
              <a:buClr>
                <a:srgbClr val="B82136"/>
              </a:buClr>
              <a:buFont typeface="Wingdings" charset="2"/>
              <a:buNone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Char char="§"/>
              <a:tabLst/>
              <a:defRPr/>
            </a:pPr>
            <a:r>
              <a:rPr lang="de-DE" dirty="0" smtClean="0"/>
              <a:t>Text / Stichpunkte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endParaRPr lang="de-DE" dirty="0" smtClean="0"/>
          </a:p>
        </p:txBody>
      </p:sp>
      <p:sp>
        <p:nvSpPr>
          <p:cNvPr id="27" name="Textplatzhalter 4"/>
          <p:cNvSpPr>
            <a:spLocks noGrp="1"/>
          </p:cNvSpPr>
          <p:nvPr>
            <p:ph type="body" sz="quarter" idx="35" hasCustomPrompt="1"/>
          </p:nvPr>
        </p:nvSpPr>
        <p:spPr>
          <a:xfrm>
            <a:off x="536220" y="3628236"/>
            <a:ext cx="5361659" cy="1237833"/>
          </a:xfrm>
          <a:prstGeom prst="rect">
            <a:avLst/>
          </a:prstGeom>
        </p:spPr>
        <p:txBody>
          <a:bodyPr/>
          <a:lstStyle>
            <a:lvl1pPr marL="251986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23" name="Rechteck 22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6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8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kleine Texte &amp;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16" name="Eingebuchteter Richtungspfeil 1"/>
          <p:cNvSpPr/>
          <p:nvPr userDrawn="1"/>
        </p:nvSpPr>
        <p:spPr>
          <a:xfrm>
            <a:off x="898526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7" name="Eingebuchteter Richtungspfeil 1"/>
          <p:cNvSpPr/>
          <p:nvPr userDrawn="1"/>
        </p:nvSpPr>
        <p:spPr>
          <a:xfrm>
            <a:off x="628651" y="6629265"/>
            <a:ext cx="280159" cy="459149"/>
          </a:xfrm>
          <a:custGeom>
            <a:avLst/>
            <a:gdLst>
              <a:gd name="connsiteX0" fmla="*/ 0 w 280159"/>
              <a:gd name="connsiteY0" fmla="*/ 0 h 459149"/>
              <a:gd name="connsiteX1" fmla="*/ 14008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4008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62324"/>
              <a:gd name="connsiteX1" fmla="*/ 171830 w 280159"/>
              <a:gd name="connsiteY1" fmla="*/ 0 h 462324"/>
              <a:gd name="connsiteX2" fmla="*/ 280159 w 280159"/>
              <a:gd name="connsiteY2" fmla="*/ 229575 h 462324"/>
              <a:gd name="connsiteX3" fmla="*/ 171830 w 280159"/>
              <a:gd name="connsiteY3" fmla="*/ 462324 h 462324"/>
              <a:gd name="connsiteX4" fmla="*/ 0 w 280159"/>
              <a:gd name="connsiteY4" fmla="*/ 459149 h 462324"/>
              <a:gd name="connsiteX5" fmla="*/ 140080 w 280159"/>
              <a:gd name="connsiteY5" fmla="*/ 229575 h 462324"/>
              <a:gd name="connsiteX6" fmla="*/ 0 w 280159"/>
              <a:gd name="connsiteY6" fmla="*/ 0 h 462324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40080 w 280159"/>
              <a:gd name="connsiteY5" fmla="*/ 229575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11505 w 280159"/>
              <a:gd name="connsiteY5" fmla="*/ 232750 h 459149"/>
              <a:gd name="connsiteX6" fmla="*/ 0 w 280159"/>
              <a:gd name="connsiteY6" fmla="*/ 0 h 459149"/>
              <a:gd name="connsiteX0" fmla="*/ 0 w 280159"/>
              <a:gd name="connsiteY0" fmla="*/ 0 h 459149"/>
              <a:gd name="connsiteX1" fmla="*/ 171830 w 280159"/>
              <a:gd name="connsiteY1" fmla="*/ 0 h 459149"/>
              <a:gd name="connsiteX2" fmla="*/ 280159 w 280159"/>
              <a:gd name="connsiteY2" fmla="*/ 229575 h 459149"/>
              <a:gd name="connsiteX3" fmla="*/ 171830 w 280159"/>
              <a:gd name="connsiteY3" fmla="*/ 459149 h 459149"/>
              <a:gd name="connsiteX4" fmla="*/ 0 w 280159"/>
              <a:gd name="connsiteY4" fmla="*/ 459149 h 459149"/>
              <a:gd name="connsiteX5" fmla="*/ 105155 w 280159"/>
              <a:gd name="connsiteY5" fmla="*/ 235925 h 459149"/>
              <a:gd name="connsiteX6" fmla="*/ 0 w 280159"/>
              <a:gd name="connsiteY6" fmla="*/ 0 h 45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59" h="459149">
                <a:moveTo>
                  <a:pt x="0" y="0"/>
                </a:moveTo>
                <a:lnTo>
                  <a:pt x="171830" y="0"/>
                </a:lnTo>
                <a:lnTo>
                  <a:pt x="280159" y="229575"/>
                </a:lnTo>
                <a:lnTo>
                  <a:pt x="171830" y="459149"/>
                </a:lnTo>
                <a:lnTo>
                  <a:pt x="0" y="459149"/>
                </a:lnTo>
                <a:lnTo>
                  <a:pt x="105155" y="235925"/>
                </a:lnTo>
                <a:lnTo>
                  <a:pt x="0" y="0"/>
                </a:lnTo>
                <a:close/>
              </a:path>
            </a:pathLst>
          </a:custGeom>
          <a:solidFill>
            <a:srgbClr val="B82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4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28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6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26382" y="1330198"/>
            <a:ext cx="4820318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37" name="Textplatzhalt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28418" y="3190851"/>
            <a:ext cx="4612542" cy="3639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38" name="Textplatzhalter 4"/>
          <p:cNvSpPr>
            <a:spLocks noGrp="1"/>
          </p:cNvSpPr>
          <p:nvPr>
            <p:ph type="body" sz="quarter" idx="21" hasCustomPrompt="1"/>
          </p:nvPr>
        </p:nvSpPr>
        <p:spPr>
          <a:xfrm>
            <a:off x="536220" y="1762860"/>
            <a:ext cx="5361659" cy="1237833"/>
          </a:xfrm>
          <a:prstGeom prst="rect">
            <a:avLst/>
          </a:prstGeom>
        </p:spPr>
        <p:txBody>
          <a:bodyPr/>
          <a:lstStyle>
            <a:lvl1pPr marL="0" marR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None/>
              <a:tabLst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15886" indent="0">
              <a:buClr>
                <a:srgbClr val="B82136"/>
              </a:buClr>
              <a:buFont typeface="Wingdings" charset="2"/>
              <a:buNone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B82136"/>
              </a:buClr>
              <a:buSzTx/>
              <a:buFont typeface="Wingdings" charset="2"/>
              <a:buChar char="§"/>
              <a:tabLst/>
              <a:defRPr/>
            </a:pPr>
            <a:r>
              <a:rPr lang="de-DE" dirty="0" smtClean="0"/>
              <a:t>Text / Stichpunkte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endParaRPr lang="de-DE" dirty="0" smtClean="0"/>
          </a:p>
        </p:txBody>
      </p:sp>
      <p:sp>
        <p:nvSpPr>
          <p:cNvPr id="39" name="Textplatzhalter 4"/>
          <p:cNvSpPr>
            <a:spLocks noGrp="1"/>
          </p:cNvSpPr>
          <p:nvPr>
            <p:ph type="body" sz="quarter" idx="35" hasCustomPrompt="1"/>
          </p:nvPr>
        </p:nvSpPr>
        <p:spPr>
          <a:xfrm>
            <a:off x="536220" y="3628236"/>
            <a:ext cx="5361659" cy="1237833"/>
          </a:xfrm>
          <a:prstGeom prst="rect">
            <a:avLst/>
          </a:prstGeom>
        </p:spPr>
        <p:txBody>
          <a:bodyPr/>
          <a:lstStyle>
            <a:lvl1pPr marL="251986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4pPr>
            <a:lvl5pPr marL="2267872" indent="-251986">
              <a:buClr>
                <a:srgbClr val="B82136"/>
              </a:buClr>
              <a:buFont typeface="Wingdings" charset="2"/>
              <a:buChar char="§"/>
              <a:defRPr sz="1600" b="0">
                <a:latin typeface="Meridien LT Std Roman" charset="0"/>
                <a:ea typeface="Meridien LT Std Roman" charset="0"/>
                <a:cs typeface="Meridien LT Std Roman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40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1300899" y="6624064"/>
            <a:ext cx="8761779" cy="47871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dirty="0" smtClean="0"/>
              <a:t>Fazit durch Klicken hinzufügen. Bis zu zwei Zeilen möglich.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8367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850" y="241200"/>
            <a:ext cx="1124908" cy="385672"/>
          </a:xfrm>
          <a:prstGeom prst="rect">
            <a:avLst/>
          </a:prstGeom>
        </p:spPr>
      </p:pic>
      <p:sp>
        <p:nvSpPr>
          <p:cNvPr id="23" name="Textplatzhalter 4"/>
          <p:cNvSpPr>
            <a:spLocks noGrp="1"/>
          </p:cNvSpPr>
          <p:nvPr>
            <p:ph type="body" sz="quarter" idx="38" hasCustomPrompt="1"/>
          </p:nvPr>
        </p:nvSpPr>
        <p:spPr>
          <a:xfrm>
            <a:off x="5418350" y="2001188"/>
            <a:ext cx="4644813" cy="5091762"/>
          </a:xfrm>
          <a:prstGeom prst="rect">
            <a:avLst/>
          </a:prstGeom>
        </p:spPr>
        <p:txBody>
          <a:bodyPr/>
          <a:lstStyle>
            <a:lvl1pPr marL="285750" indent="-285750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4" name="Textplatzhalter 4"/>
          <p:cNvSpPr>
            <a:spLocks noGrp="1"/>
          </p:cNvSpPr>
          <p:nvPr>
            <p:ph type="body" sz="quarter" idx="39" hasCustomPrompt="1"/>
          </p:nvPr>
        </p:nvSpPr>
        <p:spPr>
          <a:xfrm>
            <a:off x="5418350" y="1330262"/>
            <a:ext cx="4644813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37" hasCustomPrompt="1"/>
          </p:nvPr>
        </p:nvSpPr>
        <p:spPr>
          <a:xfrm>
            <a:off x="547626" y="2001188"/>
            <a:ext cx="4651382" cy="5091762"/>
          </a:xfrm>
          <a:prstGeom prst="rect">
            <a:avLst/>
          </a:prstGeom>
        </p:spPr>
        <p:txBody>
          <a:bodyPr/>
          <a:lstStyle>
            <a:lvl1pPr marL="285750" indent="-285750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buClr>
                <a:srgbClr val="B82136"/>
              </a:buClr>
              <a:buFont typeface="Wingdings" charset="2"/>
              <a:buChar char="§"/>
              <a:defRPr lang="de-DE" sz="16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de-DE" dirty="0" smtClean="0"/>
              <a:t>Text / Stichpunkte durch Klicken hinzufügen</a:t>
            </a:r>
          </a:p>
          <a:p>
            <a:pPr lvl="0"/>
            <a:r>
              <a:rPr lang="de-DE" dirty="0" smtClean="0"/>
              <a:t>Erste Ebene </a:t>
            </a:r>
            <a:r>
              <a:rPr lang="de-DE" dirty="0" err="1" smtClean="0"/>
              <a:t>Bulletpoints</a:t>
            </a:r>
            <a:endParaRPr lang="de-DE" dirty="0" smtClean="0"/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6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37208" y="1330262"/>
            <a:ext cx="4652655" cy="5950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 smtClean="0"/>
              <a:t>Textblocküberschrift</a:t>
            </a:r>
          </a:p>
        </p:txBody>
      </p:sp>
      <p:sp>
        <p:nvSpPr>
          <p:cNvPr id="27" name="Rechteck 26"/>
          <p:cNvSpPr/>
          <p:nvPr userDrawn="1"/>
        </p:nvSpPr>
        <p:spPr>
          <a:xfrm rot="5400000">
            <a:off x="1048388" y="245441"/>
            <a:ext cx="57600" cy="90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6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Textplatzhalter 26"/>
          <p:cNvSpPr>
            <a:spLocks noGrp="1"/>
          </p:cNvSpPr>
          <p:nvPr>
            <p:ph type="body" sz="quarter" idx="33"/>
          </p:nvPr>
        </p:nvSpPr>
        <p:spPr>
          <a:xfrm>
            <a:off x="524374" y="286359"/>
            <a:ext cx="7052343" cy="280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51986" marR="0" lvl="0" indent="-251986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18" name="Textplatzhalter 8"/>
          <p:cNvSpPr>
            <a:spLocks noGrp="1"/>
          </p:cNvSpPr>
          <p:nvPr>
            <p:ph type="body" sz="quarter" idx="34"/>
          </p:nvPr>
        </p:nvSpPr>
        <p:spPr>
          <a:xfrm>
            <a:off x="535526" y="747990"/>
            <a:ext cx="7052343" cy="285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 baseline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7263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vmlDrawing" Target="../drawings/vmlDrawing1.vml"/><Relationship Id="rId30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398240188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think-cell Folie" r:id="rId29" imgW="270" imgH="270" progId="TCLayout.ActiveDocument.1">
                  <p:embed/>
                </p:oleObj>
              </mc:Choice>
              <mc:Fallback>
                <p:oleObj name="think-cell Folie" r:id="rId29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628651" y="7168818"/>
            <a:ext cx="6521450" cy="32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8120159" y="7168818"/>
            <a:ext cx="2035339" cy="31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217020-4FE0-6F4E-8DE3-AFB7241BA1F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426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3" r:id="rId2"/>
    <p:sldLayoutId id="2147483696" r:id="rId3"/>
    <p:sldLayoutId id="2147483688" r:id="rId4"/>
    <p:sldLayoutId id="2147483770" r:id="rId5"/>
    <p:sldLayoutId id="2147483774" r:id="rId6"/>
    <p:sldLayoutId id="2147483778" r:id="rId7"/>
    <p:sldLayoutId id="2147483733" r:id="rId8"/>
    <p:sldLayoutId id="2147483771" r:id="rId9"/>
    <p:sldLayoutId id="2147483775" r:id="rId10"/>
    <p:sldLayoutId id="2147483772" r:id="rId11"/>
    <p:sldLayoutId id="2147483776" r:id="rId12"/>
    <p:sldLayoutId id="2147483716" r:id="rId13"/>
    <p:sldLayoutId id="2147483695" r:id="rId14"/>
    <p:sldLayoutId id="2147483729" r:id="rId15"/>
    <p:sldLayoutId id="2147483678" r:id="rId16"/>
    <p:sldLayoutId id="2147483779" r:id="rId17"/>
    <p:sldLayoutId id="2147483732" r:id="rId18"/>
    <p:sldLayoutId id="2147483670" r:id="rId19"/>
    <p:sldLayoutId id="2147483681" r:id="rId20"/>
    <p:sldLayoutId id="2147483687" r:id="rId21"/>
    <p:sldLayoutId id="2147483715" r:id="rId22"/>
    <p:sldLayoutId id="2147483780" r:id="rId23"/>
    <p:sldLayoutId id="2147483677" r:id="rId24"/>
    <p:sldLayoutId id="2147483781" r:id="rId2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lang="de-DE" sz="2200" b="1" i="0" kern="1200" cap="all" baseline="0" smtClean="0">
          <a:solidFill>
            <a:schemeClr val="tx1"/>
          </a:solidFill>
          <a:latin typeface="Arial" panose="020B0604020202020204" pitchFamily="34" charset="0"/>
          <a:ea typeface="Helvetica" charset="0"/>
          <a:cs typeface="Arial" panose="020B0604020202020204" pitchFamily="34" charset="0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4468" userDrawn="1">
          <p15:clr>
            <a:srgbClr val="F26B43"/>
          </p15:clr>
        </p15:guide>
        <p15:guide id="6" pos="396" userDrawn="1">
          <p15:clr>
            <a:srgbClr val="F26B43"/>
          </p15:clr>
        </p15:guide>
        <p15:guide id="30" pos="6339" userDrawn="1">
          <p15:clr>
            <a:srgbClr val="F26B43"/>
          </p15:clr>
        </p15:guide>
        <p15:guide id="37" pos="3095" userDrawn="1">
          <p15:clr>
            <a:srgbClr val="F26B43"/>
          </p15:clr>
        </p15:guide>
        <p15:guide id="39" orient="horz" pos="680" userDrawn="1">
          <p15:clr>
            <a:srgbClr val="F26B43"/>
          </p15:clr>
        </p15:guide>
        <p15:guide id="41" pos="3368" userDrawn="1">
          <p15:clr>
            <a:srgbClr val="F26B43"/>
          </p15:clr>
        </p15:guide>
        <p15:guide id="45" orient="horz" pos="226" userDrawn="1">
          <p15:clr>
            <a:srgbClr val="F26B43"/>
          </p15:clr>
        </p15:guide>
        <p15:guide id="46" orient="horz" pos="884" userDrawn="1">
          <p15:clr>
            <a:srgbClr val="F26B43"/>
          </p15:clr>
        </p15:guide>
        <p15:guide id="52" orient="horz" pos="40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4416667" y="2092393"/>
            <a:ext cx="5665391" cy="1555001"/>
          </a:xfrm>
        </p:spPr>
        <p:txBody>
          <a:bodyPr/>
          <a:lstStyle/>
          <a:p>
            <a:r>
              <a:rPr lang="de-DE" dirty="0"/>
              <a:t>FIEGE INNOVATION CHALLENGE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Fragebogen</a:t>
            </a:r>
          </a:p>
        </p:txBody>
      </p:sp>
    </p:spTree>
    <p:extLst>
      <p:ext uri="{BB962C8B-B14F-4D97-AF65-F5344CB8AC3E}">
        <p14:creationId xmlns:p14="http://schemas.microsoft.com/office/powerpoint/2010/main" val="2914766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Was ist die Story zu deiner Lösung?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Wie erfährt euer Kunde davon?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 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 smtClean="0"/>
              <a:t>Story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713" y="5927725"/>
            <a:ext cx="55245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18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Wie kommt euer Produkt oder euer Service zum Kunden?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Welche Voraussetzungen muss der Kunde erfüllen damit er deine Innovation nutzen kann?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Welche Schnittstellen zum Kunden sind notwendig?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 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 smtClean="0"/>
              <a:t>Distribution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8488" y="5930900"/>
            <a:ext cx="5746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765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Welche Revenue Streams existieren?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Wie sieht dein Preismodell aus?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 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 smtClean="0"/>
              <a:t>Umsatz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888" y="5930900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36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Was sind deine wichtigsten, einmaligen Bedürfnisse um zu starten (Geld, Personal, Technologie, Know-how)?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Was sind eure wichtigsten, kontinuierlichen Kosten um die Innovation marktfähig zu machen (Geld, Personal, Technologie, Know-how)?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 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 err="1"/>
              <a:t>kOSTEN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713" y="5934075"/>
            <a:ext cx="552450" cy="54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33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>
          <a:xfrm>
            <a:off x="545638" y="286359"/>
            <a:ext cx="7052343" cy="280099"/>
          </a:xfrm>
        </p:spPr>
        <p:txBody>
          <a:bodyPr/>
          <a:lstStyle/>
          <a:p>
            <a:r>
              <a:rPr lang="de-DE" dirty="0" smtClean="0"/>
              <a:t>Wer bist du – Wer seid ihr?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de-DE" dirty="0"/>
              <a:t>Bitte für </a:t>
            </a:r>
            <a:r>
              <a:rPr lang="de-DE" b="1" dirty="0"/>
              <a:t>jedes Teammitglied </a:t>
            </a:r>
            <a:r>
              <a:rPr lang="de-DE" dirty="0"/>
              <a:t>ausfüllen</a:t>
            </a:r>
            <a:r>
              <a:rPr lang="de-DE" dirty="0" smtClean="0"/>
              <a:t>!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549702" y="1709339"/>
            <a:ext cx="1892596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Name, Vorname</a:t>
            </a:r>
            <a:endPara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537017" y="2827545"/>
            <a:ext cx="1892596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E-Mail-Adresse</a:t>
            </a:r>
            <a:endPara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863702" y="6605792"/>
            <a:ext cx="2070619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FIEGE Mitarbeiter</a:t>
            </a:r>
            <a:endPara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3461987" y="6605014"/>
            <a:ext cx="930259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endPara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37721" y="6656511"/>
            <a:ext cx="288000" cy="28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3214290" y="6656511"/>
            <a:ext cx="288000" cy="28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539030" y="3940330"/>
            <a:ext cx="1892596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Telefonnummer</a:t>
            </a:r>
            <a:endPara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558280" y="5925023"/>
            <a:ext cx="1892596" cy="372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Adresse</a:t>
            </a:r>
            <a:endPara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4896863" y="1709339"/>
            <a:ext cx="5233456" cy="5240542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4825399" y="1535083"/>
            <a:ext cx="4169920" cy="2188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Bitte fügt einen kurzen Lebenslauf ein.</a:t>
            </a:r>
            <a:endParaRPr lang="de-DE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Gerade Verbindung 5"/>
          <p:cNvCxnSpPr/>
          <p:nvPr/>
        </p:nvCxnSpPr>
        <p:spPr>
          <a:xfrm>
            <a:off x="628650" y="1713228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>
            <a:off x="628650" y="2824926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628650" y="3940330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>
            <a:off x="628650" y="5923093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628650" y="5032618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628650" y="5480388"/>
            <a:ext cx="32407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364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25162" y="2433890"/>
            <a:ext cx="6045320" cy="980823"/>
          </a:xfrm>
        </p:spPr>
        <p:txBody>
          <a:bodyPr/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de-DE" dirty="0" smtClean="0"/>
              <a:t>VIEL SPASS 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de-DE" dirty="0" smtClean="0"/>
              <a:t>und ERFOLG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1604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Objekt 5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7958655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platzhalter 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FIEGE innovation challenge - FRAGEBOGEN</a:t>
            </a:r>
          </a:p>
        </p:txBody>
      </p:sp>
      <p:sp>
        <p:nvSpPr>
          <p:cNvPr id="68" name="Textplatzhalter 3"/>
          <p:cNvSpPr>
            <a:spLocks noGrp="1"/>
          </p:cNvSpPr>
          <p:nvPr>
            <p:ph type="body" sz="quarter" idx="34"/>
          </p:nvPr>
        </p:nvSpPr>
        <p:spPr>
          <a:xfrm>
            <a:off x="545236" y="719330"/>
            <a:ext cx="7284314" cy="285784"/>
          </a:xfrm>
        </p:spPr>
        <p:txBody>
          <a:bodyPr/>
          <a:lstStyle/>
          <a:p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Vision – Kurzbeschreibung der Geschäftsidee 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543614" y="1314316"/>
            <a:ext cx="4439602" cy="5165859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Clr>
                <a:srgbClr val="B82136"/>
              </a:buClr>
            </a:pPr>
            <a:r>
              <a:rPr lang="de-DE" sz="1600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Wie geht‘s und was ist zu beachten?</a:t>
            </a:r>
          </a:p>
          <a:p>
            <a:pPr>
              <a:buClr>
                <a:srgbClr val="B82136"/>
              </a:buClr>
            </a:pPr>
            <a:endParaRPr lang="de-DE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Bitte füllt die nachfolgenden Folien sorgfältig aus, da sie der Jury als Grundlage zur Bewertung deines Geschäftsmodells dienen</a:t>
            </a:r>
            <a:b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Nach der Übersichtsfolie folgt für jede Frage eine einzelne Folie zum ausfüllen</a:t>
            </a:r>
            <a:b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Nutzt gerne Grafiken und Bilder zur Verdeutlichung </a:t>
            </a:r>
            <a:b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Bitte beschränkt euch bei den Antworten auf den zur Verfügung stehenden Platz</a:t>
            </a:r>
            <a:b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B82136"/>
              </a:buClr>
              <a:buFont typeface="Wingdings" panose="05000000000000000000" pitchFamily="2" charset="2"/>
              <a:buChar char="§"/>
            </a:pPr>
            <a: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Nicht immer werden alle Fragen bei jeder Idee zu beantworten sein – das ist aber auch okay. Am Ende sollten wir nur verstanden haben was du meinst. </a:t>
            </a:r>
          </a:p>
          <a:p>
            <a:pPr marL="285750" indent="-285750">
              <a:buClr>
                <a:srgbClr val="B82136"/>
              </a:buClr>
              <a:buFont typeface="Wingdings" panose="05000000000000000000" pitchFamily="2" charset="2"/>
              <a:buChar char="§"/>
            </a:pPr>
            <a:endParaRPr lang="de-DE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B82136"/>
              </a:buClr>
              <a:buFont typeface="Wingdings" panose="05000000000000000000" pitchFamily="2" charset="2"/>
              <a:buChar char="§"/>
            </a:pPr>
            <a:endParaRPr lang="de-DE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689600" y="1304691"/>
            <a:ext cx="4365624" cy="3138488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Clr>
                <a:srgbClr val="B82136"/>
              </a:buClr>
            </a:pPr>
            <a:r>
              <a:rPr lang="de-DE" sz="1600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Und was, wenn es doch noch Fragen gibt?</a:t>
            </a:r>
          </a:p>
          <a:p>
            <a:pPr>
              <a:buClr>
                <a:srgbClr val="B82136"/>
              </a:buClr>
            </a:pPr>
            <a:endParaRPr lang="de-DE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B82136"/>
              </a:buClr>
            </a:pPr>
            <a:r>
              <a:rPr lang="de-DE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 stehe euch bei allen Fragen gerne zur Seite:</a:t>
            </a:r>
            <a:endParaRPr lang="de-DE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B82136"/>
              </a:buClr>
            </a:pPr>
            <a:endParaRPr lang="de-DE" sz="1600" dirty="0" smtClean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buClr>
                <a:srgbClr val="B82136"/>
              </a:buClr>
            </a:pPr>
            <a:r>
              <a:rPr lang="de-DE" sz="16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Maike </a:t>
            </a:r>
            <a:r>
              <a:rPr lang="de-DE" sz="1600" dirty="0" err="1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Rüdingloh</a:t>
            </a:r>
            <a:endParaRPr lang="de-DE" sz="1600" dirty="0" smtClean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buClr>
                <a:srgbClr val="B82136"/>
              </a:buClr>
            </a:pPr>
            <a:r>
              <a:rPr lang="de-DE" sz="14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t</a:t>
            </a:r>
            <a:r>
              <a:rPr lang="de-DE" sz="1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:    02571 999 – 803</a:t>
            </a:r>
          </a:p>
          <a:p>
            <a:pPr>
              <a:buClr>
                <a:srgbClr val="B82136"/>
              </a:buClr>
            </a:pPr>
            <a:r>
              <a:rPr lang="de-DE" sz="14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m</a:t>
            </a:r>
            <a:r>
              <a:rPr lang="de-DE" sz="1400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:  </a:t>
            </a:r>
            <a:r>
              <a:rPr lang="de-DE" sz="1400" dirty="0" err="1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innovationchallenge@fiege.com</a:t>
            </a:r>
            <a:endParaRPr lang="de-DE" sz="1400" dirty="0" smtClean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26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 smtClean="0"/>
              <a:t>Übersicht Fragebogen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4962471" y="2109913"/>
            <a:ext cx="2331464" cy="4673661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Zielgruppe</a:t>
            </a:r>
          </a:p>
          <a:p>
            <a:pPr marL="0" indent="0">
              <a:buNone/>
            </a:pPr>
            <a:r>
              <a:rPr lang="de-DE" dirty="0" smtClean="0"/>
              <a:t>Status quo</a:t>
            </a:r>
          </a:p>
          <a:p>
            <a:pPr marL="0" indent="0">
              <a:buNone/>
            </a:pPr>
            <a:r>
              <a:rPr lang="de-DE" dirty="0" smtClean="0"/>
              <a:t>alternativen</a:t>
            </a:r>
          </a:p>
          <a:p>
            <a:pPr marL="0" indent="0">
              <a:buNone/>
            </a:pPr>
            <a:r>
              <a:rPr lang="de-DE" dirty="0" smtClean="0"/>
              <a:t>Innovation</a:t>
            </a:r>
          </a:p>
          <a:p>
            <a:pPr marL="0" indent="0">
              <a:buNone/>
            </a:pPr>
            <a:r>
              <a:rPr lang="de-DE" dirty="0" smtClean="0"/>
              <a:t>Anwendung</a:t>
            </a:r>
          </a:p>
          <a:p>
            <a:pPr marL="0" indent="0">
              <a:buNone/>
            </a:pPr>
            <a:r>
              <a:rPr lang="de-DE" dirty="0" smtClean="0"/>
              <a:t>Vorteile</a:t>
            </a:r>
          </a:p>
          <a:p>
            <a:pPr marL="0" indent="0">
              <a:buNone/>
            </a:pPr>
            <a:r>
              <a:rPr lang="de-DE" dirty="0" smtClean="0"/>
              <a:t>Story</a:t>
            </a:r>
          </a:p>
          <a:p>
            <a:pPr marL="0" indent="0">
              <a:buNone/>
            </a:pPr>
            <a:r>
              <a:rPr lang="de-DE" dirty="0" smtClean="0"/>
              <a:t>Distribution</a:t>
            </a:r>
          </a:p>
          <a:p>
            <a:pPr marL="0" indent="0">
              <a:buNone/>
            </a:pPr>
            <a:r>
              <a:rPr lang="de-DE" dirty="0" smtClean="0"/>
              <a:t>Umsatz</a:t>
            </a:r>
          </a:p>
          <a:p>
            <a:pPr marL="0" indent="0">
              <a:buNone/>
            </a:pPr>
            <a:r>
              <a:rPr lang="de-DE" dirty="0" smtClean="0"/>
              <a:t>kosten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886" y="2085861"/>
            <a:ext cx="266736" cy="256067"/>
          </a:xfrm>
          <a:prstGeom prst="rect">
            <a:avLst/>
          </a:prstGeom>
        </p:spPr>
      </p:pic>
      <p:pic>
        <p:nvPicPr>
          <p:cNvPr id="7" name="Bi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478" y="2509283"/>
            <a:ext cx="187439" cy="268868"/>
          </a:xfrm>
          <a:prstGeom prst="rect">
            <a:avLst/>
          </a:prstGeom>
        </p:spPr>
      </p:pic>
      <p:pic>
        <p:nvPicPr>
          <p:cNvPr id="8" name="Bild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304" y="2964542"/>
            <a:ext cx="278956" cy="278956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88" y="3467388"/>
            <a:ext cx="224939" cy="209336"/>
          </a:xfrm>
          <a:prstGeom prst="rect">
            <a:avLst/>
          </a:prstGeom>
        </p:spPr>
      </p:pic>
      <p:pic>
        <p:nvPicPr>
          <p:cNvPr id="10" name="Bild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036" y="3857668"/>
            <a:ext cx="179882" cy="265250"/>
          </a:xfrm>
          <a:prstGeom prst="rect">
            <a:avLst/>
          </a:prstGeom>
        </p:spPr>
      </p:pic>
      <p:pic>
        <p:nvPicPr>
          <p:cNvPr id="11" name="Bild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651" y="4322041"/>
            <a:ext cx="241222" cy="241222"/>
          </a:xfrm>
          <a:prstGeom prst="rect">
            <a:avLst/>
          </a:prstGeom>
        </p:spPr>
      </p:pic>
      <p:pic>
        <p:nvPicPr>
          <p:cNvPr id="12" name="Bild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92" y="4783736"/>
            <a:ext cx="256910" cy="256910"/>
          </a:xfrm>
          <a:prstGeom prst="rect">
            <a:avLst/>
          </a:prstGeom>
        </p:spPr>
      </p:pic>
      <p:pic>
        <p:nvPicPr>
          <p:cNvPr id="13" name="Bild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92" y="5244916"/>
            <a:ext cx="277080" cy="264834"/>
          </a:xfrm>
          <a:prstGeom prst="rect">
            <a:avLst/>
          </a:prstGeom>
        </p:spPr>
      </p:pic>
      <p:pic>
        <p:nvPicPr>
          <p:cNvPr id="14" name="Bild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829" y="5672468"/>
            <a:ext cx="241556" cy="241556"/>
          </a:xfrm>
          <a:prstGeom prst="rect">
            <a:avLst/>
          </a:prstGeom>
        </p:spPr>
      </p:pic>
      <p:pic>
        <p:nvPicPr>
          <p:cNvPr id="15" name="Bild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016" y="6137302"/>
            <a:ext cx="251148" cy="248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27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Wer ist meine Zielgruppe?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Wie groß ist der Markt?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Wie groß wird das Marktvolumen (monetär) eingeschätzt?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Hat die Innovation eine internationale Relevanz oder ist sie nur für den deutschen Markt?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 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 dirty="0" err="1" smtClean="0"/>
              <a:t>Zielgruppe</a:t>
            </a:r>
            <a:endParaRPr lang="en-US" dirty="0"/>
          </a:p>
        </p:txBody>
      </p:sp>
      <p:pic>
        <p:nvPicPr>
          <p:cNvPr id="8" name="Bild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7538" y="5946775"/>
            <a:ext cx="555625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366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Welches Problem hat meine Zielgruppe aktuell?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Beschäftigt sich die Zielgruppe bereits mit dem Thema (Offensichtlicher Bedarf vs. Unbekannter Bedarf)?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 dirty="0" smtClean="0"/>
              <a:t>Status Quo</a:t>
            </a:r>
            <a:endParaRPr lang="en-US" dirty="0"/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8590" y="5841694"/>
            <a:ext cx="445111" cy="63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968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Besteht ein ähnliches Geschäftsmodell bereits im Markt bzw. in anderen Märkten (z.B. in den USA)?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Welche Alternativen am Markt hat die Zielgruppe um ihr Problem zu lösen und welche sind von besonderer Relevanz? (Marktanalyse)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 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Alternativen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713" y="5927725"/>
            <a:ext cx="55245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452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Wie sieht deine Innovation aus?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INNOVATION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251" y="5969000"/>
            <a:ext cx="549275" cy="51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257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Wie nutzt der Kunde die Innovation? (z.B. Physisches Produkt vs. Software-Lösung)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 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 smtClean="0"/>
              <a:t>Anwendung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513" y="5927725"/>
            <a:ext cx="37465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928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Hier solltet ihr Antworten auf die folgenden Fragen geben: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Welche Vorteile bietet die Lösung gegenüber Alternativen?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… </a:t>
            </a:r>
          </a:p>
          <a:p>
            <a:pPr marL="0" indent="0">
              <a:buNone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217020-4FE0-6F4E-8DE3-AFB7241BA1F1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 err="1" smtClean="0"/>
              <a:t>vorteile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Bild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096" y="5962727"/>
            <a:ext cx="517447" cy="51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3591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_FIEGE Master 2016">
  <a:themeElements>
    <a:clrScheme name="FIEGE Grau-Hell">
      <a:dk1>
        <a:srgbClr val="000000"/>
      </a:dk1>
      <a:lt1>
        <a:srgbClr val="FFFFFF"/>
      </a:lt1>
      <a:dk2>
        <a:srgbClr val="B82136"/>
      </a:dk2>
      <a:lt2>
        <a:srgbClr val="FFFFFF"/>
      </a:lt2>
      <a:accent1>
        <a:srgbClr val="B82136"/>
      </a:accent1>
      <a:accent2>
        <a:srgbClr val="141414"/>
      </a:accent2>
      <a:accent3>
        <a:srgbClr val="646464"/>
      </a:accent3>
      <a:accent4>
        <a:srgbClr val="A0A0A0"/>
      </a:accent4>
      <a:accent5>
        <a:srgbClr val="DCDCDC"/>
      </a:accent5>
      <a:accent6>
        <a:srgbClr val="FAFAFA"/>
      </a:accent6>
      <a:hlink>
        <a:srgbClr val="B82136"/>
      </a:hlink>
      <a:folHlink>
        <a:srgbClr val="2B2B2C"/>
      </a:folHlink>
    </a:clrScheme>
    <a:fontScheme name="Office-Desig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600" dirty="0" err="1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äsentation10" id="{09EF0D0C-3B94-A54F-AC4F-161069F822C8}" vid="{6D09F339-5F0E-AA4A-AEF3-8B67FAF663D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IEGE Grau-Hell">
    <a:dk1>
      <a:srgbClr val="000000"/>
    </a:dk1>
    <a:lt1>
      <a:srgbClr val="FFFFFF"/>
    </a:lt1>
    <a:dk2>
      <a:srgbClr val="B82136"/>
    </a:dk2>
    <a:lt2>
      <a:srgbClr val="FFFFFF"/>
    </a:lt2>
    <a:accent1>
      <a:srgbClr val="B82136"/>
    </a:accent1>
    <a:accent2>
      <a:srgbClr val="141414"/>
    </a:accent2>
    <a:accent3>
      <a:srgbClr val="646464"/>
    </a:accent3>
    <a:accent4>
      <a:srgbClr val="A0A0A0"/>
    </a:accent4>
    <a:accent5>
      <a:srgbClr val="DCDCDC"/>
    </a:accent5>
    <a:accent6>
      <a:srgbClr val="FAFAFA"/>
    </a:accent6>
    <a:hlink>
      <a:srgbClr val="B82136"/>
    </a:hlink>
    <a:folHlink>
      <a:srgbClr val="2B2B2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DE_FIEGE Master 2016</Template>
  <TotalTime>0</TotalTime>
  <Words>478</Words>
  <Application>Microsoft Office PowerPoint</Application>
  <PresentationFormat>Benutzerdefiniert</PresentationFormat>
  <Paragraphs>141</Paragraphs>
  <Slides>15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7" baseType="lpstr">
      <vt:lpstr>DE_FIEGE Master 2016</vt:lpstr>
      <vt:lpstr>think-cell Folie</vt:lpstr>
      <vt:lpstr>FIEGE INNOVATION CHALLENGE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Fiege Logistik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Wegmann, Julius</dc:creator>
  <cp:lastModifiedBy>Ruedingloh, Maike</cp:lastModifiedBy>
  <cp:revision>16</cp:revision>
  <cp:lastPrinted>2016-09-22T08:39:34Z</cp:lastPrinted>
  <dcterms:created xsi:type="dcterms:W3CDTF">2016-10-18T09:57:39Z</dcterms:created>
  <dcterms:modified xsi:type="dcterms:W3CDTF">2016-10-26T09:45:04Z</dcterms:modified>
</cp:coreProperties>
</file>