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2.xml" ContentType="application/vnd.openxmlformats-officedocument.presentationml.tags+xml"/>
  <Override PartName="/ppt/theme/themeOverride1.xml" ContentType="application/vnd.openxmlformats-officedocument.themeOverr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469" r:id="rId2"/>
    <p:sldId id="471" r:id="rId3"/>
    <p:sldId id="483" r:id="rId4"/>
    <p:sldId id="486" r:id="rId5"/>
    <p:sldId id="487" r:id="rId6"/>
    <p:sldId id="488" r:id="rId7"/>
    <p:sldId id="489" r:id="rId8"/>
    <p:sldId id="490" r:id="rId9"/>
    <p:sldId id="496" r:id="rId10"/>
    <p:sldId id="491" r:id="rId11"/>
    <p:sldId id="492" r:id="rId12"/>
    <p:sldId id="493" r:id="rId13"/>
    <p:sldId id="494" r:id="rId14"/>
    <p:sldId id="481" r:id="rId15"/>
    <p:sldId id="495" r:id="rId16"/>
  </p:sldIdLst>
  <p:sldSz cx="10691813" cy="7559675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22" userDrawn="1">
          <p15:clr>
            <a:srgbClr val="A4A3A4"/>
          </p15:clr>
        </p15:guide>
        <p15:guide id="3" pos="3481" userDrawn="1">
          <p15:clr>
            <a:srgbClr val="A4A3A4"/>
          </p15:clr>
        </p15:guide>
        <p15:guide id="4" orient="horz" pos="40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 Hübner" initials="CH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00"/>
    <a:srgbClr val="8CB202"/>
    <a:srgbClr val="008C74"/>
    <a:srgbClr val="004C66"/>
    <a:srgbClr val="332B40"/>
    <a:srgbClr val="517BD3"/>
    <a:srgbClr val="14A697"/>
    <a:srgbClr val="F25252"/>
    <a:srgbClr val="F27649"/>
    <a:srgbClr val="F29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94469"/>
  </p:normalViewPr>
  <p:slideViewPr>
    <p:cSldViewPr snapToGrid="0" snapToObjects="1">
      <p:cViewPr>
        <p:scale>
          <a:sx n="90" d="100"/>
          <a:sy n="90" d="100"/>
        </p:scale>
        <p:origin x="-1602" y="-192"/>
      </p:cViewPr>
      <p:guideLst>
        <p:guide orient="horz" pos="2381"/>
        <p:guide orient="horz" pos="4014"/>
        <p:guide pos="3322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118" d="100"/>
          <a:sy n="118" d="100"/>
        </p:scale>
        <p:origin x="3768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87555-511D-2148-9586-B3B352E04903}" type="datetimeFigureOut">
              <a:rPr lang="de-DE" smtClean="0"/>
              <a:t>26.10.2016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ED359-00DA-604D-8E16-BD4A1AA37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8988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BEA24-C299-1D42-8C04-6D482AE59EE1}" type="datetimeFigureOut">
              <a:rPr lang="de-DE" smtClean="0"/>
              <a:t>26.10.2016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ADBB0-D6DF-EC4B-9CCB-EE7529E027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516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llgem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7748920" y="7168818"/>
            <a:ext cx="2405062" cy="315518"/>
          </a:xfrm>
          <a:prstGeom prst="rect">
            <a:avLst/>
          </a:prstGeom>
        </p:spPr>
        <p:txBody>
          <a:bodyPr/>
          <a:lstStyle/>
          <a:p>
            <a:fld id="{DF217020-4FE0-6F4E-8DE3-AFB7241BA1F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2" name="Bild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39"/>
            <a:ext cx="10691812" cy="7558636"/>
          </a:xfrm>
          <a:prstGeom prst="rect">
            <a:avLst/>
          </a:prstGeom>
        </p:spPr>
      </p:pic>
      <p:pic>
        <p:nvPicPr>
          <p:cNvPr id="13" name="Bild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70001" y="281318"/>
            <a:ext cx="1124908" cy="350041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 bwMode="white">
          <a:xfrm>
            <a:off x="4492840" y="1856282"/>
            <a:ext cx="5706316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EFFIZIENTE</a:t>
            </a:r>
            <a:b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LOGISTIK</a:t>
            </a:r>
            <a:b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LÖSUNGEN</a:t>
            </a:r>
            <a:endParaRPr lang="de-DE" sz="5600" b="1" i="0" dirty="0">
              <a:solidFill>
                <a:schemeClr val="bg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 userDrawn="1"/>
        </p:nvSpPr>
        <p:spPr>
          <a:xfrm rot="16200000">
            <a:off x="9594091" y="2969882"/>
            <a:ext cx="2070000" cy="11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spaltig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7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6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8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5418350" y="2001188"/>
            <a:ext cx="4644813" cy="4474040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9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5418350" y="1330262"/>
            <a:ext cx="4644813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7626" y="2001188"/>
            <a:ext cx="4651382" cy="4474040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3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08" y="1330262"/>
            <a:ext cx="4652655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2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8447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6355" y="2036466"/>
            <a:ext cx="3028949" cy="505648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10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6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7026256" y="2036466"/>
            <a:ext cx="3028949" cy="505648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7026255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1" name="Textplatzhalter 4"/>
          <p:cNvSpPr>
            <a:spLocks noGrp="1"/>
          </p:cNvSpPr>
          <p:nvPr>
            <p:ph type="body" sz="quarter" idx="40" hasCustomPrompt="1"/>
          </p:nvPr>
        </p:nvSpPr>
        <p:spPr>
          <a:xfrm>
            <a:off x="3794647" y="2036465"/>
            <a:ext cx="3028949" cy="5056485"/>
          </a:xfrm>
          <a:prstGeom prst="rect">
            <a:avLst/>
          </a:prstGeom>
        </p:spPr>
        <p:txBody>
          <a:bodyPr/>
          <a:lstStyle>
            <a:lvl1pPr marL="285750" marR="0" indent="-28575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41" hasCustomPrompt="1"/>
          </p:nvPr>
        </p:nvSpPr>
        <p:spPr>
          <a:xfrm>
            <a:off x="3794646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4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9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6" name="Rechteck 25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7549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reispaltig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10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7026255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41" hasCustomPrompt="1"/>
          </p:nvPr>
        </p:nvSpPr>
        <p:spPr>
          <a:xfrm>
            <a:off x="3794646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4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6355" y="2036466"/>
            <a:ext cx="3028949" cy="4460027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1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7026256" y="2036466"/>
            <a:ext cx="3028949" cy="4460027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2" name="Textplatzhalter 4"/>
          <p:cNvSpPr>
            <a:spLocks noGrp="1"/>
          </p:cNvSpPr>
          <p:nvPr>
            <p:ph type="body" sz="quarter" idx="40" hasCustomPrompt="1"/>
          </p:nvPr>
        </p:nvSpPr>
        <p:spPr>
          <a:xfrm>
            <a:off x="3794647" y="2036466"/>
            <a:ext cx="3028949" cy="4460028"/>
          </a:xfrm>
          <a:prstGeom prst="rect">
            <a:avLst/>
          </a:prstGeom>
        </p:spPr>
        <p:txBody>
          <a:bodyPr/>
          <a:lstStyle>
            <a:lvl1pPr marL="285750" marR="0" indent="-28575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3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961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/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864568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Inhaltsplatzhalter 2"/>
          <p:cNvSpPr>
            <a:spLocks noGrp="1"/>
          </p:cNvSpPr>
          <p:nvPr>
            <p:ph sz="quarter" idx="36" hasCustomPrompt="1"/>
          </p:nvPr>
        </p:nvSpPr>
        <p:spPr>
          <a:xfrm>
            <a:off x="0" y="1403350"/>
            <a:ext cx="10691813" cy="61563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cap="all" baseline="0"/>
            </a:lvl1pPr>
          </a:lstStyle>
          <a:p>
            <a:pPr lvl="0"/>
            <a:r>
              <a:rPr lang="de-DE" dirty="0" smtClean="0"/>
              <a:t>Tabelle / Diagramm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5" name="Rechteck 14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99031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/ Diagramm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67192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Inhaltsplatzhalter 2"/>
          <p:cNvSpPr>
            <a:spLocks noGrp="1"/>
          </p:cNvSpPr>
          <p:nvPr>
            <p:ph sz="quarter" idx="36" hasCustomPrompt="1"/>
          </p:nvPr>
        </p:nvSpPr>
        <p:spPr>
          <a:xfrm>
            <a:off x="627189" y="1403350"/>
            <a:ext cx="9435490" cy="50768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Tabelle / Diagramm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9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  <p:sp>
        <p:nvSpPr>
          <p:cNvPr id="2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Rechteck 18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1880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/ Text /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70573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20"/>
          </p:nvPr>
        </p:nvSpPr>
        <p:spPr>
          <a:xfrm>
            <a:off x="5346699" y="1089661"/>
            <a:ext cx="4714875" cy="60032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576439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ist Platz für eine Subline zu den Leistungen</a:t>
            </a:r>
            <a:endParaRPr lang="de-DE" dirty="0"/>
          </a:p>
        </p:txBody>
      </p:sp>
      <p:sp>
        <p:nvSpPr>
          <p:cNvPr id="30" name="Rechteck 29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3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3148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/ Text /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3912124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4906" y="1018540"/>
            <a:ext cx="4805702" cy="6074409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pic>
        <p:nvPicPr>
          <p:cNvPr id="13" name="Bild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5" name="Textplatzhalter 2"/>
          <p:cNvSpPr>
            <a:spLocks noGrp="1"/>
          </p:cNvSpPr>
          <p:nvPr>
            <p:ph type="body" sz="quarter" idx="20" hasCustomPrompt="1"/>
          </p:nvPr>
        </p:nvSpPr>
        <p:spPr bwMode="white">
          <a:xfrm>
            <a:off x="604443" y="391935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steht eine Subline</a:t>
            </a:r>
            <a:endParaRPr lang="de-DE" dirty="0"/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21"/>
          </p:nvPr>
        </p:nvSpPr>
        <p:spPr bwMode="white">
          <a:xfrm>
            <a:off x="356616" y="784594"/>
            <a:ext cx="3384996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Rechteck 9"/>
          <p:cNvSpPr/>
          <p:nvPr userDrawn="1"/>
        </p:nvSpPr>
        <p:spPr bwMode="white">
          <a:xfrm>
            <a:off x="887569" y="3761837"/>
            <a:ext cx="2733593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22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536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031333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feld 18"/>
          <p:cNvSpPr txBox="1"/>
          <p:nvPr userDrawn="1"/>
        </p:nvSpPr>
        <p:spPr>
          <a:xfrm>
            <a:off x="5240449" y="2864209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Chancen // Potenziale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 userDrawn="1"/>
        </p:nvSpPr>
        <p:spPr>
          <a:xfrm>
            <a:off x="5240449" y="958968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Projektbeschreibung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6" y="1366760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pic>
        <p:nvPicPr>
          <p:cNvPr id="35" name="Bild 3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7" name="Textplatzhalter 2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Projekttitel</a:t>
            </a:r>
          </a:p>
        </p:txBody>
      </p:sp>
      <p:sp>
        <p:nvSpPr>
          <p:cNvPr id="39" name="Rechteck 38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5254906" y="3270884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25"/>
          </p:nvPr>
        </p:nvSpPr>
        <p:spPr>
          <a:xfrm>
            <a:off x="5254906" y="5175008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" name="Textfeld 1"/>
          <p:cNvSpPr txBox="1"/>
          <p:nvPr userDrawn="1"/>
        </p:nvSpPr>
        <p:spPr>
          <a:xfrm>
            <a:off x="347472" y="2414257"/>
            <a:ext cx="3383634" cy="126188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de-DE" sz="3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Executive Summary</a:t>
            </a:r>
            <a:endParaRPr lang="de-DE" sz="3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 userDrawn="1"/>
        </p:nvSpPr>
        <p:spPr>
          <a:xfrm>
            <a:off x="5240449" y="4766990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Herausforderungen // Risiken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277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design_3 Textblöck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Bild 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7" name="Textplatzhalter 2"/>
          <p:cNvSpPr>
            <a:spLocks noGrp="1"/>
          </p:cNvSpPr>
          <p:nvPr userDrawn="1">
            <p:ph type="body" sz="quarter" idx="16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9" name="Rechteck 38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platzhalter 4"/>
          <p:cNvSpPr>
            <a:spLocks noGrp="1"/>
          </p:cNvSpPr>
          <p:nvPr>
            <p:ph type="body" sz="quarter" idx="18"/>
          </p:nvPr>
        </p:nvSpPr>
        <p:spPr>
          <a:xfrm>
            <a:off x="5240449" y="998330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20"/>
          </p:nvPr>
        </p:nvSpPr>
        <p:spPr>
          <a:xfrm>
            <a:off x="5240449" y="2901159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1" name="Textplatzhalter 4"/>
          <p:cNvSpPr>
            <a:spLocks noGrp="1"/>
          </p:cNvSpPr>
          <p:nvPr>
            <p:ph type="body" sz="quarter" idx="22"/>
          </p:nvPr>
        </p:nvSpPr>
        <p:spPr>
          <a:xfrm>
            <a:off x="5240449" y="4799438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63078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6" y="1366760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5254906" y="3270884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5"/>
          </p:nvPr>
        </p:nvSpPr>
        <p:spPr>
          <a:xfrm>
            <a:off x="5254906" y="5175008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101592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wall 8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2"/>
          <p:cNvSpPr>
            <a:spLocks noGrp="1"/>
          </p:cNvSpPr>
          <p:nvPr>
            <p:ph type="pic" sz="quarter" idx="14" hasCustomPrompt="1"/>
          </p:nvPr>
        </p:nvSpPr>
        <p:spPr>
          <a:xfrm>
            <a:off x="5269583" y="1522599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18" name="Bildplatzhalter 12"/>
          <p:cNvSpPr>
            <a:spLocks noGrp="1"/>
          </p:cNvSpPr>
          <p:nvPr>
            <p:ph type="pic" sz="quarter" idx="18" hasCustomPrompt="1"/>
          </p:nvPr>
        </p:nvSpPr>
        <p:spPr>
          <a:xfrm>
            <a:off x="7192652" y="1532026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19" name="Bildplatzhalter 12"/>
          <p:cNvSpPr>
            <a:spLocks noGrp="1"/>
          </p:cNvSpPr>
          <p:nvPr>
            <p:ph type="pic" sz="quarter" idx="19" hasCustomPrompt="1"/>
          </p:nvPr>
        </p:nvSpPr>
        <p:spPr>
          <a:xfrm>
            <a:off x="5269584" y="2712649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0" name="Bildplatzhalter 12"/>
          <p:cNvSpPr>
            <a:spLocks noGrp="1"/>
          </p:cNvSpPr>
          <p:nvPr>
            <p:ph type="pic" sz="quarter" idx="20" hasCustomPrompt="1"/>
          </p:nvPr>
        </p:nvSpPr>
        <p:spPr>
          <a:xfrm>
            <a:off x="7192652" y="2732238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1" name="Bildplatzhalter 12"/>
          <p:cNvSpPr>
            <a:spLocks noGrp="1"/>
          </p:cNvSpPr>
          <p:nvPr>
            <p:ph type="pic" sz="quarter" idx="21" hasCustomPrompt="1"/>
          </p:nvPr>
        </p:nvSpPr>
        <p:spPr>
          <a:xfrm>
            <a:off x="5269584" y="3969421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2" name="Bildplatzhalter 12"/>
          <p:cNvSpPr>
            <a:spLocks noGrp="1"/>
          </p:cNvSpPr>
          <p:nvPr>
            <p:ph type="pic" sz="quarter" idx="22" hasCustomPrompt="1"/>
          </p:nvPr>
        </p:nvSpPr>
        <p:spPr>
          <a:xfrm>
            <a:off x="7192652" y="3976577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3" name="Bildplatzhalter 12"/>
          <p:cNvSpPr>
            <a:spLocks noGrp="1"/>
          </p:cNvSpPr>
          <p:nvPr>
            <p:ph type="pic" sz="quarter" idx="23" hasCustomPrompt="1"/>
          </p:nvPr>
        </p:nvSpPr>
        <p:spPr>
          <a:xfrm>
            <a:off x="5269584" y="5194906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4" name="Bildplatzhalter 12"/>
          <p:cNvSpPr>
            <a:spLocks noGrp="1"/>
          </p:cNvSpPr>
          <p:nvPr>
            <p:ph type="pic" sz="quarter" idx="24" hasCustomPrompt="1"/>
          </p:nvPr>
        </p:nvSpPr>
        <p:spPr>
          <a:xfrm>
            <a:off x="7192652" y="5202062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pic>
        <p:nvPicPr>
          <p:cNvPr id="13" name="Bild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27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ist Platz für eine Subline</a:t>
            </a:r>
            <a:endParaRPr lang="de-DE" dirty="0"/>
          </a:p>
        </p:txBody>
      </p:sp>
      <p:sp>
        <p:nvSpPr>
          <p:cNvPr id="28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63078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7926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lterna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39"/>
            <a:ext cx="10691812" cy="7558636"/>
          </a:xfrm>
          <a:prstGeom prst="rect">
            <a:avLst/>
          </a:prstGeom>
        </p:spPr>
      </p:pic>
      <p:pic>
        <p:nvPicPr>
          <p:cNvPr id="3" name="Bild 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59015"/>
            <a:ext cx="1124908" cy="35004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378959" y="2092393"/>
            <a:ext cx="5665391" cy="1555001"/>
          </a:xfrm>
          <a:prstGeom prst="rect">
            <a:avLst/>
          </a:prstGeom>
        </p:spPr>
        <p:txBody>
          <a:bodyPr rIns="0" anchor="b"/>
          <a:lstStyle>
            <a:lvl1pPr algn="r">
              <a:lnSpc>
                <a:spcPct val="80000"/>
              </a:lnSpc>
              <a:defRPr sz="56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Titelformat  bearbeiten</a:t>
            </a:r>
            <a:endParaRPr lang="en-US" dirty="0"/>
          </a:p>
        </p:txBody>
      </p:sp>
      <p:sp>
        <p:nvSpPr>
          <p:cNvPr id="9" name="Rechteck 8"/>
          <p:cNvSpPr/>
          <p:nvPr userDrawn="1"/>
        </p:nvSpPr>
        <p:spPr bwMode="white">
          <a:xfrm>
            <a:off x="6800521" y="3652671"/>
            <a:ext cx="3243830" cy="1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/>
          </p:nvPr>
        </p:nvSpPr>
        <p:spPr bwMode="white">
          <a:xfrm>
            <a:off x="4669086" y="3938602"/>
            <a:ext cx="5375265" cy="1431925"/>
          </a:xfrm>
          <a:prstGeom prst="rect">
            <a:avLst/>
          </a:prstGeom>
        </p:spPr>
        <p:txBody>
          <a:bodyPr rIns="0" anchor="t"/>
          <a:lstStyle>
            <a:lvl1pPr marL="0" indent="0" algn="r">
              <a:buFontTx/>
              <a:buNone/>
              <a:defRPr sz="1800" b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8277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911600" cy="7559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5" y="2240280"/>
            <a:ext cx="4808257" cy="4852670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2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5248837" y="992644"/>
            <a:ext cx="4831113" cy="116071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65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248836" y="7168818"/>
            <a:ext cx="2714949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76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22"/>
          </p:nvPr>
        </p:nvSpPr>
        <p:spPr>
          <a:xfrm>
            <a:off x="5346699" y="1092863"/>
            <a:ext cx="231091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4" name="Bildplatzhalter 2"/>
          <p:cNvSpPr>
            <a:spLocks noGrp="1"/>
          </p:cNvSpPr>
          <p:nvPr>
            <p:ph type="pic" sz="quarter" idx="28"/>
          </p:nvPr>
        </p:nvSpPr>
        <p:spPr>
          <a:xfrm>
            <a:off x="7812910" y="1092863"/>
            <a:ext cx="224976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9"/>
          </p:nvPr>
        </p:nvSpPr>
        <p:spPr>
          <a:xfrm>
            <a:off x="5346699" y="4185603"/>
            <a:ext cx="231091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30"/>
          </p:nvPr>
        </p:nvSpPr>
        <p:spPr>
          <a:xfrm>
            <a:off x="7812910" y="4185603"/>
            <a:ext cx="224976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539683" y="992396"/>
            <a:ext cx="3390205" cy="125256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6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1395" y="2367123"/>
            <a:ext cx="3390205" cy="47258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5847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4478" y="1009132"/>
            <a:ext cx="4286250" cy="6083818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7" name="Medienplatzhalter 2"/>
          <p:cNvSpPr>
            <a:spLocks noGrp="1"/>
          </p:cNvSpPr>
          <p:nvPr>
            <p:ph type="media" sz="quarter" idx="19" hasCustomPrompt="1"/>
          </p:nvPr>
        </p:nvSpPr>
        <p:spPr>
          <a:xfrm>
            <a:off x="5345114" y="1079501"/>
            <a:ext cx="4717564" cy="56114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Film oder Bild hier einfügen</a:t>
            </a:r>
            <a:endParaRPr lang="de-DE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5289028" y="6699738"/>
            <a:ext cx="4773650" cy="26377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Meridien LT Std Roman" charset="0"/>
                <a:ea typeface="Meridien LT Std Roman" charset="0"/>
                <a:cs typeface="Meridien LT Std Roman" charset="0"/>
              </a:defRPr>
            </a:lvl1pPr>
          </a:lstStyle>
          <a:p>
            <a:r>
              <a:rPr lang="de-DE" smtClean="0"/>
              <a:t>Hier kann </a:t>
            </a:r>
            <a:r>
              <a:rPr lang="de-DE" dirty="0" smtClean="0"/>
              <a:t>eine Bildunterschrift stehen</a:t>
            </a:r>
            <a:endParaRPr lang="de-DE" dirty="0"/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754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80" r="4415"/>
          <a:stretch/>
        </p:blipFill>
        <p:spPr>
          <a:xfrm>
            <a:off x="-187" y="0"/>
            <a:ext cx="10692000" cy="7559675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 bwMode="white">
          <a:xfrm>
            <a:off x="628868" y="3499077"/>
            <a:ext cx="2016000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557061" y="2805364"/>
            <a:ext cx="4800600" cy="6937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8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Vielen Dank</a:t>
            </a:r>
            <a:endParaRPr lang="de-DE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525162" y="7017491"/>
            <a:ext cx="7406726" cy="338554"/>
            <a:chOff x="525162" y="7017491"/>
            <a:chExt cx="7406726" cy="338554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525162" y="7019314"/>
              <a:ext cx="321749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500" b="1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FIEGE Logistik Stiftung &amp; Co. KG</a:t>
              </a:r>
            </a:p>
          </p:txBody>
        </p:sp>
        <p:sp>
          <p:nvSpPr>
            <p:cNvPr id="11" name="Textfeld 10"/>
            <p:cNvSpPr txBox="1"/>
            <p:nvPr userDrawn="1"/>
          </p:nvSpPr>
          <p:spPr>
            <a:xfrm>
              <a:off x="3742660" y="7017491"/>
              <a:ext cx="41892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//  Joan-Joseph-Fiege-Straße 1  //  48268 Greven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8011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en Dank / Schluss Chart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43807" y="4875501"/>
            <a:ext cx="4369506" cy="18248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6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lvl="0"/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Name, Nachname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Managing Position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Business Unit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/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+49 1234 567-8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err="1" smtClean="0">
                <a:latin typeface="Meridien LT Std Roman" charset="0"/>
                <a:ea typeface="Meridien LT Std Roman" charset="0"/>
                <a:cs typeface="Meridien LT Std Roman" charset="0"/>
              </a:rPr>
              <a:t>max.mustermann@fiege.de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681173" y="4875501"/>
            <a:ext cx="4381990" cy="18248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6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lvl="0"/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Name, Nachname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Managing Position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Business Unit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/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+49 1234 567-8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err="1" smtClean="0">
                <a:latin typeface="Meridien LT Std Roman" charset="0"/>
                <a:ea typeface="Meridien LT Std Roman" charset="0"/>
                <a:cs typeface="Meridien LT Std Roman" charset="0"/>
              </a:rPr>
              <a:t>max.mustermann@fiege.de</a:t>
            </a:r>
            <a:endParaRPr lang="de-DE" dirty="0"/>
          </a:p>
        </p:txBody>
      </p:sp>
      <p:sp>
        <p:nvSpPr>
          <p:cNvPr id="6" name="Rechteck 5"/>
          <p:cNvSpPr/>
          <p:nvPr userDrawn="1"/>
        </p:nvSpPr>
        <p:spPr bwMode="white">
          <a:xfrm>
            <a:off x="543807" y="3499077"/>
            <a:ext cx="2016000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525162" y="2805364"/>
            <a:ext cx="4800600" cy="6937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8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Vielen Dank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0560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oße Tabe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7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Tabellenplatzhalter 3"/>
          <p:cNvSpPr>
            <a:spLocks noGrp="1"/>
          </p:cNvSpPr>
          <p:nvPr>
            <p:ph type="tbl" sz="quarter" idx="35" hasCustomPrompt="1"/>
          </p:nvPr>
        </p:nvSpPr>
        <p:spPr>
          <a:xfrm>
            <a:off x="0" y="1403350"/>
            <a:ext cx="10691813" cy="61563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de-DE" dirty="0" smtClean="0"/>
              <a:t>TABELLE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sp>
        <p:nvSpPr>
          <p:cNvPr id="10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/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Meridien LT Std Roman" charset="0"/>
                <a:ea typeface="Meridien LT Std Roman" charset="0"/>
                <a:cs typeface="Meridien LT Std Roman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Rechteck 1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9682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3" name="Textplatzhalter 9"/>
          <p:cNvSpPr>
            <a:spLocks noGrp="1"/>
          </p:cNvSpPr>
          <p:nvPr>
            <p:ph type="body" sz="quarter" idx="16" hasCustomPrompt="1"/>
          </p:nvPr>
        </p:nvSpPr>
        <p:spPr>
          <a:xfrm>
            <a:off x="606547" y="3959995"/>
            <a:ext cx="3122712" cy="575494"/>
          </a:xfrm>
          <a:prstGeom prst="rect">
            <a:avLst/>
          </a:prstGeom>
        </p:spPr>
        <p:txBody>
          <a:bodyPr anchor="t"/>
          <a:lstStyle>
            <a:lvl1pPr marL="0" indent="0" algn="r">
              <a:buFontTx/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Greven, der 01.07.2016</a:t>
            </a:r>
            <a:endParaRPr lang="de-DE" dirty="0"/>
          </a:p>
        </p:txBody>
      </p:sp>
      <p:sp>
        <p:nvSpPr>
          <p:cNvPr id="34" name="Textfeld 33"/>
          <p:cNvSpPr txBox="1"/>
          <p:nvPr userDrawn="1"/>
        </p:nvSpPr>
        <p:spPr>
          <a:xfrm>
            <a:off x="419637" y="2091986"/>
            <a:ext cx="3317732" cy="155427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>
              <a:lnSpc>
                <a:spcPts val="3800"/>
              </a:lnSpc>
              <a:spcBef>
                <a:spcPts val="1100"/>
              </a:spcBef>
            </a:pPr>
            <a: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FIEGE INNOVATION</a:t>
            </a:r>
            <a:b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CHALLENGE</a:t>
            </a:r>
            <a:endParaRPr lang="de-DE" sz="3800" b="1" dirty="0"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35" name="Rechteck 34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824247" y="3282598"/>
            <a:ext cx="4152900" cy="1679575"/>
          </a:xfrm>
          <a:prstGeom prst="rect">
            <a:avLst/>
          </a:prstGeom>
        </p:spPr>
        <p:txBody>
          <a:bodyPr/>
          <a:lstStyle>
            <a:lvl1pPr marL="542925" indent="-542925">
              <a:spcBef>
                <a:spcPts val="1800"/>
              </a:spcBef>
              <a:buSzPct val="60000"/>
              <a:buFontTx/>
              <a:buBlip>
                <a:blip r:embed="rId3"/>
              </a:buBlip>
              <a:defRPr sz="16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73150" indent="-530225">
              <a:buSzPct val="60000"/>
              <a:buFontTx/>
              <a:buBlip>
                <a:blip r:embed="rId3"/>
              </a:buBlip>
              <a:defRPr sz="1400" b="1" i="0" cap="all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>
              <a:buSzPct val="60000"/>
              <a:buFontTx/>
              <a:buBlip>
                <a:blip r:embed="rId3"/>
              </a:buBlip>
              <a:defRPr sz="1600"/>
            </a:lvl3pPr>
            <a:lvl4pPr marL="1763900" indent="-251986">
              <a:buSzPct val="60000"/>
              <a:buFontTx/>
              <a:buBlip>
                <a:blip r:embed="rId3"/>
              </a:buBlip>
              <a:defRPr sz="1600"/>
            </a:lvl4pPr>
            <a:lvl5pPr marL="2267872" indent="-251986">
              <a:buSzPct val="60000"/>
              <a:buFontTx/>
              <a:buBlip>
                <a:blip r:embed="rId3"/>
              </a:buBlip>
              <a:defRPr sz="1600"/>
            </a:lvl5pPr>
          </a:lstStyle>
          <a:p>
            <a:pPr lvl="0"/>
            <a:r>
              <a:rPr lang="de-DE" dirty="0" smtClean="0"/>
              <a:t>punkt eins</a:t>
            </a:r>
          </a:p>
          <a:p>
            <a:pPr lvl="0"/>
            <a:r>
              <a:rPr lang="de-DE" dirty="0" smtClean="0"/>
              <a:t>Punkt zwei</a:t>
            </a:r>
          </a:p>
          <a:p>
            <a:pPr lvl="1"/>
            <a:r>
              <a:rPr lang="de-DE" dirty="0" smtClean="0"/>
              <a:t>Unterpunkt Zweipunkteins</a:t>
            </a:r>
          </a:p>
          <a:p>
            <a:pPr lvl="1"/>
            <a:r>
              <a:rPr lang="de-DE" dirty="0" smtClean="0"/>
              <a:t>Und so weiter</a:t>
            </a:r>
          </a:p>
          <a:p>
            <a:pPr lvl="0"/>
            <a:r>
              <a:rPr lang="de-DE" dirty="0" smtClean="0"/>
              <a:t>und so weiter</a:t>
            </a: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94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Folie / Kapitel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490767" y="2569944"/>
            <a:ext cx="9553584" cy="155500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sz="560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Rechteck 3"/>
          <p:cNvSpPr/>
          <p:nvPr userDrawn="1"/>
        </p:nvSpPr>
        <p:spPr>
          <a:xfrm>
            <a:off x="633689" y="4130222"/>
            <a:ext cx="3243830" cy="10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6"/>
          </p:nvPr>
        </p:nvSpPr>
        <p:spPr>
          <a:xfrm>
            <a:off x="545991" y="4417192"/>
            <a:ext cx="5375265" cy="1431925"/>
          </a:xfrm>
          <a:prstGeom prst="rect">
            <a:avLst/>
          </a:prstGeom>
        </p:spPr>
        <p:txBody>
          <a:bodyPr anchor="t"/>
          <a:lstStyle>
            <a:lvl1pPr marL="0" indent="0" algn="l">
              <a:buFontTx/>
              <a:buNone/>
              <a:defRPr sz="1800" b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879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46071" y="1335024"/>
            <a:ext cx="9434513" cy="5757925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1" name="Rechteck 10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r Text &amp; Fazi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46071" y="1335025"/>
            <a:ext cx="9434513" cy="514515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3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9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1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3677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klein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26382" y="1330198"/>
            <a:ext cx="4820318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28418" y="3190851"/>
            <a:ext cx="4612542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6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36220" y="1762860"/>
            <a:ext cx="5361659" cy="1237833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None/>
              <a:tabLst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15886" indent="0">
              <a:buClr>
                <a:srgbClr val="B82136"/>
              </a:buClr>
              <a:buFont typeface="Wingdings" charset="2"/>
              <a:buNone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/>
            </a:pPr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endParaRPr lang="de-DE" dirty="0" smtClean="0"/>
          </a:p>
        </p:txBody>
      </p:sp>
      <p:sp>
        <p:nvSpPr>
          <p:cNvPr id="27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36220" y="3628236"/>
            <a:ext cx="5361659" cy="1237833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23" name="Rechteck 2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kleine Texte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6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7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6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26382" y="1330198"/>
            <a:ext cx="4820318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7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28418" y="3190851"/>
            <a:ext cx="4612542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8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36220" y="1762860"/>
            <a:ext cx="5361659" cy="1237833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None/>
              <a:tabLst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15886" indent="0">
              <a:buClr>
                <a:srgbClr val="B82136"/>
              </a:buClr>
              <a:buFont typeface="Wingdings" charset="2"/>
              <a:buNone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/>
            </a:pPr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endParaRPr lang="de-DE" dirty="0" smtClean="0"/>
          </a:p>
        </p:txBody>
      </p:sp>
      <p:sp>
        <p:nvSpPr>
          <p:cNvPr id="39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36220" y="3628236"/>
            <a:ext cx="5361659" cy="1237833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40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8367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23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5418350" y="2001188"/>
            <a:ext cx="4644813" cy="5091762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4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5418350" y="1330262"/>
            <a:ext cx="4644813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7626" y="2001188"/>
            <a:ext cx="4651382" cy="5091762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6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08" y="1330262"/>
            <a:ext cx="4652655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7" name="Rechteck 26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263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vmlDrawing" Target="../drawings/vmlDrawing1.v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39824018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think-cell Folie" r:id="rId29" imgW="270" imgH="270" progId="TCLayout.ActiveDocument.1">
                  <p:embed/>
                </p:oleObj>
              </mc:Choice>
              <mc:Fallback>
                <p:oleObj name="think-cell Folie" r:id="rId2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42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3" r:id="rId2"/>
    <p:sldLayoutId id="2147483696" r:id="rId3"/>
    <p:sldLayoutId id="2147483688" r:id="rId4"/>
    <p:sldLayoutId id="2147483770" r:id="rId5"/>
    <p:sldLayoutId id="2147483774" r:id="rId6"/>
    <p:sldLayoutId id="2147483778" r:id="rId7"/>
    <p:sldLayoutId id="2147483733" r:id="rId8"/>
    <p:sldLayoutId id="2147483771" r:id="rId9"/>
    <p:sldLayoutId id="2147483775" r:id="rId10"/>
    <p:sldLayoutId id="2147483772" r:id="rId11"/>
    <p:sldLayoutId id="2147483776" r:id="rId12"/>
    <p:sldLayoutId id="2147483716" r:id="rId13"/>
    <p:sldLayoutId id="2147483695" r:id="rId14"/>
    <p:sldLayoutId id="2147483729" r:id="rId15"/>
    <p:sldLayoutId id="2147483678" r:id="rId16"/>
    <p:sldLayoutId id="2147483779" r:id="rId17"/>
    <p:sldLayoutId id="2147483732" r:id="rId18"/>
    <p:sldLayoutId id="2147483670" r:id="rId19"/>
    <p:sldLayoutId id="2147483681" r:id="rId20"/>
    <p:sldLayoutId id="2147483687" r:id="rId21"/>
    <p:sldLayoutId id="2147483715" r:id="rId22"/>
    <p:sldLayoutId id="2147483780" r:id="rId23"/>
    <p:sldLayoutId id="2147483677" r:id="rId24"/>
    <p:sldLayoutId id="2147483781" r:id="rId2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lang="de-DE" sz="2200" b="1" i="0" kern="1200" cap="all" baseline="0" smtClean="0">
          <a:solidFill>
            <a:schemeClr val="tx1"/>
          </a:solidFill>
          <a:latin typeface="Arial" panose="020B0604020202020204" pitchFamily="34" charset="0"/>
          <a:ea typeface="Helvetica" charset="0"/>
          <a:cs typeface="Arial" panose="020B0604020202020204" pitchFamily="34" charset="0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4468" userDrawn="1">
          <p15:clr>
            <a:srgbClr val="F26B43"/>
          </p15:clr>
        </p15:guide>
        <p15:guide id="6" pos="396" userDrawn="1">
          <p15:clr>
            <a:srgbClr val="F26B43"/>
          </p15:clr>
        </p15:guide>
        <p15:guide id="30" pos="6339" userDrawn="1">
          <p15:clr>
            <a:srgbClr val="F26B43"/>
          </p15:clr>
        </p15:guide>
        <p15:guide id="37" pos="3095" userDrawn="1">
          <p15:clr>
            <a:srgbClr val="F26B43"/>
          </p15:clr>
        </p15:guide>
        <p15:guide id="39" orient="horz" pos="680" userDrawn="1">
          <p15:clr>
            <a:srgbClr val="F26B43"/>
          </p15:clr>
        </p15:guide>
        <p15:guide id="41" pos="3368" userDrawn="1">
          <p15:clr>
            <a:srgbClr val="F26B43"/>
          </p15:clr>
        </p15:guide>
        <p15:guide id="45" orient="horz" pos="226" userDrawn="1">
          <p15:clr>
            <a:srgbClr val="F26B43"/>
          </p15:clr>
        </p15:guide>
        <p15:guide id="46" orient="horz" pos="884" userDrawn="1">
          <p15:clr>
            <a:srgbClr val="F26B43"/>
          </p15:clr>
        </p15:guide>
        <p15:guide id="52" orient="horz" pos="40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hyperlink" Target="mailto:innovationchallenge@fiege.com" TargetMode="Externa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416667" y="2092393"/>
            <a:ext cx="5665391" cy="1555001"/>
          </a:xfrm>
        </p:spPr>
        <p:txBody>
          <a:bodyPr/>
          <a:lstStyle/>
          <a:p>
            <a:r>
              <a:rPr lang="de-DE" dirty="0"/>
              <a:t>FIEGE INNOVATION CHALLENGE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Questionnaire</a:t>
            </a:r>
          </a:p>
        </p:txBody>
      </p:sp>
    </p:spTree>
    <p:extLst>
      <p:ext uri="{BB962C8B-B14F-4D97-AF65-F5344CB8AC3E}">
        <p14:creationId xmlns:p14="http://schemas.microsoft.com/office/powerpoint/2010/main" val="2914766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 dirty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Which story manifests your solution?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How do new customers learn about this?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10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STORY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27725"/>
            <a:ext cx="5524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55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How does your product or your service reach the customer?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Which requirements must the customer meet to be able to use your innovation?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Which interfaces with the customer are necessary?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11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Distribution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8488" y="5930900"/>
            <a:ext cx="5746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65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Which revenue streams are there?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What does your pricing model look like?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12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Revenue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888" y="5930900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656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 dirty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What are your most important, one-off requirements to get you started (funds, human resources, technology, know-how)?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What are your most important ongoing costs in order to create a viable innovation for the market (funds, human resources, technology, know-how)?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13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COSTS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34075"/>
            <a:ext cx="55245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5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>
          <a:xfrm>
            <a:off x="545638" y="286359"/>
            <a:ext cx="7052343" cy="280099"/>
          </a:xfrm>
        </p:spPr>
        <p:txBody>
          <a:bodyPr/>
          <a:lstStyle/>
          <a:p>
            <a:r>
              <a:rPr lang="en-GB" dirty="0"/>
              <a:t>Who are you?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GB" dirty="0"/>
              <a:t>Please complete for </a:t>
            </a:r>
            <a:r>
              <a:rPr lang="en-GB" b="1" dirty="0"/>
              <a:t>each team member</a:t>
            </a:r>
            <a:r>
              <a:rPr lang="en-GB" dirty="0"/>
              <a:t>!</a:t>
            </a:r>
          </a:p>
        </p:txBody>
      </p:sp>
      <p:sp>
        <p:nvSpPr>
          <p:cNvPr id="11" name="Rechteck 10"/>
          <p:cNvSpPr/>
          <p:nvPr/>
        </p:nvSpPr>
        <p:spPr>
          <a:xfrm>
            <a:off x="549702" y="1709339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Name, first name</a:t>
            </a:r>
          </a:p>
        </p:txBody>
      </p:sp>
      <p:sp>
        <p:nvSpPr>
          <p:cNvPr id="13" name="Rechteck 12"/>
          <p:cNvSpPr/>
          <p:nvPr/>
        </p:nvSpPr>
        <p:spPr>
          <a:xfrm>
            <a:off x="537017" y="2827545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 address</a:t>
            </a:r>
          </a:p>
        </p:txBody>
      </p:sp>
      <p:sp>
        <p:nvSpPr>
          <p:cNvPr id="15" name="Rechteck 14"/>
          <p:cNvSpPr/>
          <p:nvPr/>
        </p:nvSpPr>
        <p:spPr>
          <a:xfrm>
            <a:off x="863702" y="6605792"/>
            <a:ext cx="2070619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FIEGE employee</a:t>
            </a:r>
          </a:p>
        </p:txBody>
      </p:sp>
      <p:sp>
        <p:nvSpPr>
          <p:cNvPr id="19" name="Rechteck 18"/>
          <p:cNvSpPr/>
          <p:nvPr/>
        </p:nvSpPr>
        <p:spPr>
          <a:xfrm>
            <a:off x="3461987" y="6605014"/>
            <a:ext cx="930259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37721" y="6656511"/>
            <a:ext cx="288000" cy="28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3214290" y="6656511"/>
            <a:ext cx="288000" cy="28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539030" y="3940330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Telephone number</a:t>
            </a:r>
          </a:p>
        </p:txBody>
      </p:sp>
      <p:sp>
        <p:nvSpPr>
          <p:cNvPr id="25" name="Rechteck 24"/>
          <p:cNvSpPr/>
          <p:nvPr/>
        </p:nvSpPr>
        <p:spPr>
          <a:xfrm>
            <a:off x="558280" y="5925023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</a:p>
        </p:txBody>
      </p:sp>
      <p:sp>
        <p:nvSpPr>
          <p:cNvPr id="26" name="Rechteck 25"/>
          <p:cNvSpPr/>
          <p:nvPr/>
        </p:nvSpPr>
        <p:spPr>
          <a:xfrm>
            <a:off x="4896863" y="1709339"/>
            <a:ext cx="5233456" cy="5240542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4825399" y="1535083"/>
            <a:ext cx="4169920" cy="2188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include a short curriculum vitae.</a:t>
            </a:r>
          </a:p>
        </p:txBody>
      </p:sp>
      <p:cxnSp>
        <p:nvCxnSpPr>
          <p:cNvPr id="6" name="Gerade Verbindung 5"/>
          <p:cNvCxnSpPr/>
          <p:nvPr/>
        </p:nvCxnSpPr>
        <p:spPr>
          <a:xfrm>
            <a:off x="628650" y="171322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628650" y="2824926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628650" y="3940330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>
            <a:off x="628650" y="5923093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628650" y="503261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628650" y="548038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364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25162" y="2433890"/>
            <a:ext cx="6045320" cy="980823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fun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luck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159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Objekt 5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95865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492575" cy="280099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FIEGE INNOVATION CHALLENGE - QUESTIONNAIRE</a:t>
            </a:r>
          </a:p>
        </p:txBody>
      </p:sp>
      <p:sp>
        <p:nvSpPr>
          <p:cNvPr id="68" name="Textplatzhalter 3"/>
          <p:cNvSpPr>
            <a:spLocks noGrp="1"/>
          </p:cNvSpPr>
          <p:nvPr>
            <p:ph type="body" sz="quarter" idx="34"/>
          </p:nvPr>
        </p:nvSpPr>
        <p:spPr>
          <a:xfrm>
            <a:off x="545236" y="719330"/>
            <a:ext cx="7284314" cy="285784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 - brief outline of the business idea </a:t>
            </a:r>
          </a:p>
        </p:txBody>
      </p:sp>
      <p:sp>
        <p:nvSpPr>
          <p:cNvPr id="2" name="Rechteck 1"/>
          <p:cNvSpPr/>
          <p:nvPr/>
        </p:nvSpPr>
        <p:spPr>
          <a:xfrm>
            <a:off x="543614" y="1314316"/>
            <a:ext cx="4439602" cy="5165859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rgbClr val="B82136"/>
              </a:buClr>
            </a:pP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this work? What do I need to consider?</a:t>
            </a:r>
          </a:p>
          <a:p>
            <a:pPr>
              <a:buClr>
                <a:srgbClr val="B82136"/>
              </a:buClr>
            </a:pPr>
            <a:endParaRPr lang="en-GB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complete the following slides with great care as they serve the jury in rating your business model</a:t>
            </a:r>
          </a:p>
          <a:p>
            <a:pPr marL="285750" indent="-285750">
              <a:spcAft>
                <a:spcPts val="600"/>
              </a:spcAft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overview slide is followed by an individual slide for each question, and needs to be completed</a:t>
            </a:r>
          </a:p>
          <a:p>
            <a:pPr marL="285750" indent="-285750">
              <a:spcAft>
                <a:spcPts val="600"/>
              </a:spcAft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illustrations and images to demonstrate your idea </a:t>
            </a:r>
          </a:p>
          <a:p>
            <a:pPr marL="285750" indent="-285750">
              <a:spcAft>
                <a:spcPts val="600"/>
              </a:spcAft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limit your answers to the space available</a:t>
            </a:r>
          </a:p>
          <a:p>
            <a:pPr marL="285750" indent="-285750">
              <a:spcAft>
                <a:spcPts val="600"/>
              </a:spcAft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the idea, it will not always be possible to answer all questions - which is totally okay. The goal is to ensure that in the end, we understand what you want to say </a:t>
            </a: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689600" y="1304691"/>
            <a:ext cx="4365624" cy="3138488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rgbClr val="B82136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I still have questions?</a:t>
            </a:r>
          </a:p>
          <a:p>
            <a:pPr>
              <a:buClr>
                <a:srgbClr val="B82136"/>
              </a:buClr>
            </a:pP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happy to help you with any questions that you may have:</a:t>
            </a: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r>
              <a:rPr lang="en-GB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Maike </a:t>
            </a:r>
            <a:r>
              <a:rPr lang="en-GB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Rüdingloh</a:t>
            </a: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r>
              <a:rPr lang="en-GB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t:   +49 </a:t>
            </a:r>
            <a:r>
              <a:rPr lang="en-GB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(0)2571 999 </a:t>
            </a:r>
            <a:r>
              <a:rPr lang="en-GB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803</a:t>
            </a:r>
          </a:p>
          <a:p>
            <a:pPr>
              <a:buClr>
                <a:srgbClr val="B82136"/>
              </a:buClr>
            </a:pPr>
            <a:r>
              <a:rPr lang="en-GB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  </a:t>
            </a:r>
            <a:r>
              <a:rPr lang="en-GB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innovationchallenge@fiege.com</a:t>
            </a:r>
            <a:r>
              <a:rPr lang="en-GB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endParaRPr lang="de-DE" sz="14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Overview Questionnaire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962471" y="2109913"/>
            <a:ext cx="2331464" cy="46736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Target group</a:t>
            </a:r>
          </a:p>
          <a:p>
            <a:pPr marL="0" indent="0">
              <a:buNone/>
            </a:pPr>
            <a:r>
              <a:rPr lang="en-US" dirty="0" smtClean="0"/>
              <a:t>Status quo</a:t>
            </a:r>
          </a:p>
          <a:p>
            <a:pPr marL="0" indent="0">
              <a:buNone/>
            </a:pPr>
            <a:r>
              <a:rPr lang="en-US" dirty="0" smtClean="0"/>
              <a:t>alternatives</a:t>
            </a:r>
          </a:p>
          <a:p>
            <a:pPr marL="0" indent="0">
              <a:buNone/>
            </a:pPr>
            <a:r>
              <a:rPr lang="en-US" dirty="0" smtClean="0"/>
              <a:t>Innovation</a:t>
            </a:r>
          </a:p>
          <a:p>
            <a:pPr marL="0" indent="0">
              <a:buNone/>
            </a:pPr>
            <a:r>
              <a:rPr lang="en-US" dirty="0" smtClean="0"/>
              <a:t>application</a:t>
            </a:r>
          </a:p>
          <a:p>
            <a:pPr marL="0" indent="0">
              <a:buNone/>
            </a:pPr>
            <a:r>
              <a:rPr lang="en-US" dirty="0" smtClean="0"/>
              <a:t>advantages</a:t>
            </a:r>
          </a:p>
          <a:p>
            <a:pPr marL="0" indent="0">
              <a:buNone/>
            </a:pPr>
            <a:r>
              <a:rPr lang="en-US" dirty="0" smtClean="0"/>
              <a:t>Story</a:t>
            </a:r>
          </a:p>
          <a:p>
            <a:pPr marL="0" indent="0">
              <a:buNone/>
            </a:pPr>
            <a:r>
              <a:rPr lang="en-US" dirty="0" smtClean="0"/>
              <a:t>Distribution</a:t>
            </a:r>
          </a:p>
          <a:p>
            <a:pPr marL="0" indent="0">
              <a:buNone/>
            </a:pPr>
            <a:r>
              <a:rPr lang="en-US" dirty="0" smtClean="0"/>
              <a:t>revenue</a:t>
            </a:r>
          </a:p>
          <a:p>
            <a:pPr marL="0" indent="0">
              <a:buNone/>
            </a:pPr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886" y="2085861"/>
            <a:ext cx="266736" cy="256067"/>
          </a:xfrm>
          <a:prstGeom prst="rect">
            <a:avLst/>
          </a:prstGeom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478" y="2509283"/>
            <a:ext cx="187439" cy="268868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304" y="2964542"/>
            <a:ext cx="278956" cy="278956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88" y="3467388"/>
            <a:ext cx="224939" cy="209336"/>
          </a:xfrm>
          <a:prstGeom prst="rect">
            <a:avLst/>
          </a:prstGeom>
        </p:spPr>
      </p:pic>
      <p:pic>
        <p:nvPicPr>
          <p:cNvPr id="10" name="Bild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36" y="3857668"/>
            <a:ext cx="179882" cy="265250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651" y="4322041"/>
            <a:ext cx="241222" cy="241222"/>
          </a:xfrm>
          <a:prstGeom prst="rect">
            <a:avLst/>
          </a:prstGeom>
        </p:spPr>
      </p:pic>
      <p:pic>
        <p:nvPicPr>
          <p:cNvPr id="12" name="Bild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2" y="4783736"/>
            <a:ext cx="256910" cy="256910"/>
          </a:xfrm>
          <a:prstGeom prst="rect">
            <a:avLst/>
          </a:prstGeom>
        </p:spPr>
      </p:pic>
      <p:pic>
        <p:nvPicPr>
          <p:cNvPr id="13" name="Bild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2" y="5244916"/>
            <a:ext cx="277080" cy="264834"/>
          </a:xfrm>
          <a:prstGeom prst="rect">
            <a:avLst/>
          </a:prstGeom>
        </p:spPr>
      </p:pic>
      <p:pic>
        <p:nvPicPr>
          <p:cNvPr id="14" name="Bild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829" y="5672468"/>
            <a:ext cx="241556" cy="241556"/>
          </a:xfrm>
          <a:prstGeom prst="rect">
            <a:avLst/>
          </a:prstGeom>
        </p:spPr>
      </p:pic>
      <p:pic>
        <p:nvPicPr>
          <p:cNvPr id="15" name="Bild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016" y="6137302"/>
            <a:ext cx="251148" cy="24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7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Who is my target group?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How large is the market?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What is the (monetary) market volume, approximately?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Is the innovation of international relevance or does it target the German market only?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4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Target group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538" y="5936142"/>
            <a:ext cx="5556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1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 dirty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What is the current problem my target group is faced with?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Has the target group already been dealing with the topic (obvious need vs. unknown need)?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… </a:t>
            </a:r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5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>
          <a:xfrm>
            <a:off x="524374" y="307625"/>
            <a:ext cx="7052343" cy="280099"/>
          </a:xfrm>
        </p:spPr>
        <p:txBody>
          <a:bodyPr/>
          <a:lstStyle/>
          <a:p>
            <a:pPr algn="l" rtl="0"/>
            <a:r>
              <a:rPr lang="en-GB" b="1" i="0" u="none" baseline="0"/>
              <a:t>STATUS QUO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Bi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590" y="5841694"/>
            <a:ext cx="445111" cy="63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93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 dirty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Does the market or do other markets (e.g. USA) already have a similar business model?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Which alternatives in the market can the target group apply in order to solve their problem and which ones are</a:t>
            </a:r>
            <a:r>
              <a:rPr lang="en-GB" b="0" i="0" u="none" dirty="0"/>
              <a:t> of</a:t>
            </a:r>
            <a:r>
              <a:rPr lang="en-GB" b="0" i="0" u="none" baseline="0" dirty="0"/>
              <a:t> special relevance? (market analysis)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6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ALTERNATIVES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27725"/>
            <a:ext cx="5524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0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What does your innovation look like?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/>
              <a:t>…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7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INNOVATION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251" y="5969000"/>
            <a:ext cx="549275" cy="5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3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GB" b="0" i="0" u="none" baseline="0" dirty="0"/>
              <a:t>This chapter should include answers to the following questions: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How do customers use the innovation? (e.g. physical product vs. software solution)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GB" b="0" i="0" u="none" baseline="0" dirty="0"/>
              <a:t>…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algn="l" rtl="0"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 rtl="0"/>
            <a:fld id="{DF217020-4FE0-6F4E-8DE3-AFB7241BA1F1}" type="slidenum">
              <a:rPr/>
              <a:pPr algn="r" rtl="0"/>
              <a:t>8</a:t>
            </a:fld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APPLICATION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513" y="5927725"/>
            <a:ext cx="3746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373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/>
              <a:t>chapter should include answers to the following questions: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Which advantages does the solution have compared with alternative solutions? 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smtClean="0"/>
              <a:t>Advantages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Bild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096" y="5962727"/>
            <a:ext cx="517447" cy="51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046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_FIEGE Master 2016">
  <a:themeElements>
    <a:clrScheme name="FIEGE Grau-Hell">
      <a:dk1>
        <a:srgbClr val="000000"/>
      </a:dk1>
      <a:lt1>
        <a:srgbClr val="FFFFFF"/>
      </a:lt1>
      <a:dk2>
        <a:srgbClr val="B82136"/>
      </a:dk2>
      <a:lt2>
        <a:srgbClr val="FFFFFF"/>
      </a:lt2>
      <a:accent1>
        <a:srgbClr val="B82136"/>
      </a:accent1>
      <a:accent2>
        <a:srgbClr val="141414"/>
      </a:accent2>
      <a:accent3>
        <a:srgbClr val="646464"/>
      </a:accent3>
      <a:accent4>
        <a:srgbClr val="A0A0A0"/>
      </a:accent4>
      <a:accent5>
        <a:srgbClr val="DCDCDC"/>
      </a:accent5>
      <a:accent6>
        <a:srgbClr val="FAFAFA"/>
      </a:accent6>
      <a:hlink>
        <a:srgbClr val="B82136"/>
      </a:hlink>
      <a:folHlink>
        <a:srgbClr val="2B2B2C"/>
      </a:folHlink>
    </a:clrScheme>
    <a:fontScheme name="Office-Desig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 err="1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äsentation10" id="{09EF0D0C-3B94-A54F-AC4F-161069F822C8}" vid="{6D09F339-5F0E-AA4A-AEF3-8B67FAF663D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IEGE Grau-Hell">
    <a:dk1>
      <a:srgbClr val="000000"/>
    </a:dk1>
    <a:lt1>
      <a:srgbClr val="FFFFFF"/>
    </a:lt1>
    <a:dk2>
      <a:srgbClr val="B82136"/>
    </a:dk2>
    <a:lt2>
      <a:srgbClr val="FFFFFF"/>
    </a:lt2>
    <a:accent1>
      <a:srgbClr val="B82136"/>
    </a:accent1>
    <a:accent2>
      <a:srgbClr val="141414"/>
    </a:accent2>
    <a:accent3>
      <a:srgbClr val="646464"/>
    </a:accent3>
    <a:accent4>
      <a:srgbClr val="A0A0A0"/>
    </a:accent4>
    <a:accent5>
      <a:srgbClr val="DCDCDC"/>
    </a:accent5>
    <a:accent6>
      <a:srgbClr val="FAFAFA"/>
    </a:accent6>
    <a:hlink>
      <a:srgbClr val="B82136"/>
    </a:hlink>
    <a:folHlink>
      <a:srgbClr val="2B2B2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DE_FIEGE Master 2016</Template>
  <TotalTime>0</TotalTime>
  <Words>600</Words>
  <Application>Microsoft Office PowerPoint</Application>
  <PresentationFormat>Benutzerdefiniert</PresentationFormat>
  <Paragraphs>148</Paragraphs>
  <Slides>15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DE_FIEGE Master 2016</vt:lpstr>
      <vt:lpstr>think-cell Folie</vt:lpstr>
      <vt:lpstr>FIEGE INNOVATION CHALLENGE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Fiege Logistik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Wegmann, Julius</dc:creator>
  <cp:lastModifiedBy>Ruedingloh, Maike</cp:lastModifiedBy>
  <cp:revision>18</cp:revision>
  <cp:lastPrinted>2016-09-22T08:39:34Z</cp:lastPrinted>
  <dcterms:created xsi:type="dcterms:W3CDTF">2016-10-18T09:57:39Z</dcterms:created>
  <dcterms:modified xsi:type="dcterms:W3CDTF">2016-10-26T09:44:31Z</dcterms:modified>
</cp:coreProperties>
</file>