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291" r:id="rId3"/>
    <p:sldId id="299" r:id="rId4"/>
    <p:sldId id="260" r:id="rId5"/>
    <p:sldId id="267" r:id="rId6"/>
    <p:sldId id="264" r:id="rId7"/>
    <p:sldId id="266" r:id="rId8"/>
    <p:sldId id="265" r:id="rId9"/>
    <p:sldId id="268" r:id="rId10"/>
    <p:sldId id="269" r:id="rId11"/>
    <p:sldId id="270" r:id="rId12"/>
    <p:sldId id="272" r:id="rId13"/>
    <p:sldId id="275" r:id="rId14"/>
    <p:sldId id="276" r:id="rId15"/>
    <p:sldId id="277" r:id="rId16"/>
    <p:sldId id="293" r:id="rId17"/>
    <p:sldId id="271" r:id="rId18"/>
    <p:sldId id="298" r:id="rId19"/>
    <p:sldId id="283" r:id="rId20"/>
    <p:sldId id="284" r:id="rId21"/>
    <p:sldId id="285" r:id="rId22"/>
    <p:sldId id="286" r:id="rId23"/>
    <p:sldId id="288" r:id="rId24"/>
    <p:sldId id="294" r:id="rId25"/>
    <p:sldId id="273" r:id="rId26"/>
    <p:sldId id="274" r:id="rId27"/>
    <p:sldId id="278" r:id="rId28"/>
    <p:sldId id="279" r:id="rId29"/>
    <p:sldId id="280" r:id="rId30"/>
    <p:sldId id="287" r:id="rId31"/>
    <p:sldId id="292" r:id="rId32"/>
    <p:sldId id="290" r:id="rId3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59B96EFE-CA40-4B09-9A58-50CD5D268D02}">
          <p14:sldIdLst>
            <p14:sldId id="256"/>
            <p14:sldId id="291"/>
            <p14:sldId id="299"/>
            <p14:sldId id="260"/>
          </p14:sldIdLst>
        </p14:section>
        <p14:section name="Aufgabe 1" id="{F8939A45-C504-4E70-B993-04D1D8E03BA9}">
          <p14:sldIdLst>
            <p14:sldId id="267"/>
            <p14:sldId id="264"/>
            <p14:sldId id="266"/>
            <p14:sldId id="265"/>
          </p14:sldIdLst>
        </p14:section>
        <p14:section name="Aufgabe 2" id="{43F25382-3D74-4106-9439-AAD194D03809}">
          <p14:sldIdLst>
            <p14:sldId id="268"/>
            <p14:sldId id="269"/>
            <p14:sldId id="270"/>
            <p14:sldId id="272"/>
            <p14:sldId id="275"/>
            <p14:sldId id="276"/>
            <p14:sldId id="277"/>
            <p14:sldId id="293"/>
          </p14:sldIdLst>
        </p14:section>
        <p14:section name="Aufgabe 3" id="{A2B4359F-6F7B-4852-B86C-F0119067CD15}">
          <p14:sldIdLst>
            <p14:sldId id="271"/>
            <p14:sldId id="298"/>
            <p14:sldId id="283"/>
            <p14:sldId id="284"/>
            <p14:sldId id="285"/>
            <p14:sldId id="286"/>
            <p14:sldId id="288"/>
            <p14:sldId id="294"/>
          </p14:sldIdLst>
        </p14:section>
        <p14:section name="Erklärung" id="{571A02FE-A93C-F84A-B9D3-9F26CFA318B6}">
          <p14:sldIdLst>
            <p14:sldId id="273"/>
            <p14:sldId id="274"/>
            <p14:sldId id="278"/>
            <p14:sldId id="279"/>
            <p14:sldId id="280"/>
            <p14:sldId id="287"/>
            <p14:sldId id="292"/>
            <p14:sldId id="2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ena" initials="H" lastIdx="19" clrIdx="0">
    <p:extLst>
      <p:ext uri="{19B8F6BF-5375-455C-9EA6-DF929625EA0E}">
        <p15:presenceInfo xmlns:p15="http://schemas.microsoft.com/office/powerpoint/2012/main" userId="Helen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0B9AB"/>
    <a:srgbClr val="D7F0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4" autoAdjust="0"/>
    <p:restoredTop sz="94558"/>
  </p:normalViewPr>
  <p:slideViewPr>
    <p:cSldViewPr snapToGrid="0" snapToObjects="1">
      <p:cViewPr varScale="1">
        <p:scale>
          <a:sx n="115" d="100"/>
          <a:sy n="115" d="100"/>
        </p:scale>
        <p:origin x="232" y="28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D7570F-8BA5-4CE8-B254-C8A62B09CE64}" type="datetimeFigureOut">
              <a:rPr lang="de-DE" smtClean="0"/>
              <a:t>12.12.23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3F7115-986F-47AA-AEA4-F609C3E4084D}" type="slidenum">
              <a:rPr lang="de-DE" smtClean="0"/>
              <a:t>‹Nr.›</a:t>
            </a:fld>
            <a:endParaRPr lang="de-DE"/>
          </a:p>
        </p:txBody>
      </p:sp>
    </p:spTree>
    <p:extLst>
      <p:ext uri="{BB962C8B-B14F-4D97-AF65-F5344CB8AC3E}">
        <p14:creationId xmlns:p14="http://schemas.microsoft.com/office/powerpoint/2010/main" val="3190933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8D1C4E-973E-3D40-85B2-44B1C4EE58A9}"/>
              </a:ext>
            </a:extLst>
          </p:cNvPr>
          <p:cNvSpPr>
            <a:spLocks noGrp="1"/>
          </p:cNvSpPr>
          <p:nvPr>
            <p:ph type="title"/>
          </p:nvPr>
        </p:nvSpPr>
        <p:spPr>
          <a:xfrm>
            <a:off x="838200" y="365125"/>
            <a:ext cx="10515600" cy="691515"/>
          </a:xfrm>
        </p:spPr>
        <p:txBody>
          <a:bodyPr/>
          <a:lstStyle/>
          <a:p>
            <a:r>
              <a:rPr lang="de-DE" dirty="0"/>
              <a:t>Mastertitelformat bearbeiten</a:t>
            </a:r>
          </a:p>
        </p:txBody>
      </p:sp>
      <p:sp>
        <p:nvSpPr>
          <p:cNvPr id="3" name="Inhaltsplatzhalter 2">
            <a:extLst>
              <a:ext uri="{FF2B5EF4-FFF2-40B4-BE49-F238E27FC236}">
                <a16:creationId xmlns:a16="http://schemas.microsoft.com/office/drawing/2014/main" id="{4B93FCC3-20A1-F341-9153-87C354934ECA}"/>
              </a:ext>
            </a:extLst>
          </p:cNvPr>
          <p:cNvSpPr>
            <a:spLocks noGrp="1"/>
          </p:cNvSpPr>
          <p:nvPr>
            <p:ph idx="1"/>
          </p:nvPr>
        </p:nvSpPr>
        <p:spPr>
          <a:xfrm>
            <a:off x="838200" y="1300480"/>
            <a:ext cx="10515600" cy="4876483"/>
          </a:xfrm>
        </p:spPr>
        <p:txBody>
          <a:bodyPr/>
          <a:lstStyle>
            <a:lvl1pPr>
              <a:defRPr sz="2200"/>
            </a:lvl1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7D230F44-FE18-4546-B040-2E3569254175}"/>
              </a:ext>
            </a:extLst>
          </p:cNvPr>
          <p:cNvSpPr>
            <a:spLocks noGrp="1"/>
          </p:cNvSpPr>
          <p:nvPr>
            <p:ph type="dt" sz="half" idx="10"/>
          </p:nvPr>
        </p:nvSpPr>
        <p:spPr/>
        <p:txBody>
          <a:bodyPr/>
          <a:lstStyle/>
          <a:p>
            <a:fld id="{B0F9A110-2640-404C-AE77-1F79FB74C811}" type="datetime1">
              <a:rPr lang="de-DE" smtClean="0"/>
              <a:t>12.12.23</a:t>
            </a:fld>
            <a:endParaRPr lang="de-DE"/>
          </a:p>
        </p:txBody>
      </p:sp>
      <p:sp>
        <p:nvSpPr>
          <p:cNvPr id="5" name="Fußzeilenplatzhalter 4">
            <a:extLst>
              <a:ext uri="{FF2B5EF4-FFF2-40B4-BE49-F238E27FC236}">
                <a16:creationId xmlns:a16="http://schemas.microsoft.com/office/drawing/2014/main" id="{46223A9B-9540-7C46-A232-1C6F2A75DD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B160BE6-F845-924A-84F2-3B604EFA15A8}"/>
              </a:ext>
            </a:extLst>
          </p:cNvPr>
          <p:cNvSpPr>
            <a:spLocks noGrp="1"/>
          </p:cNvSpPr>
          <p:nvPr>
            <p:ph type="sldNum" sz="quarter" idx="12"/>
          </p:nvPr>
        </p:nvSpPr>
        <p:spPr/>
        <p:txBody>
          <a:bodyPr/>
          <a:lstStyle/>
          <a:p>
            <a:fld id="{2BFF9692-ABA8-EB4D-B52F-45EFB6AD87B9}" type="slidenum">
              <a:rPr lang="de-DE" smtClean="0"/>
              <a:t>‹Nr.›</a:t>
            </a:fld>
            <a:endParaRPr lang="de-DE"/>
          </a:p>
        </p:txBody>
      </p:sp>
      <p:cxnSp>
        <p:nvCxnSpPr>
          <p:cNvPr id="8" name="Gerade Verbindung 7">
            <a:extLst>
              <a:ext uri="{FF2B5EF4-FFF2-40B4-BE49-F238E27FC236}">
                <a16:creationId xmlns:a16="http://schemas.microsoft.com/office/drawing/2014/main" id="{14D6DCF4-781F-7445-B664-B759EBC9994B}"/>
              </a:ext>
            </a:extLst>
          </p:cNvPr>
          <p:cNvCxnSpPr/>
          <p:nvPr userDrawn="1"/>
        </p:nvCxnSpPr>
        <p:spPr>
          <a:xfrm>
            <a:off x="838200" y="1056640"/>
            <a:ext cx="10515600" cy="0"/>
          </a:xfrm>
          <a:prstGeom prst="line">
            <a:avLst/>
          </a:prstGeom>
        </p:spPr>
        <p:style>
          <a:lnRef idx="1">
            <a:schemeClr val="dk1"/>
          </a:lnRef>
          <a:fillRef idx="0">
            <a:schemeClr val="dk1"/>
          </a:fillRef>
          <a:effectRef idx="0">
            <a:schemeClr val="dk1"/>
          </a:effectRef>
          <a:fontRef idx="minor">
            <a:schemeClr val="tx1"/>
          </a:fontRef>
        </p:style>
      </p:cxnSp>
      <p:sp>
        <p:nvSpPr>
          <p:cNvPr id="9" name="Rechteck 8">
            <a:extLst>
              <a:ext uri="{FF2B5EF4-FFF2-40B4-BE49-F238E27FC236}">
                <a16:creationId xmlns:a16="http://schemas.microsoft.com/office/drawing/2014/main" id="{05C09D35-0AF6-0E41-8577-AC75E1AD3957}"/>
              </a:ext>
            </a:extLst>
          </p:cNvPr>
          <p:cNvSpPr/>
          <p:nvPr userDrawn="1"/>
        </p:nvSpPr>
        <p:spPr>
          <a:xfrm>
            <a:off x="6624320" y="1056640"/>
            <a:ext cx="4729480" cy="711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ysClr val="windowText" lastClr="000000"/>
              </a:solidFill>
            </a:endParaRPr>
          </a:p>
        </p:txBody>
      </p:sp>
    </p:spTree>
    <p:extLst>
      <p:ext uri="{BB962C8B-B14F-4D97-AF65-F5344CB8AC3E}">
        <p14:creationId xmlns:p14="http://schemas.microsoft.com/office/powerpoint/2010/main" val="322086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3435F-F12F-D245-928F-7055A768830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B0AEE0F-8781-B640-97BA-743BC1A438C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A01F248-C8CC-1144-839C-D343A85C2854}"/>
              </a:ext>
            </a:extLst>
          </p:cNvPr>
          <p:cNvSpPr>
            <a:spLocks noGrp="1"/>
          </p:cNvSpPr>
          <p:nvPr>
            <p:ph type="dt" sz="half" idx="10"/>
          </p:nvPr>
        </p:nvSpPr>
        <p:spPr/>
        <p:txBody>
          <a:bodyPr/>
          <a:lstStyle/>
          <a:p>
            <a:fld id="{9BBF602A-1701-42AA-8D18-65DDFA1BE033}" type="datetime1">
              <a:rPr lang="de-DE" smtClean="0"/>
              <a:t>12.12.23</a:t>
            </a:fld>
            <a:endParaRPr lang="de-DE"/>
          </a:p>
        </p:txBody>
      </p:sp>
      <p:sp>
        <p:nvSpPr>
          <p:cNvPr id="5" name="Fußzeilenplatzhalter 4">
            <a:extLst>
              <a:ext uri="{FF2B5EF4-FFF2-40B4-BE49-F238E27FC236}">
                <a16:creationId xmlns:a16="http://schemas.microsoft.com/office/drawing/2014/main" id="{AF8E94D2-56E9-3F46-869B-4EB2997C21A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7D0E15B-7744-0444-A06D-B6BB1EE79F0B}"/>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3163687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652C12D-9572-2140-862F-0A165D98B94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AF4F536-836D-E740-BCB7-EB556276F35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C0748C4-9BD0-B744-9E81-605B1115E8D6}"/>
              </a:ext>
            </a:extLst>
          </p:cNvPr>
          <p:cNvSpPr>
            <a:spLocks noGrp="1"/>
          </p:cNvSpPr>
          <p:nvPr>
            <p:ph type="dt" sz="half" idx="10"/>
          </p:nvPr>
        </p:nvSpPr>
        <p:spPr/>
        <p:txBody>
          <a:bodyPr/>
          <a:lstStyle/>
          <a:p>
            <a:fld id="{787DB4A1-1D8C-43C4-AFF3-8F625E694D14}" type="datetime1">
              <a:rPr lang="de-DE" smtClean="0"/>
              <a:t>12.12.23</a:t>
            </a:fld>
            <a:endParaRPr lang="de-DE"/>
          </a:p>
        </p:txBody>
      </p:sp>
      <p:sp>
        <p:nvSpPr>
          <p:cNvPr id="5" name="Fußzeilenplatzhalter 4">
            <a:extLst>
              <a:ext uri="{FF2B5EF4-FFF2-40B4-BE49-F238E27FC236}">
                <a16:creationId xmlns:a16="http://schemas.microsoft.com/office/drawing/2014/main" id="{05410EB8-DEFF-4442-8978-8446CEB46E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BA2F20-D957-EE41-A0D5-5264E3DC2A9A}"/>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4022434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82A3A-FBFD-654D-84D9-8EA57F60C991}"/>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7746C0D-7DA7-2A4C-8EE6-FA58626F86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F07D5C40-099A-ED4F-B099-6DC7408DA072}"/>
              </a:ext>
            </a:extLst>
          </p:cNvPr>
          <p:cNvSpPr>
            <a:spLocks noGrp="1"/>
          </p:cNvSpPr>
          <p:nvPr>
            <p:ph type="dt" sz="half" idx="10"/>
          </p:nvPr>
        </p:nvSpPr>
        <p:spPr/>
        <p:txBody>
          <a:bodyPr/>
          <a:lstStyle/>
          <a:p>
            <a:fld id="{5A57EE93-8797-4E97-9FC5-2FE1E6981625}" type="datetime1">
              <a:rPr lang="de-DE" smtClean="0"/>
              <a:t>12.12.23</a:t>
            </a:fld>
            <a:endParaRPr lang="de-DE"/>
          </a:p>
        </p:txBody>
      </p:sp>
      <p:sp>
        <p:nvSpPr>
          <p:cNvPr id="5" name="Fußzeilenplatzhalter 4">
            <a:extLst>
              <a:ext uri="{FF2B5EF4-FFF2-40B4-BE49-F238E27FC236}">
                <a16:creationId xmlns:a16="http://schemas.microsoft.com/office/drawing/2014/main" id="{5922004F-44DE-DC46-98B7-D791852DBEC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674ED43-82FA-0448-B6F6-BDDB585B9ACC}"/>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836591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92B65-FC70-694C-8913-4F75F03A35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C3C36608-1E92-D048-8FF8-50279BD0B4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946AE5A-9C22-5843-BAF6-2927873368BB}"/>
              </a:ext>
            </a:extLst>
          </p:cNvPr>
          <p:cNvSpPr>
            <a:spLocks noGrp="1"/>
          </p:cNvSpPr>
          <p:nvPr>
            <p:ph type="dt" sz="half" idx="10"/>
          </p:nvPr>
        </p:nvSpPr>
        <p:spPr/>
        <p:txBody>
          <a:bodyPr/>
          <a:lstStyle/>
          <a:p>
            <a:fld id="{2D8FBCEA-69A7-4961-A210-F8BCB5539671}" type="datetime1">
              <a:rPr lang="de-DE" smtClean="0"/>
              <a:t>12.12.23</a:t>
            </a:fld>
            <a:endParaRPr lang="de-DE"/>
          </a:p>
        </p:txBody>
      </p:sp>
      <p:sp>
        <p:nvSpPr>
          <p:cNvPr id="5" name="Fußzeilenplatzhalter 4">
            <a:extLst>
              <a:ext uri="{FF2B5EF4-FFF2-40B4-BE49-F238E27FC236}">
                <a16:creationId xmlns:a16="http://schemas.microsoft.com/office/drawing/2014/main" id="{A92CF2C9-A006-AA43-B186-6157F7FE32E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EB080D8-066E-1847-B680-EDDDC896C789}"/>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1856205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4C033E-16B8-5046-A1F5-727A25A6F40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B1E6E43-F220-2546-AD8B-BB9AAAD70B2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5460749-90BC-774F-A48D-EC03A69A1E9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265A177-8436-B144-A7DF-E61F5AC814E2}"/>
              </a:ext>
            </a:extLst>
          </p:cNvPr>
          <p:cNvSpPr>
            <a:spLocks noGrp="1"/>
          </p:cNvSpPr>
          <p:nvPr>
            <p:ph type="dt" sz="half" idx="10"/>
          </p:nvPr>
        </p:nvSpPr>
        <p:spPr/>
        <p:txBody>
          <a:bodyPr/>
          <a:lstStyle/>
          <a:p>
            <a:fld id="{2225EFD6-E0DE-4AD2-B348-63E1408017E5}" type="datetime1">
              <a:rPr lang="de-DE" smtClean="0"/>
              <a:t>12.12.23</a:t>
            </a:fld>
            <a:endParaRPr lang="de-DE"/>
          </a:p>
        </p:txBody>
      </p:sp>
      <p:sp>
        <p:nvSpPr>
          <p:cNvPr id="6" name="Fußzeilenplatzhalter 5">
            <a:extLst>
              <a:ext uri="{FF2B5EF4-FFF2-40B4-BE49-F238E27FC236}">
                <a16:creationId xmlns:a16="http://schemas.microsoft.com/office/drawing/2014/main" id="{48207DCD-6534-824C-A672-E0A11426012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0060641-7416-C343-8533-18C9CF9218AF}"/>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1453471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2CF91B-FC34-2E4B-9729-74C165F237A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D85053C-82F8-C445-A7B5-D50FB07FB7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85AAD64-271D-C044-B60B-D130B969993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C635DCD-F160-D448-8EBE-C80DB13948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4FF984D9-2BC0-AA49-B5A9-2E0D1DCA8586}"/>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742536B-1997-8447-95C8-5C0BD2927FD1}"/>
              </a:ext>
            </a:extLst>
          </p:cNvPr>
          <p:cNvSpPr>
            <a:spLocks noGrp="1"/>
          </p:cNvSpPr>
          <p:nvPr>
            <p:ph type="dt" sz="half" idx="10"/>
          </p:nvPr>
        </p:nvSpPr>
        <p:spPr/>
        <p:txBody>
          <a:bodyPr/>
          <a:lstStyle/>
          <a:p>
            <a:fld id="{A8DF1663-473F-4642-92EC-CFEA852FDFF5}" type="datetime1">
              <a:rPr lang="de-DE" smtClean="0"/>
              <a:t>12.12.23</a:t>
            </a:fld>
            <a:endParaRPr lang="de-DE"/>
          </a:p>
        </p:txBody>
      </p:sp>
      <p:sp>
        <p:nvSpPr>
          <p:cNvPr id="8" name="Fußzeilenplatzhalter 7">
            <a:extLst>
              <a:ext uri="{FF2B5EF4-FFF2-40B4-BE49-F238E27FC236}">
                <a16:creationId xmlns:a16="http://schemas.microsoft.com/office/drawing/2014/main" id="{C7146281-F4BE-0C4A-A14E-14B1C91AA31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08761F8-42A0-344F-B018-05B672D1F04D}"/>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324231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915674-A75A-3A40-AD35-431AA2613D32}"/>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57016F4-9909-5945-8AD3-4575AC7FDD71}"/>
              </a:ext>
            </a:extLst>
          </p:cNvPr>
          <p:cNvSpPr>
            <a:spLocks noGrp="1"/>
          </p:cNvSpPr>
          <p:nvPr>
            <p:ph type="dt" sz="half" idx="10"/>
          </p:nvPr>
        </p:nvSpPr>
        <p:spPr/>
        <p:txBody>
          <a:bodyPr/>
          <a:lstStyle/>
          <a:p>
            <a:fld id="{3062B079-5F27-4351-BA6A-B4A241A4BFC4}" type="datetime1">
              <a:rPr lang="de-DE" smtClean="0"/>
              <a:t>12.12.23</a:t>
            </a:fld>
            <a:endParaRPr lang="de-DE"/>
          </a:p>
        </p:txBody>
      </p:sp>
      <p:sp>
        <p:nvSpPr>
          <p:cNvPr id="4" name="Fußzeilenplatzhalter 3">
            <a:extLst>
              <a:ext uri="{FF2B5EF4-FFF2-40B4-BE49-F238E27FC236}">
                <a16:creationId xmlns:a16="http://schemas.microsoft.com/office/drawing/2014/main" id="{F821E2A7-9CFD-6049-A439-2BB0A51BD68E}"/>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68E3D19-A227-8340-A056-3AB631B2A073}"/>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3233512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BE8E73A-03CA-1A46-810B-27981941B219}"/>
              </a:ext>
            </a:extLst>
          </p:cNvPr>
          <p:cNvSpPr>
            <a:spLocks noGrp="1"/>
          </p:cNvSpPr>
          <p:nvPr>
            <p:ph type="dt" sz="half" idx="10"/>
          </p:nvPr>
        </p:nvSpPr>
        <p:spPr/>
        <p:txBody>
          <a:bodyPr/>
          <a:lstStyle/>
          <a:p>
            <a:fld id="{CC30A5EC-7BF3-40D4-A0C0-84A83A979D19}" type="datetime1">
              <a:rPr lang="de-DE" smtClean="0"/>
              <a:t>12.12.23</a:t>
            </a:fld>
            <a:endParaRPr lang="de-DE"/>
          </a:p>
        </p:txBody>
      </p:sp>
      <p:sp>
        <p:nvSpPr>
          <p:cNvPr id="3" name="Fußzeilenplatzhalter 2">
            <a:extLst>
              <a:ext uri="{FF2B5EF4-FFF2-40B4-BE49-F238E27FC236}">
                <a16:creationId xmlns:a16="http://schemas.microsoft.com/office/drawing/2014/main" id="{62F43E0E-8850-5942-8472-FD5B8527763C}"/>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F69CBEF5-2292-DC47-A4BE-69F1771B5BF2}"/>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3474749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E7ED35-BC0E-244F-B6ED-0D9A1AD3FE0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2F3C0BD-E3D3-104C-AC0F-A8BAD6B4BC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FEDE6E-EAAA-2D46-8793-D5A50CE4E3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109A151-72B5-004D-81F1-27BE593D1D23}"/>
              </a:ext>
            </a:extLst>
          </p:cNvPr>
          <p:cNvSpPr>
            <a:spLocks noGrp="1"/>
          </p:cNvSpPr>
          <p:nvPr>
            <p:ph type="dt" sz="half" idx="10"/>
          </p:nvPr>
        </p:nvSpPr>
        <p:spPr/>
        <p:txBody>
          <a:bodyPr/>
          <a:lstStyle/>
          <a:p>
            <a:fld id="{36E620F3-841A-42FA-A8E6-3CC1F490224D}" type="datetime1">
              <a:rPr lang="de-DE" smtClean="0"/>
              <a:t>12.12.23</a:t>
            </a:fld>
            <a:endParaRPr lang="de-DE"/>
          </a:p>
        </p:txBody>
      </p:sp>
      <p:sp>
        <p:nvSpPr>
          <p:cNvPr id="6" name="Fußzeilenplatzhalter 5">
            <a:extLst>
              <a:ext uri="{FF2B5EF4-FFF2-40B4-BE49-F238E27FC236}">
                <a16:creationId xmlns:a16="http://schemas.microsoft.com/office/drawing/2014/main" id="{B1593F7A-F1A2-FD49-8145-152606C1009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4975C3E-DC13-E944-AC18-E3D3DC78BF02}"/>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2029321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212FFD-C791-5C40-833F-EC23B47F044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E36F64E-BE83-F940-A448-94849C8353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9263F816-0AED-3443-AB5B-ABC6AC7E67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62A80D9-18F3-5046-A2DA-AD8CC353D537}"/>
              </a:ext>
            </a:extLst>
          </p:cNvPr>
          <p:cNvSpPr>
            <a:spLocks noGrp="1"/>
          </p:cNvSpPr>
          <p:nvPr>
            <p:ph type="dt" sz="half" idx="10"/>
          </p:nvPr>
        </p:nvSpPr>
        <p:spPr/>
        <p:txBody>
          <a:bodyPr/>
          <a:lstStyle/>
          <a:p>
            <a:fld id="{2F6C2C1A-3F31-479C-8AD3-AF4F48F836C2}" type="datetime1">
              <a:rPr lang="de-DE" smtClean="0"/>
              <a:t>12.12.23</a:t>
            </a:fld>
            <a:endParaRPr lang="de-DE"/>
          </a:p>
        </p:txBody>
      </p:sp>
      <p:sp>
        <p:nvSpPr>
          <p:cNvPr id="6" name="Fußzeilenplatzhalter 5">
            <a:extLst>
              <a:ext uri="{FF2B5EF4-FFF2-40B4-BE49-F238E27FC236}">
                <a16:creationId xmlns:a16="http://schemas.microsoft.com/office/drawing/2014/main" id="{87A7BD81-1C75-0E41-8AE1-F5441927237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DBC3AE5-27CC-0145-B1E2-3C213305132D}"/>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507390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4ACC4C6-D79F-2D41-AE4B-A1845EC5B4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60439F4-48CC-6F4F-B762-F9271918F1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FEC6FE9-233E-6E44-8659-E7AE290FFA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94E1E-78F7-41C9-A597-0B5F0B0892E9}" type="datetime1">
              <a:rPr lang="de-DE" smtClean="0"/>
              <a:t>12.12.23</a:t>
            </a:fld>
            <a:endParaRPr lang="de-DE"/>
          </a:p>
        </p:txBody>
      </p:sp>
      <p:sp>
        <p:nvSpPr>
          <p:cNvPr id="5" name="Fußzeilenplatzhalter 4">
            <a:extLst>
              <a:ext uri="{FF2B5EF4-FFF2-40B4-BE49-F238E27FC236}">
                <a16:creationId xmlns:a16="http://schemas.microsoft.com/office/drawing/2014/main" id="{5E95564E-EAA6-DD4F-93C3-0A6154486B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EDCA93F8-2E33-9C45-AD83-D2521C9B5C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FF9692-ABA8-EB4D-B52F-45EFB6AD87B9}" type="slidenum">
              <a:rPr lang="de-DE" smtClean="0"/>
              <a:t>‹Nr.›</a:t>
            </a:fld>
            <a:endParaRPr lang="de-DE"/>
          </a:p>
        </p:txBody>
      </p:sp>
    </p:spTree>
    <p:extLst>
      <p:ext uri="{BB962C8B-B14F-4D97-AF65-F5344CB8AC3E}">
        <p14:creationId xmlns:p14="http://schemas.microsoft.com/office/powerpoint/2010/main" val="2175829409"/>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2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 Target="slide1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29.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3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32.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515095F2-C267-A743-A151-FCAC014F1CEA}"/>
              </a:ext>
            </a:extLst>
          </p:cNvPr>
          <p:cNvSpPr>
            <a:spLocks noGrp="1"/>
          </p:cNvSpPr>
          <p:nvPr>
            <p:ph type="subTitle" idx="1"/>
          </p:nvPr>
        </p:nvSpPr>
        <p:spPr>
          <a:xfrm>
            <a:off x="1524000" y="3602038"/>
            <a:ext cx="9144000" cy="2465476"/>
          </a:xfrm>
        </p:spPr>
        <p:txBody>
          <a:bodyPr>
            <a:normAutofit/>
          </a:bodyPr>
          <a:lstStyle/>
          <a:p>
            <a:endParaRPr lang="de-DE" dirty="0"/>
          </a:p>
          <a:p>
            <a:endParaRPr lang="de-DE" dirty="0"/>
          </a:p>
          <a:p>
            <a:endParaRPr lang="de-DE" dirty="0"/>
          </a:p>
          <a:p>
            <a:r>
              <a:rPr lang="de-DE" b="1" i="1" dirty="0"/>
              <a:t>Säuren im Chemielabor</a:t>
            </a:r>
          </a:p>
        </p:txBody>
      </p:sp>
      <p:pic>
        <p:nvPicPr>
          <p:cNvPr id="10" name="Grafik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9000" y="4004715"/>
            <a:ext cx="1008000" cy="1008000"/>
          </a:xfrm>
          <a:prstGeom prst="rect">
            <a:avLst/>
          </a:prstGeom>
        </p:spPr>
      </p:pic>
      <p:sp>
        <p:nvSpPr>
          <p:cNvPr id="2" name="Titel 1">
            <a:extLst>
              <a:ext uri="{FF2B5EF4-FFF2-40B4-BE49-F238E27FC236}">
                <a16:creationId xmlns:a16="http://schemas.microsoft.com/office/drawing/2014/main" id="{C6E351AC-1D5D-284E-8C2C-A10C2887E67E}"/>
              </a:ext>
            </a:extLst>
          </p:cNvPr>
          <p:cNvSpPr>
            <a:spLocks noGrp="1"/>
          </p:cNvSpPr>
          <p:nvPr>
            <p:ph type="ctrTitle"/>
          </p:nvPr>
        </p:nvSpPr>
        <p:spPr/>
        <p:txBody>
          <a:bodyPr/>
          <a:lstStyle/>
          <a:p>
            <a:r>
              <a:rPr lang="de-DE" b="1" dirty="0"/>
              <a:t>Saure und alkalische Lösungen</a:t>
            </a:r>
          </a:p>
        </p:txBody>
      </p:sp>
      <p:pic>
        <p:nvPicPr>
          <p:cNvPr id="7" name="Grafik 6">
            <a:extLst>
              <a:ext uri="{FF2B5EF4-FFF2-40B4-BE49-F238E27FC236}">
                <a16:creationId xmlns:a16="http://schemas.microsoft.com/office/drawing/2014/main" id="{9ADA18FB-E35C-F445-AC2C-2ABDE4FD4133}"/>
              </a:ext>
            </a:extLst>
          </p:cNvPr>
          <p:cNvPicPr>
            <a:picLocks noChangeAspect="1"/>
          </p:cNvPicPr>
          <p:nvPr/>
        </p:nvPicPr>
        <p:blipFill>
          <a:blip r:embed="rId3"/>
          <a:stretch>
            <a:fillRect/>
          </a:stretch>
        </p:blipFill>
        <p:spPr>
          <a:xfrm>
            <a:off x="190500" y="108726"/>
            <a:ext cx="1333500" cy="1111250"/>
          </a:xfrm>
          <a:prstGeom prst="rect">
            <a:avLst/>
          </a:prstGeom>
        </p:spPr>
      </p:pic>
      <p:pic>
        <p:nvPicPr>
          <p:cNvPr id="9" name="Grafik 8">
            <a:extLst>
              <a:ext uri="{FF2B5EF4-FFF2-40B4-BE49-F238E27FC236}">
                <a16:creationId xmlns:a16="http://schemas.microsoft.com/office/drawing/2014/main" id="{A4EB58EF-B024-A641-A6A7-0589F09E23E9}"/>
              </a:ext>
            </a:extLst>
          </p:cNvPr>
          <p:cNvPicPr>
            <a:picLocks noChangeAspect="1"/>
          </p:cNvPicPr>
          <p:nvPr/>
        </p:nvPicPr>
        <p:blipFill>
          <a:blip r:embed="rId4"/>
          <a:stretch>
            <a:fillRect/>
          </a:stretch>
        </p:blipFill>
        <p:spPr>
          <a:xfrm>
            <a:off x="9232919" y="108726"/>
            <a:ext cx="2870161" cy="1111250"/>
          </a:xfrm>
          <a:prstGeom prst="rect">
            <a:avLst/>
          </a:prstGeom>
        </p:spPr>
      </p:pic>
      <p:sp>
        <p:nvSpPr>
          <p:cNvPr id="5" name="Foliennummernplatzhalter 4"/>
          <p:cNvSpPr>
            <a:spLocks noGrp="1"/>
          </p:cNvSpPr>
          <p:nvPr>
            <p:ph type="sldNum" sz="quarter" idx="12"/>
          </p:nvPr>
        </p:nvSpPr>
        <p:spPr/>
        <p:txBody>
          <a:bodyPr/>
          <a:lstStyle/>
          <a:p>
            <a:fld id="{2BFF9692-ABA8-EB4D-B52F-45EFB6AD87B9}" type="slidenum">
              <a:rPr lang="de-DE" smtClean="0"/>
              <a:t>1</a:t>
            </a:fld>
            <a:endParaRPr lang="de-DE"/>
          </a:p>
        </p:txBody>
      </p:sp>
    </p:spTree>
    <p:extLst>
      <p:ext uri="{BB962C8B-B14F-4D97-AF65-F5344CB8AC3E}">
        <p14:creationId xmlns:p14="http://schemas.microsoft.com/office/powerpoint/2010/main" val="4021912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Im Chemielabor findet man zahlreiche Säuren. Diese können entweder selbst hergestellt oder auch im Chemikalienhandel gekauft werden. Säuren können entweder flüssig, fest oder gasförmig sein. Alle Säuren bestehen aus Säuremolekülen: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Im Chemielabor werden Säuren häufig genutzt, um andere Substanzen zu verändern. Dazu werden Säuren zu einer Reaktionslösung gegeben, in der sich der Reaktionspartner befindet. Doch was sind Säuren eigentlich und wie verändern sie andere Substanzen? </a:t>
            </a:r>
          </a:p>
          <a:p>
            <a:pPr marL="0" indent="0">
              <a:buNone/>
            </a:pPr>
            <a:r>
              <a:rPr lang="de-DE" sz="2000" dirty="0"/>
              <a:t>Der Wissenschaftler </a:t>
            </a:r>
            <a:r>
              <a:rPr lang="de-DE" sz="2000" dirty="0" err="1"/>
              <a:t>Svante</a:t>
            </a:r>
            <a:r>
              <a:rPr lang="de-DE" sz="2000" dirty="0"/>
              <a:t> Arrhenius beschrieb </a:t>
            </a:r>
            <a:r>
              <a:rPr lang="de-DE" sz="2000" i="1" dirty="0">
                <a:solidFill>
                  <a:schemeClr val="accent2">
                    <a:lumMod val="75000"/>
                  </a:schemeClr>
                </a:solidFill>
              </a:rPr>
              <a:t>Säuren als Moleküle, die sich in Wasser in ein positiv geladenes Wasserstoff-Ion (H</a:t>
            </a:r>
            <a:r>
              <a:rPr lang="de-DE" sz="2000" i="1" baseline="30000" dirty="0">
                <a:solidFill>
                  <a:schemeClr val="accent2">
                    <a:lumMod val="75000"/>
                  </a:schemeClr>
                </a:solidFill>
              </a:rPr>
              <a:t>+</a:t>
            </a:r>
            <a:r>
              <a:rPr lang="de-DE" sz="2000" i="1" dirty="0">
                <a:solidFill>
                  <a:schemeClr val="accent2">
                    <a:lumMod val="75000"/>
                  </a:schemeClr>
                </a:solidFill>
              </a:rPr>
              <a:t>-Ion) und ein negativ geladenes Säurerest-Ion aufspalten</a:t>
            </a:r>
            <a:r>
              <a:rPr lang="de-DE" sz="2000" dirty="0"/>
              <a:t>. H</a:t>
            </a:r>
            <a:r>
              <a:rPr lang="de-DE" sz="2000" baseline="30000" dirty="0"/>
              <a:t>+</a:t>
            </a:r>
            <a:r>
              <a:rPr lang="de-DE" sz="2000" dirty="0"/>
              <a:t>-Ionen werden auch als </a:t>
            </a:r>
            <a:r>
              <a:rPr lang="de-DE" sz="2000" i="1" dirty="0">
                <a:solidFill>
                  <a:schemeClr val="accent2">
                    <a:lumMod val="75000"/>
                  </a:schemeClr>
                </a:solidFill>
              </a:rPr>
              <a:t>Protonen</a:t>
            </a:r>
            <a:r>
              <a:rPr lang="de-DE" sz="2000" dirty="0"/>
              <a:t> bezeichnet. </a:t>
            </a:r>
          </a:p>
          <a:p>
            <a:pPr marL="0" indent="0">
              <a:buNone/>
            </a:pPr>
            <a:endParaRPr lang="de-DE" dirty="0"/>
          </a:p>
        </p:txBody>
      </p:sp>
      <p:sp>
        <p:nvSpPr>
          <p:cNvPr id="21" name="Textfeld 20">
            <a:extLst>
              <a:ext uri="{FF2B5EF4-FFF2-40B4-BE49-F238E27FC236}">
                <a16:creationId xmlns:a16="http://schemas.microsoft.com/office/drawing/2014/main" id="{3468C388-A219-C64C-B2EB-C0CDE9D4C61A}"/>
              </a:ext>
            </a:extLst>
          </p:cNvPr>
          <p:cNvSpPr txBox="1"/>
          <p:nvPr/>
        </p:nvSpPr>
        <p:spPr>
          <a:xfrm>
            <a:off x="7008739" y="3092832"/>
            <a:ext cx="1782430" cy="276999"/>
          </a:xfrm>
          <a:prstGeom prst="rect">
            <a:avLst/>
          </a:prstGeom>
          <a:noFill/>
        </p:spPr>
        <p:txBody>
          <a:bodyPr wrap="square" rtlCol="0">
            <a:spAutoFit/>
          </a:bodyPr>
          <a:lstStyle/>
          <a:p>
            <a:r>
              <a:rPr lang="de-DE" sz="1200" i="1" dirty="0"/>
              <a:t>Säuremolekül</a:t>
            </a:r>
            <a:endParaRPr lang="de-DE" sz="1200" i="1" baseline="-25000" dirty="0"/>
          </a:p>
        </p:txBody>
      </p:sp>
      <p:sp>
        <p:nvSpPr>
          <p:cNvPr id="23" name="Foliennummernplatzhalter 22"/>
          <p:cNvSpPr>
            <a:spLocks noGrp="1"/>
          </p:cNvSpPr>
          <p:nvPr>
            <p:ph type="sldNum" sz="quarter" idx="12"/>
          </p:nvPr>
        </p:nvSpPr>
        <p:spPr/>
        <p:txBody>
          <a:bodyPr/>
          <a:lstStyle/>
          <a:p>
            <a:fld id="{2BFF9692-ABA8-EB4D-B52F-45EFB6AD87B9}" type="slidenum">
              <a:rPr lang="de-DE" smtClean="0"/>
              <a:t>10</a:t>
            </a:fld>
            <a:endParaRPr lang="de-DE"/>
          </a:p>
        </p:txBody>
      </p:sp>
      <p:pic>
        <p:nvPicPr>
          <p:cNvPr id="9" name="Grafik 8">
            <a:extLst>
              <a:ext uri="{FF2B5EF4-FFF2-40B4-BE49-F238E27FC236}">
                <a16:creationId xmlns:a16="http://schemas.microsoft.com/office/drawing/2014/main" id="{7D532293-0ED0-314E-B3BB-1E823C293619}"/>
              </a:ext>
            </a:extLst>
          </p:cNvPr>
          <p:cNvPicPr>
            <a:picLocks noChangeAspect="1"/>
          </p:cNvPicPr>
          <p:nvPr/>
        </p:nvPicPr>
        <p:blipFill>
          <a:blip r:embed="rId2"/>
          <a:stretch>
            <a:fillRect/>
          </a:stretch>
        </p:blipFill>
        <p:spPr>
          <a:xfrm>
            <a:off x="359411" y="5248457"/>
            <a:ext cx="478789" cy="478789"/>
          </a:xfrm>
          <a:prstGeom prst="rect">
            <a:avLst/>
          </a:prstGeom>
        </p:spPr>
      </p:pic>
      <p:sp>
        <p:nvSpPr>
          <p:cNvPr id="16" name="Textfeld 15">
            <a:extLst>
              <a:ext uri="{FF2B5EF4-FFF2-40B4-BE49-F238E27FC236}">
                <a16:creationId xmlns:a16="http://schemas.microsoft.com/office/drawing/2014/main" id="{264EF697-E64E-0143-9C56-4686A30F2849}"/>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24" name="Grafik 23">
            <a:extLst>
              <a:ext uri="{FF2B5EF4-FFF2-40B4-BE49-F238E27FC236}">
                <a16:creationId xmlns:a16="http://schemas.microsoft.com/office/drawing/2014/main" id="{B70547E4-80BB-9A40-B941-A8BF0B8B3186}"/>
              </a:ext>
            </a:extLst>
          </p:cNvPr>
          <p:cNvPicPr>
            <a:picLocks noChangeAspect="1"/>
          </p:cNvPicPr>
          <p:nvPr/>
        </p:nvPicPr>
        <p:blipFill>
          <a:blip r:embed="rId3"/>
          <a:stretch>
            <a:fillRect/>
          </a:stretch>
        </p:blipFill>
        <p:spPr>
          <a:xfrm>
            <a:off x="10664429" y="335802"/>
            <a:ext cx="679872" cy="679872"/>
          </a:xfrm>
          <a:prstGeom prst="rect">
            <a:avLst/>
          </a:prstGeom>
        </p:spPr>
      </p:pic>
      <p:sp>
        <p:nvSpPr>
          <p:cNvPr id="25" name="Oval 3">
            <a:extLst>
              <a:ext uri="{FF2B5EF4-FFF2-40B4-BE49-F238E27FC236}">
                <a16:creationId xmlns:a16="http://schemas.microsoft.com/office/drawing/2014/main" id="{95E661CC-52DA-D34C-85AD-54E007B27D14}"/>
              </a:ext>
            </a:extLst>
          </p:cNvPr>
          <p:cNvSpPr>
            <a:spLocks noChangeAspect="1"/>
          </p:cNvSpPr>
          <p:nvPr/>
        </p:nvSpPr>
        <p:spPr>
          <a:xfrm>
            <a:off x="6744769" y="2693009"/>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6" name="Oval 7">
            <a:extLst>
              <a:ext uri="{FF2B5EF4-FFF2-40B4-BE49-F238E27FC236}">
                <a16:creationId xmlns:a16="http://schemas.microsoft.com/office/drawing/2014/main" id="{8E3E6956-FDC7-C74B-8649-C03D3E01C7CF}"/>
              </a:ext>
            </a:extLst>
          </p:cNvPr>
          <p:cNvSpPr>
            <a:spLocks noChangeAspect="1"/>
          </p:cNvSpPr>
          <p:nvPr/>
        </p:nvSpPr>
        <p:spPr>
          <a:xfrm>
            <a:off x="7058446" y="2693009"/>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6056" y="2573557"/>
            <a:ext cx="972459" cy="972459"/>
          </a:xfrm>
          <a:prstGeom prst="rect">
            <a:avLst/>
          </a:prstGeom>
        </p:spPr>
      </p:pic>
      <p:sp>
        <p:nvSpPr>
          <p:cNvPr id="18" name="Freihandform 17"/>
          <p:cNvSpPr/>
          <p:nvPr/>
        </p:nvSpPr>
        <p:spPr>
          <a:xfrm rot="9812459">
            <a:off x="6048007" y="3280177"/>
            <a:ext cx="636744" cy="179308"/>
          </a:xfrm>
          <a:custGeom>
            <a:avLst/>
            <a:gdLst>
              <a:gd name="connsiteX0" fmla="*/ 0 w 977153"/>
              <a:gd name="connsiteY0" fmla="*/ 179308 h 179308"/>
              <a:gd name="connsiteX1" fmla="*/ 475129 w 977153"/>
              <a:gd name="connsiteY1" fmla="*/ 14 h 179308"/>
              <a:gd name="connsiteX2" fmla="*/ 977153 w 977153"/>
              <a:gd name="connsiteY2" fmla="*/ 170344 h 179308"/>
            </a:gdLst>
            <a:ahLst/>
            <a:cxnLst>
              <a:cxn ang="0">
                <a:pos x="connsiteX0" y="connsiteY0"/>
              </a:cxn>
              <a:cxn ang="0">
                <a:pos x="connsiteX1" y="connsiteY1"/>
              </a:cxn>
              <a:cxn ang="0">
                <a:pos x="connsiteX2" y="connsiteY2"/>
              </a:cxn>
            </a:cxnLst>
            <a:rect l="l" t="t" r="r" b="b"/>
            <a:pathLst>
              <a:path w="977153" h="179308">
                <a:moveTo>
                  <a:pt x="0" y="179308"/>
                </a:moveTo>
                <a:cubicBezTo>
                  <a:pt x="156135" y="90408"/>
                  <a:pt x="312270" y="1508"/>
                  <a:pt x="475129" y="14"/>
                </a:cubicBezTo>
                <a:cubicBezTo>
                  <a:pt x="637988" y="-1480"/>
                  <a:pt x="850153" y="110579"/>
                  <a:pt x="977153" y="170344"/>
                </a:cubicBezTo>
              </a:path>
            </a:pathLst>
          </a:custGeom>
          <a:ln>
            <a:headEnd type="triangle"/>
            <a:tailEnd type="none"/>
          </a:ln>
        </p:spPr>
        <p:style>
          <a:lnRef idx="1">
            <a:schemeClr val="dk1"/>
          </a:lnRef>
          <a:fillRef idx="0">
            <a:schemeClr val="dk1"/>
          </a:fillRef>
          <a:effectRef idx="0">
            <a:schemeClr val="dk1"/>
          </a:effectRef>
          <a:fontRef idx="minor">
            <a:schemeClr val="tx1"/>
          </a:fontRef>
        </p:style>
        <p:txBody>
          <a:bodyPr rtlCol="0" anchor="ctr"/>
          <a:lstStyle/>
          <a:p>
            <a:pPr algn="ctr"/>
            <a:endParaRPr lang="de-DE"/>
          </a:p>
        </p:txBody>
      </p:sp>
      <p:sp>
        <p:nvSpPr>
          <p:cNvPr id="19" name="Textfeld 18">
            <a:extLst>
              <a:ext uri="{FF2B5EF4-FFF2-40B4-BE49-F238E27FC236}">
                <a16:creationId xmlns:a16="http://schemas.microsoft.com/office/drawing/2014/main" id="{3468C388-A219-C64C-B2EB-C0CDE9D4C61A}"/>
              </a:ext>
            </a:extLst>
          </p:cNvPr>
          <p:cNvSpPr txBox="1"/>
          <p:nvPr/>
        </p:nvSpPr>
        <p:spPr>
          <a:xfrm>
            <a:off x="5330259" y="3453723"/>
            <a:ext cx="543598" cy="276999"/>
          </a:xfrm>
          <a:prstGeom prst="rect">
            <a:avLst/>
          </a:prstGeom>
          <a:noFill/>
        </p:spPr>
        <p:txBody>
          <a:bodyPr wrap="square" rtlCol="0">
            <a:spAutoFit/>
          </a:bodyPr>
          <a:lstStyle/>
          <a:p>
            <a:r>
              <a:rPr lang="de-DE" sz="1200" i="1" dirty="0"/>
              <a:t>Säure</a:t>
            </a:r>
            <a:endParaRPr lang="de-DE" sz="1200" i="1" baseline="-25000" dirty="0"/>
          </a:p>
        </p:txBody>
      </p:sp>
    </p:spTree>
    <p:extLst>
      <p:ext uri="{BB962C8B-B14F-4D97-AF65-F5344CB8AC3E}">
        <p14:creationId xmlns:p14="http://schemas.microsoft.com/office/powerpoint/2010/main" val="1523850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 </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Im Wasser werden die Säuren gelöst. Hierbei werden die Säuremoleküle aufgespalten.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Die gebildeten Ionen sind in wässriger Lösung hydratisiert, also von Wassermolekülen umgeben. Das wird durch das Symbol (</a:t>
            </a:r>
            <a:r>
              <a:rPr lang="de-DE" sz="2000" dirty="0" err="1"/>
              <a:t>aq</a:t>
            </a:r>
            <a:r>
              <a:rPr lang="de-DE" sz="2000" dirty="0"/>
              <a:t>) zum Ausdruck gebracht. Wenn Säuren in Wasser gelöst werden, spricht man auch von sauren Lösungen. </a:t>
            </a:r>
          </a:p>
        </p:txBody>
      </p:sp>
      <p:sp>
        <p:nvSpPr>
          <p:cNvPr id="4" name="Oval 3">
            <a:extLst>
              <a:ext uri="{FF2B5EF4-FFF2-40B4-BE49-F238E27FC236}">
                <a16:creationId xmlns:a16="http://schemas.microsoft.com/office/drawing/2014/main" id="{95E661CC-52DA-D34C-85AD-54E007B27D14}"/>
              </a:ext>
            </a:extLst>
          </p:cNvPr>
          <p:cNvSpPr>
            <a:spLocks noChangeAspect="1"/>
          </p:cNvSpPr>
          <p:nvPr/>
        </p:nvSpPr>
        <p:spPr>
          <a:xfrm>
            <a:off x="3982401" y="2362726"/>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 name="Textfeld 4">
            <a:extLst>
              <a:ext uri="{FF2B5EF4-FFF2-40B4-BE49-F238E27FC236}">
                <a16:creationId xmlns:a16="http://schemas.microsoft.com/office/drawing/2014/main" id="{48E6D44E-02EC-884D-BED0-E5A714370BC6}"/>
              </a:ext>
            </a:extLst>
          </p:cNvPr>
          <p:cNvSpPr txBox="1"/>
          <p:nvPr/>
        </p:nvSpPr>
        <p:spPr>
          <a:xfrm>
            <a:off x="2331314" y="2433699"/>
            <a:ext cx="1385740" cy="276999"/>
          </a:xfrm>
          <a:prstGeom prst="rect">
            <a:avLst/>
          </a:prstGeom>
          <a:noFill/>
        </p:spPr>
        <p:txBody>
          <a:bodyPr wrap="square" rtlCol="0">
            <a:spAutoFit/>
          </a:bodyPr>
          <a:lstStyle/>
          <a:p>
            <a:r>
              <a:rPr lang="de-DE" sz="1200" i="1" dirty="0"/>
              <a:t>Modell:</a:t>
            </a:r>
          </a:p>
        </p:txBody>
      </p:sp>
      <p:sp>
        <p:nvSpPr>
          <p:cNvPr id="6" name="Textfeld 5">
            <a:extLst>
              <a:ext uri="{FF2B5EF4-FFF2-40B4-BE49-F238E27FC236}">
                <a16:creationId xmlns:a16="http://schemas.microsoft.com/office/drawing/2014/main" id="{CCA9CFBA-FA39-144E-B35C-A75B7F590B7E}"/>
              </a:ext>
            </a:extLst>
          </p:cNvPr>
          <p:cNvSpPr txBox="1"/>
          <p:nvPr/>
        </p:nvSpPr>
        <p:spPr>
          <a:xfrm>
            <a:off x="2315305" y="3026123"/>
            <a:ext cx="1385740" cy="276999"/>
          </a:xfrm>
          <a:prstGeom prst="rect">
            <a:avLst/>
          </a:prstGeom>
          <a:noFill/>
        </p:spPr>
        <p:txBody>
          <a:bodyPr wrap="square" rtlCol="0">
            <a:spAutoFit/>
          </a:bodyPr>
          <a:lstStyle/>
          <a:p>
            <a:r>
              <a:rPr lang="de-DE" sz="1200" i="1" dirty="0"/>
              <a:t>Reaktionsschema:</a:t>
            </a:r>
          </a:p>
        </p:txBody>
      </p:sp>
      <p:sp>
        <p:nvSpPr>
          <p:cNvPr id="7" name="Textfeld 6">
            <a:extLst>
              <a:ext uri="{FF2B5EF4-FFF2-40B4-BE49-F238E27FC236}">
                <a16:creationId xmlns:a16="http://schemas.microsoft.com/office/drawing/2014/main" id="{546E3332-456F-634C-8052-B0E0E8479904}"/>
              </a:ext>
            </a:extLst>
          </p:cNvPr>
          <p:cNvSpPr txBox="1"/>
          <p:nvPr/>
        </p:nvSpPr>
        <p:spPr>
          <a:xfrm>
            <a:off x="2284657" y="3630032"/>
            <a:ext cx="1479054" cy="276999"/>
          </a:xfrm>
          <a:prstGeom prst="rect">
            <a:avLst/>
          </a:prstGeom>
          <a:noFill/>
        </p:spPr>
        <p:txBody>
          <a:bodyPr wrap="square" rtlCol="0">
            <a:spAutoFit/>
          </a:bodyPr>
          <a:lstStyle/>
          <a:p>
            <a:r>
              <a:rPr lang="de-DE" sz="1200" i="1" dirty="0"/>
              <a:t>Reaktionsgleichung:</a:t>
            </a:r>
          </a:p>
        </p:txBody>
      </p:sp>
      <p:sp>
        <p:nvSpPr>
          <p:cNvPr id="8" name="Oval 7">
            <a:extLst>
              <a:ext uri="{FF2B5EF4-FFF2-40B4-BE49-F238E27FC236}">
                <a16:creationId xmlns:a16="http://schemas.microsoft.com/office/drawing/2014/main" id="{8E3E6956-FDC7-C74B-8649-C03D3E01C7CF}"/>
              </a:ext>
            </a:extLst>
          </p:cNvPr>
          <p:cNvSpPr>
            <a:spLocks noChangeAspect="1"/>
          </p:cNvSpPr>
          <p:nvPr/>
        </p:nvSpPr>
        <p:spPr>
          <a:xfrm>
            <a:off x="4296078" y="2362726"/>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10" name="Gerade Verbindung mit Pfeil 9">
            <a:extLst>
              <a:ext uri="{FF2B5EF4-FFF2-40B4-BE49-F238E27FC236}">
                <a16:creationId xmlns:a16="http://schemas.microsoft.com/office/drawing/2014/main" id="{EA078B8C-2F3C-A84C-955E-FB66EDE517E6}"/>
              </a:ext>
            </a:extLst>
          </p:cNvPr>
          <p:cNvCxnSpPr/>
          <p:nvPr/>
        </p:nvCxnSpPr>
        <p:spPr>
          <a:xfrm>
            <a:off x="5528679" y="260466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Oval 10">
            <a:extLst>
              <a:ext uri="{FF2B5EF4-FFF2-40B4-BE49-F238E27FC236}">
                <a16:creationId xmlns:a16="http://schemas.microsoft.com/office/drawing/2014/main" id="{703F6629-274B-574D-A905-A3D4F13E8BDC}"/>
              </a:ext>
            </a:extLst>
          </p:cNvPr>
          <p:cNvSpPr>
            <a:spLocks noChangeAspect="1"/>
          </p:cNvSpPr>
          <p:nvPr/>
        </p:nvSpPr>
        <p:spPr>
          <a:xfrm>
            <a:off x="6952389" y="245617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Oval 12">
            <a:extLst>
              <a:ext uri="{FF2B5EF4-FFF2-40B4-BE49-F238E27FC236}">
                <a16:creationId xmlns:a16="http://schemas.microsoft.com/office/drawing/2014/main" id="{787F09CC-A5C1-404A-8040-322900899385}"/>
              </a:ext>
            </a:extLst>
          </p:cNvPr>
          <p:cNvSpPr>
            <a:spLocks noChangeAspect="1"/>
          </p:cNvSpPr>
          <p:nvPr/>
        </p:nvSpPr>
        <p:spPr>
          <a:xfrm>
            <a:off x="9532500" y="2597429"/>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4" name="Textfeld 13">
            <a:extLst>
              <a:ext uri="{FF2B5EF4-FFF2-40B4-BE49-F238E27FC236}">
                <a16:creationId xmlns:a16="http://schemas.microsoft.com/office/drawing/2014/main" id="{3468C388-A219-C64C-B2EB-C0CDE9D4C61A}"/>
              </a:ext>
            </a:extLst>
          </p:cNvPr>
          <p:cNvSpPr txBox="1"/>
          <p:nvPr/>
        </p:nvSpPr>
        <p:spPr>
          <a:xfrm>
            <a:off x="3588837" y="2956812"/>
            <a:ext cx="1782430" cy="369332"/>
          </a:xfrm>
          <a:prstGeom prst="rect">
            <a:avLst/>
          </a:prstGeom>
          <a:noFill/>
        </p:spPr>
        <p:txBody>
          <a:bodyPr wrap="square" rtlCol="0">
            <a:spAutoFit/>
          </a:bodyPr>
          <a:lstStyle/>
          <a:p>
            <a:r>
              <a:rPr lang="de-DE" dirty="0"/>
              <a:t>Säuremolekül </a:t>
            </a:r>
            <a:r>
              <a:rPr lang="de-DE" baseline="-25000" dirty="0"/>
              <a:t>(</a:t>
            </a:r>
            <a:r>
              <a:rPr lang="de-DE" baseline="-25000" dirty="0" err="1"/>
              <a:t>aq</a:t>
            </a:r>
            <a:r>
              <a:rPr lang="de-DE" baseline="-25000" dirty="0"/>
              <a:t>)</a:t>
            </a:r>
          </a:p>
        </p:txBody>
      </p:sp>
      <p:sp>
        <p:nvSpPr>
          <p:cNvPr id="15" name="Textfeld 14">
            <a:extLst>
              <a:ext uri="{FF2B5EF4-FFF2-40B4-BE49-F238E27FC236}">
                <a16:creationId xmlns:a16="http://schemas.microsoft.com/office/drawing/2014/main" id="{24EE0DAD-71ED-6E44-90BA-EFA0205AA453}"/>
              </a:ext>
            </a:extLst>
          </p:cNvPr>
          <p:cNvSpPr txBox="1"/>
          <p:nvPr/>
        </p:nvSpPr>
        <p:spPr>
          <a:xfrm>
            <a:off x="6359904" y="2964647"/>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16" name="Gerade Verbindung mit Pfeil 15">
            <a:extLst>
              <a:ext uri="{FF2B5EF4-FFF2-40B4-BE49-F238E27FC236}">
                <a16:creationId xmlns:a16="http://schemas.microsoft.com/office/drawing/2014/main" id="{B49E665B-21A3-9B4A-8038-588460AB13E5}"/>
              </a:ext>
            </a:extLst>
          </p:cNvPr>
          <p:cNvCxnSpPr/>
          <p:nvPr/>
        </p:nvCxnSpPr>
        <p:spPr>
          <a:xfrm>
            <a:off x="5512670" y="312616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Textfeld 17">
            <a:extLst>
              <a:ext uri="{FF2B5EF4-FFF2-40B4-BE49-F238E27FC236}">
                <a16:creationId xmlns:a16="http://schemas.microsoft.com/office/drawing/2014/main" id="{D0A5D1BA-D8C5-F44C-A0B9-848507E31481}"/>
              </a:ext>
            </a:extLst>
          </p:cNvPr>
          <p:cNvSpPr txBox="1"/>
          <p:nvPr/>
        </p:nvSpPr>
        <p:spPr>
          <a:xfrm>
            <a:off x="8161209" y="2412763"/>
            <a:ext cx="280447" cy="369332"/>
          </a:xfrm>
          <a:prstGeom prst="rect">
            <a:avLst/>
          </a:prstGeom>
          <a:noFill/>
        </p:spPr>
        <p:txBody>
          <a:bodyPr wrap="square">
            <a:spAutoFit/>
          </a:bodyPr>
          <a:lstStyle/>
          <a:p>
            <a:r>
              <a:rPr lang="de-DE" dirty="0"/>
              <a:t>+</a:t>
            </a:r>
          </a:p>
        </p:txBody>
      </p:sp>
      <p:sp>
        <p:nvSpPr>
          <p:cNvPr id="19" name="Oval 18">
            <a:extLst>
              <a:ext uri="{FF2B5EF4-FFF2-40B4-BE49-F238E27FC236}">
                <a16:creationId xmlns:a16="http://schemas.microsoft.com/office/drawing/2014/main" id="{73417C8D-8F26-8244-A9F3-7EB09301A3D8}"/>
              </a:ext>
            </a:extLst>
          </p:cNvPr>
          <p:cNvSpPr>
            <a:spLocks noChangeAspect="1"/>
          </p:cNvSpPr>
          <p:nvPr/>
        </p:nvSpPr>
        <p:spPr>
          <a:xfrm>
            <a:off x="9111926" y="2358803"/>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0" name="Oval 19">
            <a:extLst>
              <a:ext uri="{FF2B5EF4-FFF2-40B4-BE49-F238E27FC236}">
                <a16:creationId xmlns:a16="http://schemas.microsoft.com/office/drawing/2014/main" id="{86CD6EFE-DB4E-5C41-8ECF-B77A312773F1}"/>
              </a:ext>
            </a:extLst>
          </p:cNvPr>
          <p:cNvSpPr>
            <a:spLocks noChangeAspect="1"/>
          </p:cNvSpPr>
          <p:nvPr/>
        </p:nvSpPr>
        <p:spPr>
          <a:xfrm>
            <a:off x="9425603" y="2358803"/>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1" name="Textfeld 20">
            <a:extLst>
              <a:ext uri="{FF2B5EF4-FFF2-40B4-BE49-F238E27FC236}">
                <a16:creationId xmlns:a16="http://schemas.microsoft.com/office/drawing/2014/main" id="{73822A3D-116F-BE4E-9F10-57EB6DD68526}"/>
              </a:ext>
            </a:extLst>
          </p:cNvPr>
          <p:cNvSpPr txBox="1"/>
          <p:nvPr/>
        </p:nvSpPr>
        <p:spPr>
          <a:xfrm>
            <a:off x="3588837" y="3573213"/>
            <a:ext cx="1782430" cy="369332"/>
          </a:xfrm>
          <a:prstGeom prst="rect">
            <a:avLst/>
          </a:prstGeom>
          <a:noFill/>
        </p:spPr>
        <p:txBody>
          <a:bodyPr wrap="square" rtlCol="0">
            <a:spAutoFit/>
          </a:bodyPr>
          <a:lstStyle/>
          <a:p>
            <a:pPr algn="ctr"/>
            <a:r>
              <a:rPr lang="de-DE" dirty="0">
                <a:solidFill>
                  <a:schemeClr val="accent2">
                    <a:lumMod val="75000"/>
                  </a:schemeClr>
                </a:solidFill>
              </a:rPr>
              <a:t>H</a:t>
            </a:r>
            <a:r>
              <a:rPr lang="de-DE" dirty="0">
                <a:solidFill>
                  <a:schemeClr val="accent6">
                    <a:lumMod val="75000"/>
                  </a:schemeClr>
                </a:solidFill>
              </a:rPr>
              <a:t>A</a:t>
            </a:r>
            <a:r>
              <a:rPr lang="de-DE" dirty="0"/>
              <a:t> </a:t>
            </a:r>
            <a:r>
              <a:rPr lang="de-DE" baseline="-25000" dirty="0"/>
              <a:t>(</a:t>
            </a:r>
            <a:r>
              <a:rPr lang="de-DE" baseline="-25000" dirty="0" err="1"/>
              <a:t>aq</a:t>
            </a:r>
            <a:r>
              <a:rPr lang="de-DE" baseline="-25000" dirty="0"/>
              <a:t>)</a:t>
            </a:r>
          </a:p>
        </p:txBody>
      </p:sp>
      <p:sp>
        <p:nvSpPr>
          <p:cNvPr id="22" name="Textfeld 21">
            <a:extLst>
              <a:ext uri="{FF2B5EF4-FFF2-40B4-BE49-F238E27FC236}">
                <a16:creationId xmlns:a16="http://schemas.microsoft.com/office/drawing/2014/main" id="{AF2C2433-E29C-EE43-8824-FA534FD2570D}"/>
              </a:ext>
            </a:extLst>
          </p:cNvPr>
          <p:cNvSpPr txBox="1"/>
          <p:nvPr/>
        </p:nvSpPr>
        <p:spPr>
          <a:xfrm>
            <a:off x="6238535" y="3573213"/>
            <a:ext cx="1922674"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30000" dirty="0">
                <a:solidFill>
                  <a:schemeClr val="accent2">
                    <a:lumMod val="75000"/>
                  </a:schemeClr>
                </a:solidFill>
              </a:rPr>
              <a:t>+</a:t>
            </a:r>
            <a:r>
              <a:rPr lang="de-DE" dirty="0">
                <a:solidFill>
                  <a:schemeClr val="accent2">
                    <a:lumMod val="75000"/>
                  </a:schemeClr>
                </a:solidFill>
              </a:rPr>
              <a:t> </a:t>
            </a:r>
            <a:r>
              <a:rPr lang="de-DE" baseline="-25000" dirty="0"/>
              <a:t>(</a:t>
            </a:r>
            <a:r>
              <a:rPr lang="de-DE" baseline="-25000" dirty="0" err="1"/>
              <a:t>aq</a:t>
            </a:r>
            <a:r>
              <a:rPr lang="de-DE" baseline="-25000" dirty="0"/>
              <a:t>)</a:t>
            </a:r>
          </a:p>
        </p:txBody>
      </p:sp>
      <p:cxnSp>
        <p:nvCxnSpPr>
          <p:cNvPr id="23" name="Gerade Verbindung mit Pfeil 22">
            <a:extLst>
              <a:ext uri="{FF2B5EF4-FFF2-40B4-BE49-F238E27FC236}">
                <a16:creationId xmlns:a16="http://schemas.microsoft.com/office/drawing/2014/main" id="{CAA2B3B1-7E58-344B-A0F4-0A58E0B10600}"/>
              </a:ext>
            </a:extLst>
          </p:cNvPr>
          <p:cNvCxnSpPr/>
          <p:nvPr/>
        </p:nvCxnSpPr>
        <p:spPr>
          <a:xfrm>
            <a:off x="5512670" y="3742564"/>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 name="Textfeld 24">
            <a:extLst>
              <a:ext uri="{FF2B5EF4-FFF2-40B4-BE49-F238E27FC236}">
                <a16:creationId xmlns:a16="http://schemas.microsoft.com/office/drawing/2014/main" id="{A48DEEE1-F7E9-1642-AEA3-1D8E0AF34EA5}"/>
              </a:ext>
            </a:extLst>
          </p:cNvPr>
          <p:cNvSpPr txBox="1"/>
          <p:nvPr/>
        </p:nvSpPr>
        <p:spPr>
          <a:xfrm>
            <a:off x="8161209" y="3573213"/>
            <a:ext cx="280447" cy="369332"/>
          </a:xfrm>
          <a:prstGeom prst="rect">
            <a:avLst/>
          </a:prstGeom>
          <a:noFill/>
        </p:spPr>
        <p:txBody>
          <a:bodyPr wrap="square">
            <a:spAutoFit/>
          </a:bodyPr>
          <a:lstStyle/>
          <a:p>
            <a:r>
              <a:rPr lang="de-DE" dirty="0"/>
              <a:t>+</a:t>
            </a:r>
          </a:p>
        </p:txBody>
      </p:sp>
      <p:sp>
        <p:nvSpPr>
          <p:cNvPr id="26" name="Textfeld 25">
            <a:extLst>
              <a:ext uri="{FF2B5EF4-FFF2-40B4-BE49-F238E27FC236}">
                <a16:creationId xmlns:a16="http://schemas.microsoft.com/office/drawing/2014/main" id="{37BD1E53-0AD8-B546-A52B-6222C8F51D4D}"/>
              </a:ext>
            </a:extLst>
          </p:cNvPr>
          <p:cNvSpPr txBox="1"/>
          <p:nvPr/>
        </p:nvSpPr>
        <p:spPr>
          <a:xfrm>
            <a:off x="8441656" y="3583865"/>
            <a:ext cx="1782431" cy="369332"/>
          </a:xfrm>
          <a:prstGeom prst="rect">
            <a:avLst/>
          </a:prstGeom>
          <a:noFill/>
        </p:spPr>
        <p:txBody>
          <a:bodyPr wrap="square" rtlCol="0">
            <a:spAutoFit/>
          </a:bodyPr>
          <a:lstStyle/>
          <a:p>
            <a:pPr algn="ctr"/>
            <a:r>
              <a:rPr lang="de-DE" dirty="0">
                <a:solidFill>
                  <a:schemeClr val="accent6">
                    <a:lumMod val="75000"/>
                  </a:schemeClr>
                </a:solidFill>
              </a:rPr>
              <a:t>A</a:t>
            </a:r>
            <a:r>
              <a:rPr lang="de-DE" baseline="30000" dirty="0">
                <a:solidFill>
                  <a:schemeClr val="accent6">
                    <a:lumMod val="75000"/>
                  </a:schemeClr>
                </a:solidFill>
              </a:rPr>
              <a:t>-</a:t>
            </a:r>
            <a:r>
              <a:rPr lang="de-DE" dirty="0"/>
              <a:t> </a:t>
            </a:r>
            <a:r>
              <a:rPr lang="de-DE" baseline="-25000" dirty="0"/>
              <a:t>(</a:t>
            </a:r>
            <a:r>
              <a:rPr lang="de-DE" baseline="-25000" dirty="0" err="1"/>
              <a:t>aq</a:t>
            </a:r>
            <a:r>
              <a:rPr lang="de-DE" baseline="-25000" dirty="0"/>
              <a:t>)</a:t>
            </a:r>
          </a:p>
        </p:txBody>
      </p:sp>
      <p:sp>
        <p:nvSpPr>
          <p:cNvPr id="9" name="Foliennummernplatzhalter 8"/>
          <p:cNvSpPr>
            <a:spLocks noGrp="1"/>
          </p:cNvSpPr>
          <p:nvPr>
            <p:ph type="sldNum" sz="quarter" idx="12"/>
          </p:nvPr>
        </p:nvSpPr>
        <p:spPr/>
        <p:txBody>
          <a:bodyPr/>
          <a:lstStyle/>
          <a:p>
            <a:fld id="{2BFF9692-ABA8-EB4D-B52F-45EFB6AD87B9}" type="slidenum">
              <a:rPr lang="de-DE" smtClean="0"/>
              <a:t>11</a:t>
            </a:fld>
            <a:endParaRPr lang="de-DE"/>
          </a:p>
        </p:txBody>
      </p:sp>
      <p:pic>
        <p:nvPicPr>
          <p:cNvPr id="27" name="Grafik 26">
            <a:extLst>
              <a:ext uri="{FF2B5EF4-FFF2-40B4-BE49-F238E27FC236}">
                <a16:creationId xmlns:a16="http://schemas.microsoft.com/office/drawing/2014/main" id="{4C5E29FD-B243-864A-B626-404AEABAEE91}"/>
              </a:ext>
            </a:extLst>
          </p:cNvPr>
          <p:cNvPicPr>
            <a:picLocks noChangeAspect="1"/>
          </p:cNvPicPr>
          <p:nvPr/>
        </p:nvPicPr>
        <p:blipFill>
          <a:blip r:embed="rId2"/>
          <a:stretch>
            <a:fillRect/>
          </a:stretch>
        </p:blipFill>
        <p:spPr>
          <a:xfrm>
            <a:off x="10664429" y="335802"/>
            <a:ext cx="679872" cy="679872"/>
          </a:xfrm>
          <a:prstGeom prst="rect">
            <a:avLst/>
          </a:prstGeom>
        </p:spPr>
      </p:pic>
      <p:sp>
        <p:nvSpPr>
          <p:cNvPr id="28" name="Textfeld 27">
            <a:extLst>
              <a:ext uri="{FF2B5EF4-FFF2-40B4-BE49-F238E27FC236}">
                <a16:creationId xmlns:a16="http://schemas.microsoft.com/office/drawing/2014/main" id="{5333BFD9-6EDD-6145-B22B-610B00944DA9}"/>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spTree>
    <p:extLst>
      <p:ext uri="{BB962C8B-B14F-4D97-AF65-F5344CB8AC3E}">
        <p14:creationId xmlns:p14="http://schemas.microsoft.com/office/powerpoint/2010/main" val="2018994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Grafik 11" descr="Ein Bild, das Text, Visitenkarte enthält.&#10;&#10;Automatisch generierte Beschreibung">
            <a:extLst>
              <a:ext uri="{FF2B5EF4-FFF2-40B4-BE49-F238E27FC236}">
                <a16:creationId xmlns:a16="http://schemas.microsoft.com/office/drawing/2014/main" id="{E9227BCF-E852-9D4B-963C-95C1BBC60164}"/>
              </a:ext>
            </a:extLst>
          </p:cNvPr>
          <p:cNvPicPr>
            <a:picLocks noChangeAspect="1"/>
          </p:cNvPicPr>
          <p:nvPr/>
        </p:nvPicPr>
        <p:blipFill>
          <a:blip r:embed="rId2"/>
          <a:stretch>
            <a:fillRect/>
          </a:stretch>
        </p:blipFill>
        <p:spPr>
          <a:xfrm>
            <a:off x="838200" y="2013039"/>
            <a:ext cx="5671491" cy="4253618"/>
          </a:xfrm>
          <a:prstGeom prst="rect">
            <a:avLst/>
          </a:prstGeom>
        </p:spPr>
      </p:pic>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i="1" dirty="0">
                <a:solidFill>
                  <a:schemeClr val="accent2">
                    <a:lumMod val="75000"/>
                  </a:schemeClr>
                </a:solidFill>
              </a:rPr>
              <a:t>Der pH-Wert beschreibt die Konzentration an H</a:t>
            </a:r>
            <a:r>
              <a:rPr lang="de-DE" sz="2000" i="1" baseline="30000" dirty="0">
                <a:solidFill>
                  <a:schemeClr val="accent2">
                    <a:lumMod val="75000"/>
                  </a:schemeClr>
                </a:solidFill>
              </a:rPr>
              <a:t>+</a:t>
            </a:r>
            <a:r>
              <a:rPr lang="de-DE" sz="2000" i="1" dirty="0">
                <a:solidFill>
                  <a:schemeClr val="accent2">
                    <a:lumMod val="75000"/>
                  </a:schemeClr>
                </a:solidFill>
              </a:rPr>
              <a:t>-Ionen in einer Lösung</a:t>
            </a:r>
            <a:r>
              <a:rPr lang="de-DE" sz="2000" dirty="0"/>
              <a:t>, also wie viele H</a:t>
            </a:r>
            <a:r>
              <a:rPr lang="de-DE" sz="2000" baseline="30000" dirty="0"/>
              <a:t>+</a:t>
            </a:r>
            <a:r>
              <a:rPr lang="de-DE" sz="2000" dirty="0"/>
              <a:t>-Ionen sich in einem bestimmten Volumen einer wässrigen Lösung befindet. Dabei gilt: Je niedriger der pH-Wert, desto mehr H</a:t>
            </a:r>
            <a:r>
              <a:rPr lang="de-DE" sz="2000" baseline="30000" dirty="0"/>
              <a:t>+</a:t>
            </a:r>
            <a:r>
              <a:rPr lang="de-DE" sz="2000" dirty="0"/>
              <a:t>-Ionen sind in einem bestimmten Volumen der Lösung. H</a:t>
            </a:r>
            <a:r>
              <a:rPr lang="de-DE" sz="2000" baseline="30000" dirty="0"/>
              <a:t>+</a:t>
            </a:r>
            <a:r>
              <a:rPr lang="de-DE" sz="2000" dirty="0"/>
              <a:t>-Ionen sind für die spezifischen Eigenschaften einer Säure verantwortlich. </a:t>
            </a:r>
          </a:p>
          <a:p>
            <a:pPr marL="5111750" indent="0">
              <a:buNone/>
            </a:pPr>
            <a:r>
              <a:rPr lang="de-DE" sz="2000" dirty="0"/>
              <a:t>So können die H</a:t>
            </a:r>
            <a:r>
              <a:rPr lang="de-DE" sz="2000" baseline="30000" dirty="0"/>
              <a:t>+</a:t>
            </a:r>
            <a:r>
              <a:rPr lang="de-DE" sz="2000" dirty="0"/>
              <a:t>-Ionen viele Substanzen verändern, die chemisch betrachtet aus Teilchen bestehen. H</a:t>
            </a:r>
            <a:r>
              <a:rPr lang="de-DE" sz="2000" baseline="30000" dirty="0"/>
              <a:t>+</a:t>
            </a:r>
            <a:r>
              <a:rPr lang="de-DE" sz="2000" dirty="0"/>
              <a:t>-Ionen gehen dabei eine chemische Reaktion mit den Teilchen ein, aus denen der Reaktionspartner besteht. Durch diese chemische Reaktion entsteht ein Reaktionsprodukt. Viele Substanzen können so durch eine chemische Reaktion verändert werden.</a:t>
            </a:r>
          </a:p>
        </p:txBody>
      </p:sp>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 </a:t>
            </a:r>
          </a:p>
        </p:txBody>
      </p:sp>
      <p:sp>
        <p:nvSpPr>
          <p:cNvPr id="4" name="Foliennummernplatzhalter 3"/>
          <p:cNvSpPr>
            <a:spLocks noGrp="1"/>
          </p:cNvSpPr>
          <p:nvPr>
            <p:ph type="sldNum" sz="quarter" idx="12"/>
          </p:nvPr>
        </p:nvSpPr>
        <p:spPr/>
        <p:txBody>
          <a:bodyPr/>
          <a:lstStyle/>
          <a:p>
            <a:fld id="{2BFF9692-ABA8-EB4D-B52F-45EFB6AD87B9}" type="slidenum">
              <a:rPr lang="de-DE" smtClean="0"/>
              <a:t>12</a:t>
            </a:fld>
            <a:endParaRPr lang="de-DE"/>
          </a:p>
        </p:txBody>
      </p:sp>
      <p:pic>
        <p:nvPicPr>
          <p:cNvPr id="7" name="Grafik 6">
            <a:extLst>
              <a:ext uri="{FF2B5EF4-FFF2-40B4-BE49-F238E27FC236}">
                <a16:creationId xmlns:a16="http://schemas.microsoft.com/office/drawing/2014/main" id="{65033F8C-AF7C-234A-A29D-AED26B4A5BF2}"/>
              </a:ext>
            </a:extLst>
          </p:cNvPr>
          <p:cNvPicPr>
            <a:picLocks noChangeAspect="1"/>
          </p:cNvPicPr>
          <p:nvPr/>
        </p:nvPicPr>
        <p:blipFill>
          <a:blip r:embed="rId3"/>
          <a:stretch>
            <a:fillRect/>
          </a:stretch>
        </p:blipFill>
        <p:spPr>
          <a:xfrm>
            <a:off x="359411" y="1237750"/>
            <a:ext cx="478789" cy="478789"/>
          </a:xfrm>
          <a:prstGeom prst="rect">
            <a:avLst/>
          </a:prstGeom>
        </p:spPr>
      </p:pic>
      <p:pic>
        <p:nvPicPr>
          <p:cNvPr id="9" name="Grafik 8">
            <a:extLst>
              <a:ext uri="{FF2B5EF4-FFF2-40B4-BE49-F238E27FC236}">
                <a16:creationId xmlns:a16="http://schemas.microsoft.com/office/drawing/2014/main" id="{B0AB323C-B4CA-6F48-927F-4DFCEFE13855}"/>
              </a:ext>
            </a:extLst>
          </p:cNvPr>
          <p:cNvPicPr>
            <a:picLocks noChangeAspect="1"/>
          </p:cNvPicPr>
          <p:nvPr/>
        </p:nvPicPr>
        <p:blipFill>
          <a:blip r:embed="rId4"/>
          <a:stretch>
            <a:fillRect/>
          </a:stretch>
        </p:blipFill>
        <p:spPr>
          <a:xfrm>
            <a:off x="10664429" y="335802"/>
            <a:ext cx="679872" cy="679872"/>
          </a:xfrm>
          <a:prstGeom prst="rect">
            <a:avLst/>
          </a:prstGeom>
        </p:spPr>
      </p:pic>
      <p:sp>
        <p:nvSpPr>
          <p:cNvPr id="10" name="Textfeld 9">
            <a:extLst>
              <a:ext uri="{FF2B5EF4-FFF2-40B4-BE49-F238E27FC236}">
                <a16:creationId xmlns:a16="http://schemas.microsoft.com/office/drawing/2014/main" id="{D1AEF645-9E95-0E47-8902-D11D8591E2A9}"/>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sp>
        <p:nvSpPr>
          <p:cNvPr id="11" name="Textfeld 10"/>
          <p:cNvSpPr txBox="1"/>
          <p:nvPr/>
        </p:nvSpPr>
        <p:spPr>
          <a:xfrm>
            <a:off x="1154051" y="5693158"/>
            <a:ext cx="4301351" cy="276999"/>
          </a:xfrm>
          <a:prstGeom prst="rect">
            <a:avLst/>
          </a:prstGeom>
          <a:noFill/>
        </p:spPr>
        <p:txBody>
          <a:bodyPr wrap="square" rtlCol="0">
            <a:spAutoFit/>
          </a:bodyPr>
          <a:lstStyle/>
          <a:p>
            <a:r>
              <a:rPr lang="de-DE" sz="1200" i="1" dirty="0"/>
              <a:t>Reaktion der H</a:t>
            </a:r>
            <a:r>
              <a:rPr lang="de-DE" sz="1200" i="1" baseline="30000" dirty="0"/>
              <a:t>+</a:t>
            </a:r>
            <a:r>
              <a:rPr lang="de-DE" sz="1200" i="1" dirty="0"/>
              <a:t>-Ionen mit einem Reaktionspartner</a:t>
            </a:r>
          </a:p>
        </p:txBody>
      </p:sp>
    </p:spTree>
    <p:extLst>
      <p:ext uri="{BB962C8B-B14F-4D97-AF65-F5344CB8AC3E}">
        <p14:creationId xmlns:p14="http://schemas.microsoft.com/office/powerpoint/2010/main" val="3815154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Säuren werden im Labor häufig für verschiedene Zwecke in Wasser gelöst. Die Säuremoleküle werden im Wasser aufgespalten. </a:t>
            </a:r>
          </a:p>
          <a:p>
            <a:pPr marL="0" indent="0">
              <a:buNone/>
            </a:pPr>
            <a:r>
              <a:rPr lang="de-DE" sz="2000" dirty="0"/>
              <a:t>Beschreibe, in welche Teilchen Säuremoleküle im Wasser aufgespalten werden. Gebe dazu ein Modell, ein Reaktionsschema oder eine Reaktionsgleichung an.  </a:t>
            </a:r>
          </a:p>
          <a:p>
            <a:pPr marL="0" indent="0">
              <a:buNone/>
            </a:pPr>
            <a:endParaRPr lang="de-DE" dirty="0"/>
          </a:p>
          <a:p>
            <a:pPr marL="0" indent="0">
              <a:buNone/>
            </a:pPr>
            <a:endParaRPr lang="de-DE" dirty="0"/>
          </a:p>
        </p:txBody>
      </p:sp>
      <p:graphicFrame>
        <p:nvGraphicFramePr>
          <p:cNvPr id="7" name="Tabelle 6"/>
          <p:cNvGraphicFramePr>
            <a:graphicFrameLocks noGrp="1"/>
          </p:cNvGraphicFramePr>
          <p:nvPr>
            <p:extLst>
              <p:ext uri="{D42A27DB-BD31-4B8C-83A1-F6EECF244321}">
                <p14:modId xmlns:p14="http://schemas.microsoft.com/office/powerpoint/2010/main" val="20008276"/>
              </p:ext>
            </p:extLst>
          </p:nvPr>
        </p:nvGraphicFramePr>
        <p:xfrm>
          <a:off x="838200" y="3478365"/>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4" name="Foliennummernplatzhalter 3"/>
          <p:cNvSpPr>
            <a:spLocks noGrp="1"/>
          </p:cNvSpPr>
          <p:nvPr>
            <p:ph type="sldNum" sz="quarter" idx="12"/>
          </p:nvPr>
        </p:nvSpPr>
        <p:spPr/>
        <p:txBody>
          <a:bodyPr/>
          <a:lstStyle/>
          <a:p>
            <a:fld id="{2BFF9692-ABA8-EB4D-B52F-45EFB6AD87B9}" type="slidenum">
              <a:rPr lang="de-DE" smtClean="0"/>
              <a:t>13</a:t>
            </a:fld>
            <a:endParaRPr lang="de-DE"/>
          </a:p>
        </p:txBody>
      </p:sp>
      <p:pic>
        <p:nvPicPr>
          <p:cNvPr id="8" name="Grafik 7" descr="Ein Bild, das Briefpapier enthält.&#10;&#10;Automatisch generierte Beschreibung">
            <a:extLst>
              <a:ext uri="{FF2B5EF4-FFF2-40B4-BE49-F238E27FC236}">
                <a16:creationId xmlns:a16="http://schemas.microsoft.com/office/drawing/2014/main" id="{D4AC3C97-257F-2345-98A9-DF956F5CE730}"/>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
        <p:nvSpPr>
          <p:cNvPr id="9" name="Textfeld 8">
            <a:extLst>
              <a:ext uri="{FF2B5EF4-FFF2-40B4-BE49-F238E27FC236}">
                <a16:creationId xmlns:a16="http://schemas.microsoft.com/office/drawing/2014/main" id="{CED08311-54EB-974C-9B87-57D84AD695DF}"/>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10" name="Grafik 9">
            <a:hlinkClick r:id="rId3" action="ppaction://hlinksldjump"/>
            <a:extLst>
              <a:ext uri="{FF2B5EF4-FFF2-40B4-BE49-F238E27FC236}">
                <a16:creationId xmlns:a16="http://schemas.microsoft.com/office/drawing/2014/main" id="{D862390D-5627-B34B-9382-259658E857F7}"/>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3417863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Säuren können andere Substanzen leicht verändern. Erläutere unter Berücksichtigung des angegebenen Reaktionsschemas, worauf die chemischen Eigenschaften der Säuren zurückzuführen sind. </a:t>
            </a:r>
          </a:p>
          <a:p>
            <a:pPr marL="0" indent="0">
              <a:buNone/>
            </a:pPr>
            <a:endParaRPr lang="de-DE" dirty="0"/>
          </a:p>
          <a:p>
            <a:pPr marL="0" indent="0">
              <a:buNone/>
            </a:pPr>
            <a:endParaRPr lang="de-DE" dirty="0"/>
          </a:p>
          <a:p>
            <a:pPr marL="0" indent="0">
              <a:buNone/>
            </a:pPr>
            <a:endParaRPr lang="de-DE" dirty="0"/>
          </a:p>
        </p:txBody>
      </p:sp>
      <p:sp>
        <p:nvSpPr>
          <p:cNvPr id="4" name="Textfeld 3">
            <a:extLst>
              <a:ext uri="{FF2B5EF4-FFF2-40B4-BE49-F238E27FC236}">
                <a16:creationId xmlns:a16="http://schemas.microsoft.com/office/drawing/2014/main" id="{CCA9CFBA-FA39-144E-B35C-A75B7F590B7E}"/>
              </a:ext>
            </a:extLst>
          </p:cNvPr>
          <p:cNvSpPr txBox="1"/>
          <p:nvPr/>
        </p:nvSpPr>
        <p:spPr>
          <a:xfrm>
            <a:off x="2439399" y="2911049"/>
            <a:ext cx="1385740" cy="276999"/>
          </a:xfrm>
          <a:prstGeom prst="rect">
            <a:avLst/>
          </a:prstGeom>
          <a:noFill/>
        </p:spPr>
        <p:txBody>
          <a:bodyPr wrap="square" rtlCol="0">
            <a:spAutoFit/>
          </a:bodyPr>
          <a:lstStyle/>
          <a:p>
            <a:r>
              <a:rPr lang="de-DE" sz="1200" i="1" dirty="0"/>
              <a:t>Reaktionsschema:</a:t>
            </a:r>
          </a:p>
        </p:txBody>
      </p:sp>
      <p:sp>
        <p:nvSpPr>
          <p:cNvPr id="6" name="Textfeld 5">
            <a:extLst>
              <a:ext uri="{FF2B5EF4-FFF2-40B4-BE49-F238E27FC236}">
                <a16:creationId xmlns:a16="http://schemas.microsoft.com/office/drawing/2014/main" id="{3468C388-A219-C64C-B2EB-C0CDE9D4C61A}"/>
              </a:ext>
            </a:extLst>
          </p:cNvPr>
          <p:cNvSpPr txBox="1"/>
          <p:nvPr/>
        </p:nvSpPr>
        <p:spPr>
          <a:xfrm>
            <a:off x="3712931" y="2841738"/>
            <a:ext cx="1782430" cy="369332"/>
          </a:xfrm>
          <a:prstGeom prst="rect">
            <a:avLst/>
          </a:prstGeom>
          <a:noFill/>
        </p:spPr>
        <p:txBody>
          <a:bodyPr wrap="square" rtlCol="0">
            <a:spAutoFit/>
          </a:bodyPr>
          <a:lstStyle/>
          <a:p>
            <a:r>
              <a:rPr lang="de-DE" dirty="0"/>
              <a:t>Säuremolekül </a:t>
            </a:r>
            <a:r>
              <a:rPr lang="de-DE" baseline="-25000" dirty="0"/>
              <a:t>(</a:t>
            </a:r>
            <a:r>
              <a:rPr lang="de-DE" baseline="-25000" dirty="0" err="1"/>
              <a:t>aq</a:t>
            </a:r>
            <a:r>
              <a:rPr lang="de-DE" baseline="-25000" dirty="0"/>
              <a:t>)</a:t>
            </a:r>
          </a:p>
        </p:txBody>
      </p:sp>
      <p:sp>
        <p:nvSpPr>
          <p:cNvPr id="7" name="Textfeld 6">
            <a:extLst>
              <a:ext uri="{FF2B5EF4-FFF2-40B4-BE49-F238E27FC236}">
                <a16:creationId xmlns:a16="http://schemas.microsoft.com/office/drawing/2014/main" id="{24EE0DAD-71ED-6E44-90BA-EFA0205AA453}"/>
              </a:ext>
            </a:extLst>
          </p:cNvPr>
          <p:cNvSpPr txBox="1"/>
          <p:nvPr/>
        </p:nvSpPr>
        <p:spPr>
          <a:xfrm>
            <a:off x="6483998" y="2849573"/>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8" name="Gerade Verbindung mit Pfeil 7">
            <a:extLst>
              <a:ext uri="{FF2B5EF4-FFF2-40B4-BE49-F238E27FC236}">
                <a16:creationId xmlns:a16="http://schemas.microsoft.com/office/drawing/2014/main" id="{B49E665B-21A3-9B4A-8038-588460AB13E5}"/>
              </a:ext>
            </a:extLst>
          </p:cNvPr>
          <p:cNvCxnSpPr/>
          <p:nvPr/>
        </p:nvCxnSpPr>
        <p:spPr>
          <a:xfrm>
            <a:off x="5636764" y="3011089"/>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aphicFrame>
        <p:nvGraphicFramePr>
          <p:cNvPr id="14" name="Tabelle 13"/>
          <p:cNvGraphicFramePr>
            <a:graphicFrameLocks noGrp="1"/>
          </p:cNvGraphicFramePr>
          <p:nvPr>
            <p:extLst>
              <p:ext uri="{D42A27DB-BD31-4B8C-83A1-F6EECF244321}">
                <p14:modId xmlns:p14="http://schemas.microsoft.com/office/powerpoint/2010/main" val="3723733906"/>
              </p:ext>
            </p:extLst>
          </p:nvPr>
        </p:nvGraphicFramePr>
        <p:xfrm>
          <a:off x="875710" y="4206873"/>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15" name="Foliennummernplatzhalter 14"/>
          <p:cNvSpPr>
            <a:spLocks noGrp="1"/>
          </p:cNvSpPr>
          <p:nvPr>
            <p:ph type="sldNum" sz="quarter" idx="12"/>
          </p:nvPr>
        </p:nvSpPr>
        <p:spPr/>
        <p:txBody>
          <a:bodyPr/>
          <a:lstStyle/>
          <a:p>
            <a:fld id="{2BFF9692-ABA8-EB4D-B52F-45EFB6AD87B9}" type="slidenum">
              <a:rPr lang="de-DE" smtClean="0"/>
              <a:t>14</a:t>
            </a:fld>
            <a:endParaRPr lang="de-DE"/>
          </a:p>
        </p:txBody>
      </p:sp>
      <p:pic>
        <p:nvPicPr>
          <p:cNvPr id="17" name="Grafik 16" descr="Ein Bild, das Briefpapier enthält.&#10;&#10;Automatisch generierte Beschreibung">
            <a:extLst>
              <a:ext uri="{FF2B5EF4-FFF2-40B4-BE49-F238E27FC236}">
                <a16:creationId xmlns:a16="http://schemas.microsoft.com/office/drawing/2014/main" id="{B8AC6AA4-9A18-0946-96EF-BAA166C7A1D5}"/>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
        <p:nvSpPr>
          <p:cNvPr id="19" name="Textfeld 18">
            <a:extLst>
              <a:ext uri="{FF2B5EF4-FFF2-40B4-BE49-F238E27FC236}">
                <a16:creationId xmlns:a16="http://schemas.microsoft.com/office/drawing/2014/main" id="{09989A47-58B4-2F48-B6DE-B2CCA8A3D9EA}"/>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12" name="Grafik 11">
            <a:hlinkClick r:id="rId3" action="ppaction://hlinksldjump"/>
            <a:extLst>
              <a:ext uri="{FF2B5EF4-FFF2-40B4-BE49-F238E27FC236}">
                <a16:creationId xmlns:a16="http://schemas.microsoft.com/office/drawing/2014/main" id="{77BC1916-68DA-3A43-8451-8A69A4D95BD6}"/>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1569445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Für manche Reaktionen im Labor wird Chlorwasserstoff genutzt. Chlorwasserstoff wird dafür häufig in Wasser eingeleitet. Chlorwasserstoff besteht aus Chlorwasserstoffmolekülen. </a:t>
            </a:r>
          </a:p>
          <a:p>
            <a:pPr marL="0" indent="0">
              <a:buNone/>
            </a:pPr>
            <a:endParaRPr lang="de-DE" dirty="0"/>
          </a:p>
          <a:p>
            <a:pPr marL="0" indent="0">
              <a:buNone/>
            </a:pPr>
            <a:endParaRPr lang="de-DE" dirty="0"/>
          </a:p>
          <a:p>
            <a:pPr marL="0" indent="0">
              <a:buNone/>
            </a:pPr>
            <a:endParaRPr lang="de-DE" dirty="0"/>
          </a:p>
          <a:p>
            <a:pPr marL="0" indent="0">
              <a:buNone/>
            </a:pPr>
            <a:endParaRPr lang="de-DE" sz="2000" dirty="0"/>
          </a:p>
          <a:p>
            <a:pPr marL="0" indent="0">
              <a:buNone/>
            </a:pPr>
            <a:endParaRPr lang="de-DE" sz="2000" dirty="0"/>
          </a:p>
          <a:p>
            <a:pPr marL="0" indent="0">
              <a:buNone/>
            </a:pPr>
            <a:r>
              <a:rPr lang="de-DE" sz="2000" dirty="0"/>
              <a:t>Erkläre, was mit den Chlorwasserstoffmolekülen im Wasser geschieht und welche Folgen das für mögliche Reaktionspartner hat. Nutze dazu ein passendes Reaktionsschema oder eine Reaktionsgleichung. Notiere die Lösung auf der nächsten Seite.  </a:t>
            </a:r>
          </a:p>
          <a:p>
            <a:pPr marL="0" indent="0">
              <a:buNone/>
            </a:pPr>
            <a:endParaRPr lang="de-DE" dirty="0"/>
          </a:p>
          <a:p>
            <a:pPr marL="0" indent="0">
              <a:buNone/>
            </a:pPr>
            <a:endParaRPr lang="de-DE" dirty="0"/>
          </a:p>
        </p:txBody>
      </p:sp>
      <p:sp>
        <p:nvSpPr>
          <p:cNvPr id="6" name="Textfeld 5"/>
          <p:cNvSpPr txBox="1"/>
          <p:nvPr/>
        </p:nvSpPr>
        <p:spPr>
          <a:xfrm>
            <a:off x="7074976" y="2839195"/>
            <a:ext cx="2239505" cy="276999"/>
          </a:xfrm>
          <a:prstGeom prst="rect">
            <a:avLst/>
          </a:prstGeom>
          <a:noFill/>
        </p:spPr>
        <p:txBody>
          <a:bodyPr wrap="square" rtlCol="0">
            <a:spAutoFit/>
          </a:bodyPr>
          <a:lstStyle/>
          <a:p>
            <a:r>
              <a:rPr lang="de-DE" sz="1200" dirty="0"/>
              <a:t>Der Säurerest ist rot markiert</a:t>
            </a:r>
          </a:p>
        </p:txBody>
      </p:sp>
      <p:sp>
        <p:nvSpPr>
          <p:cNvPr id="4" name="Foliennummernplatzhalter 3"/>
          <p:cNvSpPr>
            <a:spLocks noGrp="1"/>
          </p:cNvSpPr>
          <p:nvPr>
            <p:ph type="sldNum" sz="quarter" idx="12"/>
          </p:nvPr>
        </p:nvSpPr>
        <p:spPr/>
        <p:txBody>
          <a:bodyPr/>
          <a:lstStyle/>
          <a:p>
            <a:fld id="{2BFF9692-ABA8-EB4D-B52F-45EFB6AD87B9}" type="slidenum">
              <a:rPr lang="de-DE" smtClean="0"/>
              <a:t>15</a:t>
            </a:fld>
            <a:endParaRPr lang="de-DE"/>
          </a:p>
        </p:txBody>
      </p:sp>
      <p:pic>
        <p:nvPicPr>
          <p:cNvPr id="9" name="Grafik 8" descr="Ein Bild, das Briefpapier enthält.&#10;&#10;Automatisch generierte Beschreibung">
            <a:extLst>
              <a:ext uri="{FF2B5EF4-FFF2-40B4-BE49-F238E27FC236}">
                <a16:creationId xmlns:a16="http://schemas.microsoft.com/office/drawing/2014/main" id="{DFDD65D2-D372-EA45-834C-CD5CF012FF4F}"/>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
        <p:nvSpPr>
          <p:cNvPr id="10" name="Textfeld 9">
            <a:extLst>
              <a:ext uri="{FF2B5EF4-FFF2-40B4-BE49-F238E27FC236}">
                <a16:creationId xmlns:a16="http://schemas.microsoft.com/office/drawing/2014/main" id="{84CD1A19-F900-1E40-9C43-E2C905443460}"/>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sp>
        <p:nvSpPr>
          <p:cNvPr id="11" name="Textfeld 10"/>
          <p:cNvSpPr txBox="1"/>
          <p:nvPr/>
        </p:nvSpPr>
        <p:spPr>
          <a:xfrm>
            <a:off x="5410431" y="3360034"/>
            <a:ext cx="2239505" cy="276999"/>
          </a:xfrm>
          <a:prstGeom prst="rect">
            <a:avLst/>
          </a:prstGeom>
          <a:noFill/>
        </p:spPr>
        <p:txBody>
          <a:bodyPr wrap="square" rtlCol="0">
            <a:spAutoFit/>
          </a:bodyPr>
          <a:lstStyle/>
          <a:p>
            <a:r>
              <a:rPr lang="de-DE" sz="1200" i="1" dirty="0"/>
              <a:t>Chlorwasserstoffmolekül</a:t>
            </a:r>
          </a:p>
        </p:txBody>
      </p:sp>
      <p:sp>
        <p:nvSpPr>
          <p:cNvPr id="7" name="Textfeld 6">
            <a:extLst>
              <a:ext uri="{FF2B5EF4-FFF2-40B4-BE49-F238E27FC236}">
                <a16:creationId xmlns:a16="http://schemas.microsoft.com/office/drawing/2014/main" id="{72F1EF05-9898-014F-8D7F-2C84F54CB760}"/>
              </a:ext>
            </a:extLst>
          </p:cNvPr>
          <p:cNvSpPr txBox="1"/>
          <p:nvPr/>
        </p:nvSpPr>
        <p:spPr>
          <a:xfrm>
            <a:off x="5731328" y="2782669"/>
            <a:ext cx="1714500" cy="646331"/>
          </a:xfrm>
          <a:prstGeom prst="rect">
            <a:avLst/>
          </a:prstGeom>
          <a:noFill/>
        </p:spPr>
        <p:txBody>
          <a:bodyPr wrap="square" rtlCol="0">
            <a:spAutoFit/>
          </a:bodyPr>
          <a:lstStyle/>
          <a:p>
            <a:r>
              <a:rPr lang="de-DE" sz="3600" dirty="0"/>
              <a:t>H</a:t>
            </a:r>
            <a:r>
              <a:rPr lang="de-DE" sz="3600" dirty="0">
                <a:solidFill>
                  <a:srgbClr val="FF0000"/>
                </a:solidFill>
              </a:rPr>
              <a:t>-Cl</a:t>
            </a:r>
          </a:p>
        </p:txBody>
      </p:sp>
    </p:spTree>
    <p:extLst>
      <p:ext uri="{BB962C8B-B14F-4D97-AF65-F5344CB8AC3E}">
        <p14:creationId xmlns:p14="http://schemas.microsoft.com/office/powerpoint/2010/main" val="2048885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endParaRPr lang="de-DE" dirty="0"/>
          </a:p>
          <a:p>
            <a:pPr marL="0" indent="0">
              <a:buNone/>
            </a:pPr>
            <a:endParaRPr lang="de-DE" dirty="0"/>
          </a:p>
        </p:txBody>
      </p:sp>
      <p:graphicFrame>
        <p:nvGraphicFramePr>
          <p:cNvPr id="7" name="Tabelle 6"/>
          <p:cNvGraphicFramePr>
            <a:graphicFrameLocks noGrp="1"/>
          </p:cNvGraphicFramePr>
          <p:nvPr>
            <p:extLst>
              <p:ext uri="{D42A27DB-BD31-4B8C-83A1-F6EECF244321}">
                <p14:modId xmlns:p14="http://schemas.microsoft.com/office/powerpoint/2010/main" val="3800758066"/>
              </p:ext>
            </p:extLst>
          </p:nvPr>
        </p:nvGraphicFramePr>
        <p:xfrm>
          <a:off x="838200" y="1658657"/>
          <a:ext cx="10515600" cy="460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02859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978779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897514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7714388"/>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6735361"/>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1278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7569486"/>
                  </a:ext>
                </a:extLst>
              </a:tr>
            </a:tbl>
          </a:graphicData>
        </a:graphic>
      </p:graphicFrame>
      <p:sp>
        <p:nvSpPr>
          <p:cNvPr id="4" name="Foliennummernplatzhalter 3"/>
          <p:cNvSpPr>
            <a:spLocks noGrp="1"/>
          </p:cNvSpPr>
          <p:nvPr>
            <p:ph type="sldNum" sz="quarter" idx="12"/>
          </p:nvPr>
        </p:nvSpPr>
        <p:spPr/>
        <p:txBody>
          <a:bodyPr/>
          <a:lstStyle/>
          <a:p>
            <a:fld id="{2BFF9692-ABA8-EB4D-B52F-45EFB6AD87B9}" type="slidenum">
              <a:rPr lang="de-DE" smtClean="0"/>
              <a:t>16</a:t>
            </a:fld>
            <a:endParaRPr lang="de-DE"/>
          </a:p>
        </p:txBody>
      </p:sp>
      <p:pic>
        <p:nvPicPr>
          <p:cNvPr id="9" name="Grafik 8" descr="Ein Bild, das Briefpapier enthält.&#10;&#10;Automatisch generierte Beschreibung">
            <a:extLst>
              <a:ext uri="{FF2B5EF4-FFF2-40B4-BE49-F238E27FC236}">
                <a16:creationId xmlns:a16="http://schemas.microsoft.com/office/drawing/2014/main" id="{DFDD65D2-D372-EA45-834C-CD5CF012FF4F}"/>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
        <p:nvSpPr>
          <p:cNvPr id="10" name="Textfeld 9">
            <a:extLst>
              <a:ext uri="{FF2B5EF4-FFF2-40B4-BE49-F238E27FC236}">
                <a16:creationId xmlns:a16="http://schemas.microsoft.com/office/drawing/2014/main" id="{84CD1A19-F900-1E40-9C43-E2C905443460}"/>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8" name="Grafik 7">
            <a:hlinkClick r:id="rId3" action="ppaction://hlinksldjump"/>
            <a:extLst>
              <a:ext uri="{FF2B5EF4-FFF2-40B4-BE49-F238E27FC236}">
                <a16:creationId xmlns:a16="http://schemas.microsoft.com/office/drawing/2014/main" id="{1FCA2559-8F74-6A4D-AFC5-329DFF629DB6}"/>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3115029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9E4DC5-09EF-7140-AFA3-36DE3720B829}"/>
              </a:ext>
            </a:extLst>
          </p:cNvPr>
          <p:cNvSpPr>
            <a:spLocks noGrp="1"/>
          </p:cNvSpPr>
          <p:nvPr>
            <p:ph type="ctrTitle"/>
          </p:nvPr>
        </p:nvSpPr>
        <p:spPr/>
        <p:txBody>
          <a:bodyPr/>
          <a:lstStyle/>
          <a:p>
            <a:r>
              <a:rPr lang="de-DE" dirty="0"/>
              <a:t>Aufgabe 3</a:t>
            </a:r>
          </a:p>
        </p:txBody>
      </p:sp>
      <p:sp>
        <p:nvSpPr>
          <p:cNvPr id="3" name="Untertitel 2">
            <a:extLst>
              <a:ext uri="{FF2B5EF4-FFF2-40B4-BE49-F238E27FC236}">
                <a16:creationId xmlns:a16="http://schemas.microsoft.com/office/drawing/2014/main" id="{CB304EDD-4FAF-3547-95B3-0167A1BA4926}"/>
              </a:ext>
            </a:extLst>
          </p:cNvPr>
          <p:cNvSpPr>
            <a:spLocks noGrp="1"/>
          </p:cNvSpPr>
          <p:nvPr>
            <p:ph type="subTitle" idx="1"/>
          </p:nvPr>
        </p:nvSpPr>
        <p:spPr/>
        <p:txBody>
          <a:bodyPr/>
          <a:lstStyle/>
          <a:p>
            <a:r>
              <a:rPr lang="de-DE" i="1" dirty="0"/>
              <a:t>Neutralisation</a:t>
            </a:r>
          </a:p>
        </p:txBody>
      </p:sp>
      <p:pic>
        <p:nvPicPr>
          <p:cNvPr id="4" name="Grafik 3">
            <a:extLst>
              <a:ext uri="{FF2B5EF4-FFF2-40B4-BE49-F238E27FC236}">
                <a16:creationId xmlns:a16="http://schemas.microsoft.com/office/drawing/2014/main" id="{9ADA18FB-E35C-F445-AC2C-2ABDE4FD4133}"/>
              </a:ext>
            </a:extLst>
          </p:cNvPr>
          <p:cNvPicPr>
            <a:picLocks noChangeAspect="1"/>
          </p:cNvPicPr>
          <p:nvPr/>
        </p:nvPicPr>
        <p:blipFill>
          <a:blip r:embed="rId2"/>
          <a:stretch>
            <a:fillRect/>
          </a:stretch>
        </p:blipFill>
        <p:spPr>
          <a:xfrm>
            <a:off x="190500" y="108726"/>
            <a:ext cx="1333500" cy="1111250"/>
          </a:xfrm>
          <a:prstGeom prst="rect">
            <a:avLst/>
          </a:prstGeom>
        </p:spPr>
      </p:pic>
      <p:pic>
        <p:nvPicPr>
          <p:cNvPr id="5" name="Grafik 4">
            <a:extLst>
              <a:ext uri="{FF2B5EF4-FFF2-40B4-BE49-F238E27FC236}">
                <a16:creationId xmlns:a16="http://schemas.microsoft.com/office/drawing/2014/main" id="{A4EB58EF-B024-A641-A6A7-0589F09E23E9}"/>
              </a:ext>
            </a:extLst>
          </p:cNvPr>
          <p:cNvPicPr>
            <a:picLocks noChangeAspect="1"/>
          </p:cNvPicPr>
          <p:nvPr/>
        </p:nvPicPr>
        <p:blipFill>
          <a:blip r:embed="rId3"/>
          <a:stretch>
            <a:fillRect/>
          </a:stretch>
        </p:blipFill>
        <p:spPr>
          <a:xfrm>
            <a:off x="9232919" y="108726"/>
            <a:ext cx="2870161" cy="1111250"/>
          </a:xfrm>
          <a:prstGeom prst="rect">
            <a:avLst/>
          </a:prstGeom>
        </p:spPr>
      </p:pic>
      <p:sp>
        <p:nvSpPr>
          <p:cNvPr id="6" name="Foliennummernplatzhalter 5"/>
          <p:cNvSpPr>
            <a:spLocks noGrp="1"/>
          </p:cNvSpPr>
          <p:nvPr>
            <p:ph type="sldNum" sz="quarter" idx="12"/>
          </p:nvPr>
        </p:nvSpPr>
        <p:spPr/>
        <p:txBody>
          <a:bodyPr/>
          <a:lstStyle/>
          <a:p>
            <a:fld id="{2BFF9692-ABA8-EB4D-B52F-45EFB6AD87B9}" type="slidenum">
              <a:rPr lang="de-DE" smtClean="0"/>
              <a:t>17</a:t>
            </a:fld>
            <a:endParaRPr lang="de-DE"/>
          </a:p>
        </p:txBody>
      </p:sp>
    </p:spTree>
    <p:extLst>
      <p:ext uri="{BB962C8B-B14F-4D97-AF65-F5344CB8AC3E}">
        <p14:creationId xmlns:p14="http://schemas.microsoft.com/office/powerpoint/2010/main" val="4171409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Wie du in den vorherigen Aufgaben erfahren hast, können Säure dazu genutzt werden, um andere Substanzen zu verändern. Manchmal sollen aber auch unerwünschte chemische Reaktionen verhindert werden, die in Anwesenheit von Säuren ablaufen. Zur Regulierung des Säuregehalts in der Reaktionslösung wird häufig Natriumhydroxid eingesetzt. Dadurch werden</a:t>
            </a:r>
            <a:r>
              <a:rPr lang="de-DE" sz="2000" dirty="0">
                <a:solidFill>
                  <a:srgbClr val="FF0000"/>
                </a:solidFill>
              </a:rPr>
              <a:t> </a:t>
            </a:r>
            <a:r>
              <a:rPr lang="de-DE" sz="2000" dirty="0"/>
              <a:t>die enthaltenen Säuren neutralisiert und so der pH-Wert reguliert. Aber was bedeutet Neutralisation überhaupt? </a:t>
            </a:r>
          </a:p>
          <a:p>
            <a:pPr marL="0" indent="0">
              <a:buNone/>
            </a:pPr>
            <a:r>
              <a:rPr lang="de-DE" sz="2000" dirty="0"/>
              <a:t>Bei einer Neutralisation spielen sogenannte Basen wie Natriumhydroxid eine wichtige Rolle. </a:t>
            </a:r>
            <a:r>
              <a:rPr lang="de-DE" sz="2000" dirty="0" err="1"/>
              <a:t>Svante</a:t>
            </a:r>
            <a:r>
              <a:rPr lang="de-DE" sz="2000" dirty="0"/>
              <a:t> Arrhenius hat </a:t>
            </a:r>
            <a:r>
              <a:rPr lang="de-DE" sz="2000" i="1" dirty="0">
                <a:solidFill>
                  <a:schemeClr val="accent2">
                    <a:lumMod val="75000"/>
                  </a:schemeClr>
                </a:solidFill>
              </a:rPr>
              <a:t>Basen dabei als Teilchen definiert, die sich in Wasser in ein negativ geladenes Hydroxid-Ion (OH</a:t>
            </a:r>
            <a:r>
              <a:rPr lang="de-DE" sz="2000" i="1" baseline="30000" dirty="0">
                <a:solidFill>
                  <a:schemeClr val="accent2">
                    <a:lumMod val="75000"/>
                  </a:schemeClr>
                </a:solidFill>
              </a:rPr>
              <a:t>-</a:t>
            </a:r>
            <a:r>
              <a:rPr lang="de-DE" sz="2000" i="1" dirty="0">
                <a:solidFill>
                  <a:schemeClr val="accent2">
                    <a:lumMod val="75000"/>
                  </a:schemeClr>
                </a:solidFill>
              </a:rPr>
              <a:t>-Ion) und ein positiv geladenes Basenrest-Ion aufspalten</a:t>
            </a:r>
            <a:r>
              <a:rPr lang="de-DE" sz="2000" dirty="0"/>
              <a:t>.</a:t>
            </a:r>
          </a:p>
          <a:p>
            <a:pPr marL="0" indent="0">
              <a:buNone/>
            </a:pPr>
            <a:endParaRPr lang="de-DE" sz="2000" dirty="0"/>
          </a:p>
        </p:txBody>
      </p:sp>
      <p:sp>
        <p:nvSpPr>
          <p:cNvPr id="4" name="Foliennummernplatzhalter 3"/>
          <p:cNvSpPr>
            <a:spLocks noGrp="1"/>
          </p:cNvSpPr>
          <p:nvPr>
            <p:ph type="sldNum" sz="quarter" idx="12"/>
          </p:nvPr>
        </p:nvSpPr>
        <p:spPr/>
        <p:txBody>
          <a:bodyPr/>
          <a:lstStyle/>
          <a:p>
            <a:fld id="{2BFF9692-ABA8-EB4D-B52F-45EFB6AD87B9}" type="slidenum">
              <a:rPr lang="de-DE" smtClean="0"/>
              <a:t>18</a:t>
            </a:fld>
            <a:endParaRPr lang="de-DE" dirty="0"/>
          </a:p>
        </p:txBody>
      </p:sp>
      <p:sp>
        <p:nvSpPr>
          <p:cNvPr id="5" name="Oval 3">
            <a:extLst>
              <a:ext uri="{FF2B5EF4-FFF2-40B4-BE49-F238E27FC236}">
                <a16:creationId xmlns:a16="http://schemas.microsoft.com/office/drawing/2014/main" id="{95E661CC-52DA-D34C-85AD-54E007B27D14}"/>
              </a:ext>
            </a:extLst>
          </p:cNvPr>
          <p:cNvSpPr>
            <a:spLocks noChangeAspect="1"/>
          </p:cNvSpPr>
          <p:nvPr/>
        </p:nvSpPr>
        <p:spPr>
          <a:xfrm>
            <a:off x="3639252" y="4145268"/>
            <a:ext cx="439200" cy="440871"/>
          </a:xfrm>
          <a:prstGeom prst="ellipse">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lin ang="0" scaled="1"/>
            <a:tileRect/>
          </a:gra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 name="Textfeld 5">
            <a:extLst>
              <a:ext uri="{FF2B5EF4-FFF2-40B4-BE49-F238E27FC236}">
                <a16:creationId xmlns:a16="http://schemas.microsoft.com/office/drawing/2014/main" id="{48E6D44E-02EC-884D-BED0-E5A714370BC6}"/>
              </a:ext>
            </a:extLst>
          </p:cNvPr>
          <p:cNvSpPr txBox="1"/>
          <p:nvPr/>
        </p:nvSpPr>
        <p:spPr>
          <a:xfrm>
            <a:off x="1988165" y="4216241"/>
            <a:ext cx="1385740" cy="276999"/>
          </a:xfrm>
          <a:prstGeom prst="rect">
            <a:avLst/>
          </a:prstGeom>
          <a:noFill/>
        </p:spPr>
        <p:txBody>
          <a:bodyPr wrap="square" rtlCol="0">
            <a:spAutoFit/>
          </a:bodyPr>
          <a:lstStyle/>
          <a:p>
            <a:r>
              <a:rPr lang="de-DE" sz="1200" i="1" dirty="0"/>
              <a:t>Modell:</a:t>
            </a:r>
          </a:p>
        </p:txBody>
      </p:sp>
      <p:sp>
        <p:nvSpPr>
          <p:cNvPr id="7" name="Textfeld 6">
            <a:extLst>
              <a:ext uri="{FF2B5EF4-FFF2-40B4-BE49-F238E27FC236}">
                <a16:creationId xmlns:a16="http://schemas.microsoft.com/office/drawing/2014/main" id="{CCA9CFBA-FA39-144E-B35C-A75B7F590B7E}"/>
              </a:ext>
            </a:extLst>
          </p:cNvPr>
          <p:cNvSpPr txBox="1"/>
          <p:nvPr/>
        </p:nvSpPr>
        <p:spPr>
          <a:xfrm>
            <a:off x="1972156" y="4808665"/>
            <a:ext cx="1385740" cy="276999"/>
          </a:xfrm>
          <a:prstGeom prst="rect">
            <a:avLst/>
          </a:prstGeom>
          <a:noFill/>
        </p:spPr>
        <p:txBody>
          <a:bodyPr wrap="square" rtlCol="0">
            <a:spAutoFit/>
          </a:bodyPr>
          <a:lstStyle/>
          <a:p>
            <a:r>
              <a:rPr lang="de-DE" sz="1200" i="1" dirty="0"/>
              <a:t>Reaktionsschema:</a:t>
            </a:r>
          </a:p>
        </p:txBody>
      </p:sp>
      <p:sp>
        <p:nvSpPr>
          <p:cNvPr id="8" name="Textfeld 7">
            <a:extLst>
              <a:ext uri="{FF2B5EF4-FFF2-40B4-BE49-F238E27FC236}">
                <a16:creationId xmlns:a16="http://schemas.microsoft.com/office/drawing/2014/main" id="{546E3332-456F-634C-8052-B0E0E8479904}"/>
              </a:ext>
            </a:extLst>
          </p:cNvPr>
          <p:cNvSpPr txBox="1"/>
          <p:nvPr/>
        </p:nvSpPr>
        <p:spPr>
          <a:xfrm>
            <a:off x="1941508" y="5412574"/>
            <a:ext cx="1479054" cy="276999"/>
          </a:xfrm>
          <a:prstGeom prst="rect">
            <a:avLst/>
          </a:prstGeom>
          <a:noFill/>
        </p:spPr>
        <p:txBody>
          <a:bodyPr wrap="square" rtlCol="0">
            <a:spAutoFit/>
          </a:bodyPr>
          <a:lstStyle/>
          <a:p>
            <a:r>
              <a:rPr lang="de-DE" sz="1200" i="1" dirty="0"/>
              <a:t>Reaktionsgleichung:</a:t>
            </a:r>
          </a:p>
        </p:txBody>
      </p:sp>
      <p:sp>
        <p:nvSpPr>
          <p:cNvPr id="9" name="Oval 7">
            <a:extLst>
              <a:ext uri="{FF2B5EF4-FFF2-40B4-BE49-F238E27FC236}">
                <a16:creationId xmlns:a16="http://schemas.microsoft.com/office/drawing/2014/main" id="{8E3E6956-FDC7-C74B-8649-C03D3E01C7CF}"/>
              </a:ext>
            </a:extLst>
          </p:cNvPr>
          <p:cNvSpPr>
            <a:spLocks noChangeAspect="1"/>
          </p:cNvSpPr>
          <p:nvPr/>
        </p:nvSpPr>
        <p:spPr>
          <a:xfrm>
            <a:off x="3952929" y="4145268"/>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10" name="Gerade Verbindung mit Pfeil 9">
            <a:extLst>
              <a:ext uri="{FF2B5EF4-FFF2-40B4-BE49-F238E27FC236}">
                <a16:creationId xmlns:a16="http://schemas.microsoft.com/office/drawing/2014/main" id="{EA078B8C-2F3C-A84C-955E-FB66EDE517E6}"/>
              </a:ext>
            </a:extLst>
          </p:cNvPr>
          <p:cNvCxnSpPr/>
          <p:nvPr/>
        </p:nvCxnSpPr>
        <p:spPr>
          <a:xfrm>
            <a:off x="5185530" y="4387207"/>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Oval 12">
            <a:extLst>
              <a:ext uri="{FF2B5EF4-FFF2-40B4-BE49-F238E27FC236}">
                <a16:creationId xmlns:a16="http://schemas.microsoft.com/office/drawing/2014/main" id="{787F09CC-A5C1-404A-8040-322900899385}"/>
              </a:ext>
            </a:extLst>
          </p:cNvPr>
          <p:cNvSpPr>
            <a:spLocks noChangeAspect="1"/>
          </p:cNvSpPr>
          <p:nvPr/>
        </p:nvSpPr>
        <p:spPr>
          <a:xfrm>
            <a:off x="9189351" y="4379971"/>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Textfeld 12">
            <a:extLst>
              <a:ext uri="{FF2B5EF4-FFF2-40B4-BE49-F238E27FC236}">
                <a16:creationId xmlns:a16="http://schemas.microsoft.com/office/drawing/2014/main" id="{3468C388-A219-C64C-B2EB-C0CDE9D4C61A}"/>
              </a:ext>
            </a:extLst>
          </p:cNvPr>
          <p:cNvSpPr txBox="1"/>
          <p:nvPr/>
        </p:nvSpPr>
        <p:spPr>
          <a:xfrm>
            <a:off x="3254644" y="4738722"/>
            <a:ext cx="1885682" cy="369332"/>
          </a:xfrm>
          <a:prstGeom prst="rect">
            <a:avLst/>
          </a:prstGeom>
          <a:noFill/>
        </p:spPr>
        <p:txBody>
          <a:bodyPr wrap="square" rtlCol="0">
            <a:spAutoFit/>
          </a:bodyPr>
          <a:lstStyle/>
          <a:p>
            <a:r>
              <a:rPr lang="de-DE" dirty="0"/>
              <a:t>Basen-Teilchen </a:t>
            </a:r>
            <a:r>
              <a:rPr lang="de-DE" baseline="-25000" dirty="0"/>
              <a:t>(</a:t>
            </a:r>
            <a:r>
              <a:rPr lang="de-DE" baseline="-25000" dirty="0" err="1"/>
              <a:t>aq</a:t>
            </a:r>
            <a:r>
              <a:rPr lang="de-DE" baseline="-25000" dirty="0"/>
              <a:t>)</a:t>
            </a:r>
          </a:p>
        </p:txBody>
      </p:sp>
      <p:sp>
        <p:nvSpPr>
          <p:cNvPr id="14" name="Textfeld 13">
            <a:extLst>
              <a:ext uri="{FF2B5EF4-FFF2-40B4-BE49-F238E27FC236}">
                <a16:creationId xmlns:a16="http://schemas.microsoft.com/office/drawing/2014/main" id="{24EE0DAD-71ED-6E44-90BA-EFA0205AA453}"/>
              </a:ext>
            </a:extLst>
          </p:cNvPr>
          <p:cNvSpPr txBox="1"/>
          <p:nvPr/>
        </p:nvSpPr>
        <p:spPr>
          <a:xfrm>
            <a:off x="6016754" y="4747189"/>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15" name="Gerade Verbindung mit Pfeil 14">
            <a:extLst>
              <a:ext uri="{FF2B5EF4-FFF2-40B4-BE49-F238E27FC236}">
                <a16:creationId xmlns:a16="http://schemas.microsoft.com/office/drawing/2014/main" id="{B49E665B-21A3-9B4A-8038-588460AB13E5}"/>
              </a:ext>
            </a:extLst>
          </p:cNvPr>
          <p:cNvCxnSpPr/>
          <p:nvPr/>
        </p:nvCxnSpPr>
        <p:spPr>
          <a:xfrm>
            <a:off x="5169521" y="490870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Textfeld 15">
            <a:extLst>
              <a:ext uri="{FF2B5EF4-FFF2-40B4-BE49-F238E27FC236}">
                <a16:creationId xmlns:a16="http://schemas.microsoft.com/office/drawing/2014/main" id="{D0A5D1BA-D8C5-F44C-A0B9-848507E31481}"/>
              </a:ext>
            </a:extLst>
          </p:cNvPr>
          <p:cNvSpPr txBox="1"/>
          <p:nvPr/>
        </p:nvSpPr>
        <p:spPr>
          <a:xfrm>
            <a:off x="7818060" y="4195305"/>
            <a:ext cx="280447" cy="369332"/>
          </a:xfrm>
          <a:prstGeom prst="rect">
            <a:avLst/>
          </a:prstGeom>
          <a:noFill/>
        </p:spPr>
        <p:txBody>
          <a:bodyPr wrap="square">
            <a:spAutoFit/>
          </a:bodyPr>
          <a:lstStyle/>
          <a:p>
            <a:r>
              <a:rPr lang="de-DE" dirty="0"/>
              <a:t>+</a:t>
            </a:r>
          </a:p>
        </p:txBody>
      </p:sp>
      <p:sp>
        <p:nvSpPr>
          <p:cNvPr id="19" name="Textfeld 18">
            <a:extLst>
              <a:ext uri="{FF2B5EF4-FFF2-40B4-BE49-F238E27FC236}">
                <a16:creationId xmlns:a16="http://schemas.microsoft.com/office/drawing/2014/main" id="{73822A3D-116F-BE4E-9F10-57EB6DD68526}"/>
              </a:ext>
            </a:extLst>
          </p:cNvPr>
          <p:cNvSpPr txBox="1"/>
          <p:nvPr/>
        </p:nvSpPr>
        <p:spPr>
          <a:xfrm>
            <a:off x="3134432" y="5347288"/>
            <a:ext cx="1782430" cy="369332"/>
          </a:xfrm>
          <a:prstGeom prst="rect">
            <a:avLst/>
          </a:prstGeom>
          <a:noFill/>
        </p:spPr>
        <p:txBody>
          <a:bodyPr wrap="square" rtlCol="0">
            <a:spAutoFit/>
          </a:bodyPr>
          <a:lstStyle/>
          <a:p>
            <a:pPr algn="ctr"/>
            <a:r>
              <a:rPr lang="de-DE" dirty="0">
                <a:solidFill>
                  <a:schemeClr val="bg1">
                    <a:lumMod val="50000"/>
                  </a:schemeClr>
                </a:solidFill>
              </a:rPr>
              <a:t>B</a:t>
            </a:r>
            <a:r>
              <a:rPr lang="de-DE" dirty="0">
                <a:solidFill>
                  <a:schemeClr val="accent1">
                    <a:lumMod val="75000"/>
                  </a:schemeClr>
                </a:solidFill>
              </a:rPr>
              <a:t>O</a:t>
            </a:r>
            <a:r>
              <a:rPr lang="de-DE" dirty="0">
                <a:solidFill>
                  <a:schemeClr val="accent2">
                    <a:lumMod val="75000"/>
                  </a:schemeClr>
                </a:solidFill>
              </a:rPr>
              <a:t>H</a:t>
            </a:r>
            <a:r>
              <a:rPr lang="de-DE" dirty="0"/>
              <a:t> </a:t>
            </a:r>
            <a:r>
              <a:rPr lang="de-DE" baseline="-25000" dirty="0"/>
              <a:t>(</a:t>
            </a:r>
            <a:r>
              <a:rPr lang="de-DE" baseline="-25000" dirty="0" err="1"/>
              <a:t>aq</a:t>
            </a:r>
            <a:r>
              <a:rPr lang="de-DE" baseline="-25000" dirty="0"/>
              <a:t>)</a:t>
            </a:r>
          </a:p>
        </p:txBody>
      </p:sp>
      <p:sp>
        <p:nvSpPr>
          <p:cNvPr id="20" name="Textfeld 19">
            <a:extLst>
              <a:ext uri="{FF2B5EF4-FFF2-40B4-BE49-F238E27FC236}">
                <a16:creationId xmlns:a16="http://schemas.microsoft.com/office/drawing/2014/main" id="{AF2C2433-E29C-EE43-8824-FA534FD2570D}"/>
              </a:ext>
            </a:extLst>
          </p:cNvPr>
          <p:cNvSpPr txBox="1"/>
          <p:nvPr/>
        </p:nvSpPr>
        <p:spPr>
          <a:xfrm>
            <a:off x="5895386" y="5355755"/>
            <a:ext cx="1922674" cy="369332"/>
          </a:xfrm>
          <a:prstGeom prst="rect">
            <a:avLst/>
          </a:prstGeom>
          <a:noFill/>
        </p:spPr>
        <p:txBody>
          <a:bodyPr wrap="square" rtlCol="0">
            <a:spAutoFit/>
          </a:bodyPr>
          <a:lstStyle/>
          <a:p>
            <a:pPr algn="ctr"/>
            <a:r>
              <a:rPr lang="de-DE" dirty="0">
                <a:solidFill>
                  <a:schemeClr val="accent1">
                    <a:lumMod val="75000"/>
                  </a:schemeClr>
                </a:solidFill>
              </a:rPr>
              <a:t>O</a:t>
            </a:r>
            <a:r>
              <a:rPr lang="de-DE" dirty="0">
                <a:solidFill>
                  <a:schemeClr val="accent2">
                    <a:lumMod val="75000"/>
                  </a:schemeClr>
                </a:solidFill>
              </a:rPr>
              <a:t>H</a:t>
            </a:r>
            <a:r>
              <a:rPr lang="de-DE" baseline="30000" dirty="0">
                <a:solidFill>
                  <a:schemeClr val="accent2">
                    <a:lumMod val="75000"/>
                  </a:schemeClr>
                </a:solidFill>
              </a:rPr>
              <a:t>-</a:t>
            </a:r>
            <a:r>
              <a:rPr lang="de-DE" dirty="0"/>
              <a:t> </a:t>
            </a:r>
            <a:r>
              <a:rPr lang="de-DE" baseline="-25000" dirty="0"/>
              <a:t>(</a:t>
            </a:r>
            <a:r>
              <a:rPr lang="de-DE" baseline="-25000" dirty="0" err="1"/>
              <a:t>aq</a:t>
            </a:r>
            <a:r>
              <a:rPr lang="de-DE" baseline="-25000" dirty="0"/>
              <a:t>)</a:t>
            </a:r>
          </a:p>
        </p:txBody>
      </p:sp>
      <p:cxnSp>
        <p:nvCxnSpPr>
          <p:cNvPr id="21" name="Gerade Verbindung mit Pfeil 20">
            <a:extLst>
              <a:ext uri="{FF2B5EF4-FFF2-40B4-BE49-F238E27FC236}">
                <a16:creationId xmlns:a16="http://schemas.microsoft.com/office/drawing/2014/main" id="{CAA2B3B1-7E58-344B-A0F4-0A58E0B10600}"/>
              </a:ext>
            </a:extLst>
          </p:cNvPr>
          <p:cNvCxnSpPr/>
          <p:nvPr/>
        </p:nvCxnSpPr>
        <p:spPr>
          <a:xfrm>
            <a:off x="5169521" y="5525106"/>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Textfeld 21">
            <a:extLst>
              <a:ext uri="{FF2B5EF4-FFF2-40B4-BE49-F238E27FC236}">
                <a16:creationId xmlns:a16="http://schemas.microsoft.com/office/drawing/2014/main" id="{A48DEEE1-F7E9-1642-AEA3-1D8E0AF34EA5}"/>
              </a:ext>
            </a:extLst>
          </p:cNvPr>
          <p:cNvSpPr txBox="1"/>
          <p:nvPr/>
        </p:nvSpPr>
        <p:spPr>
          <a:xfrm>
            <a:off x="7818060" y="5355755"/>
            <a:ext cx="280447" cy="369332"/>
          </a:xfrm>
          <a:prstGeom prst="rect">
            <a:avLst/>
          </a:prstGeom>
          <a:noFill/>
        </p:spPr>
        <p:txBody>
          <a:bodyPr wrap="square">
            <a:spAutoFit/>
          </a:bodyPr>
          <a:lstStyle/>
          <a:p>
            <a:r>
              <a:rPr lang="de-DE" dirty="0"/>
              <a:t>+</a:t>
            </a:r>
          </a:p>
        </p:txBody>
      </p:sp>
      <p:sp>
        <p:nvSpPr>
          <p:cNvPr id="23" name="Textfeld 22">
            <a:extLst>
              <a:ext uri="{FF2B5EF4-FFF2-40B4-BE49-F238E27FC236}">
                <a16:creationId xmlns:a16="http://schemas.microsoft.com/office/drawing/2014/main" id="{37BD1E53-0AD8-B546-A52B-6222C8F51D4D}"/>
              </a:ext>
            </a:extLst>
          </p:cNvPr>
          <p:cNvSpPr txBox="1"/>
          <p:nvPr/>
        </p:nvSpPr>
        <p:spPr>
          <a:xfrm>
            <a:off x="8633851" y="5353316"/>
            <a:ext cx="1782431" cy="369332"/>
          </a:xfrm>
          <a:prstGeom prst="rect">
            <a:avLst/>
          </a:prstGeom>
          <a:noFill/>
        </p:spPr>
        <p:txBody>
          <a:bodyPr wrap="square" rtlCol="0">
            <a:spAutoFit/>
          </a:bodyPr>
          <a:lstStyle/>
          <a:p>
            <a:pPr algn="ctr"/>
            <a:r>
              <a:rPr lang="de-DE" dirty="0">
                <a:solidFill>
                  <a:schemeClr val="bg1">
                    <a:lumMod val="50000"/>
                  </a:schemeClr>
                </a:solidFill>
              </a:rPr>
              <a:t>B</a:t>
            </a:r>
            <a:r>
              <a:rPr lang="de-DE" baseline="30000" dirty="0">
                <a:solidFill>
                  <a:schemeClr val="bg1">
                    <a:lumMod val="50000"/>
                  </a:schemeClr>
                </a:solidFill>
              </a:rPr>
              <a:t>+</a:t>
            </a:r>
            <a:r>
              <a:rPr lang="de-DE" dirty="0">
                <a:solidFill>
                  <a:srgbClr val="FF0000"/>
                </a:solidFill>
              </a:rPr>
              <a:t> </a:t>
            </a:r>
            <a:r>
              <a:rPr lang="de-DE" baseline="-25000" dirty="0"/>
              <a:t>(</a:t>
            </a:r>
            <a:r>
              <a:rPr lang="de-DE" baseline="-25000" dirty="0" err="1"/>
              <a:t>aq</a:t>
            </a:r>
            <a:r>
              <a:rPr lang="de-DE" baseline="-25000" dirty="0"/>
              <a:t>)</a:t>
            </a:r>
          </a:p>
        </p:txBody>
      </p:sp>
      <p:sp>
        <p:nvSpPr>
          <p:cNvPr id="24" name="Oval 7">
            <a:extLst>
              <a:ext uri="{FF2B5EF4-FFF2-40B4-BE49-F238E27FC236}">
                <a16:creationId xmlns:a16="http://schemas.microsoft.com/office/drawing/2014/main" id="{8E3E6956-FDC7-C74B-8649-C03D3E01C7CF}"/>
              </a:ext>
            </a:extLst>
          </p:cNvPr>
          <p:cNvSpPr>
            <a:spLocks noChangeAspect="1"/>
          </p:cNvSpPr>
          <p:nvPr/>
        </p:nvSpPr>
        <p:spPr>
          <a:xfrm>
            <a:off x="4144027" y="4145268"/>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5" name="Oval 7">
            <a:extLst>
              <a:ext uri="{FF2B5EF4-FFF2-40B4-BE49-F238E27FC236}">
                <a16:creationId xmlns:a16="http://schemas.microsoft.com/office/drawing/2014/main" id="{8E3E6956-FDC7-C74B-8649-C03D3E01C7CF}"/>
              </a:ext>
            </a:extLst>
          </p:cNvPr>
          <p:cNvSpPr>
            <a:spLocks noChangeAspect="1"/>
          </p:cNvSpPr>
          <p:nvPr/>
        </p:nvSpPr>
        <p:spPr>
          <a:xfrm>
            <a:off x="6474606" y="4141345"/>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6" name="Oval 7">
            <a:extLst>
              <a:ext uri="{FF2B5EF4-FFF2-40B4-BE49-F238E27FC236}">
                <a16:creationId xmlns:a16="http://schemas.microsoft.com/office/drawing/2014/main" id="{8E3E6956-FDC7-C74B-8649-C03D3E01C7CF}"/>
              </a:ext>
            </a:extLst>
          </p:cNvPr>
          <p:cNvSpPr>
            <a:spLocks noChangeAspect="1"/>
          </p:cNvSpPr>
          <p:nvPr/>
        </p:nvSpPr>
        <p:spPr>
          <a:xfrm>
            <a:off x="6665704" y="414134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7" name="Oval 3">
            <a:extLst>
              <a:ext uri="{FF2B5EF4-FFF2-40B4-BE49-F238E27FC236}">
                <a16:creationId xmlns:a16="http://schemas.microsoft.com/office/drawing/2014/main" id="{95E661CC-52DA-D34C-85AD-54E007B27D14}"/>
              </a:ext>
            </a:extLst>
          </p:cNvPr>
          <p:cNvSpPr>
            <a:spLocks noChangeAspect="1"/>
          </p:cNvSpPr>
          <p:nvPr/>
        </p:nvSpPr>
        <p:spPr>
          <a:xfrm>
            <a:off x="9031353" y="4141345"/>
            <a:ext cx="439200" cy="440871"/>
          </a:xfrm>
          <a:prstGeom prst="ellipse">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8" name="Oval 7">
            <a:extLst>
              <a:ext uri="{FF2B5EF4-FFF2-40B4-BE49-F238E27FC236}">
                <a16:creationId xmlns:a16="http://schemas.microsoft.com/office/drawing/2014/main" id="{8E3E6956-FDC7-C74B-8649-C03D3E01C7CF}"/>
              </a:ext>
            </a:extLst>
          </p:cNvPr>
          <p:cNvSpPr>
            <a:spLocks noChangeAspect="1"/>
          </p:cNvSpPr>
          <p:nvPr/>
        </p:nvSpPr>
        <p:spPr>
          <a:xfrm>
            <a:off x="9345030" y="4141345"/>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9" name="Rechteck 28"/>
          <p:cNvSpPr/>
          <p:nvPr/>
        </p:nvSpPr>
        <p:spPr>
          <a:xfrm>
            <a:off x="8536450" y="4747189"/>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30" name="Textfeld 29">
            <a:extLst>
              <a:ext uri="{FF2B5EF4-FFF2-40B4-BE49-F238E27FC236}">
                <a16:creationId xmlns:a16="http://schemas.microsoft.com/office/drawing/2014/main" id="{D0A5D1BA-D8C5-F44C-A0B9-848507E31481}"/>
              </a:ext>
            </a:extLst>
          </p:cNvPr>
          <p:cNvSpPr txBox="1"/>
          <p:nvPr/>
        </p:nvSpPr>
        <p:spPr>
          <a:xfrm>
            <a:off x="7824347" y="4773332"/>
            <a:ext cx="280447" cy="369332"/>
          </a:xfrm>
          <a:prstGeom prst="rect">
            <a:avLst/>
          </a:prstGeom>
          <a:noFill/>
        </p:spPr>
        <p:txBody>
          <a:bodyPr wrap="square">
            <a:spAutoFit/>
          </a:bodyPr>
          <a:lstStyle/>
          <a:p>
            <a:r>
              <a:rPr lang="de-DE" dirty="0"/>
              <a:t>+</a:t>
            </a:r>
          </a:p>
        </p:txBody>
      </p:sp>
      <p:pic>
        <p:nvPicPr>
          <p:cNvPr id="31" name="Grafik 30">
            <a:extLst>
              <a:ext uri="{FF2B5EF4-FFF2-40B4-BE49-F238E27FC236}">
                <a16:creationId xmlns:a16="http://schemas.microsoft.com/office/drawing/2014/main" id="{9E44FC56-0882-7A46-A643-3F892BB044CD}"/>
              </a:ext>
            </a:extLst>
          </p:cNvPr>
          <p:cNvPicPr>
            <a:picLocks noChangeAspect="1"/>
          </p:cNvPicPr>
          <p:nvPr/>
        </p:nvPicPr>
        <p:blipFill>
          <a:blip r:embed="rId2"/>
          <a:stretch>
            <a:fillRect/>
          </a:stretch>
        </p:blipFill>
        <p:spPr>
          <a:xfrm>
            <a:off x="359411" y="3304632"/>
            <a:ext cx="478789" cy="478789"/>
          </a:xfrm>
          <a:prstGeom prst="rect">
            <a:avLst/>
          </a:prstGeom>
        </p:spPr>
      </p:pic>
      <p:sp>
        <p:nvSpPr>
          <p:cNvPr id="32" name="Textfeld 31">
            <a:extLst>
              <a:ext uri="{FF2B5EF4-FFF2-40B4-BE49-F238E27FC236}">
                <a16:creationId xmlns:a16="http://schemas.microsoft.com/office/drawing/2014/main" id="{56A90FFC-FE39-A445-8BE3-A51F658A73C2}"/>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33" name="Grafik 32">
            <a:extLst>
              <a:ext uri="{FF2B5EF4-FFF2-40B4-BE49-F238E27FC236}">
                <a16:creationId xmlns:a16="http://schemas.microsoft.com/office/drawing/2014/main" id="{0BD71F46-1F7D-9742-A26C-087EFA5D8EAD}"/>
              </a:ext>
            </a:extLst>
          </p:cNvPr>
          <p:cNvPicPr>
            <a:picLocks noChangeAspect="1"/>
          </p:cNvPicPr>
          <p:nvPr/>
        </p:nvPicPr>
        <p:blipFill>
          <a:blip r:embed="rId3"/>
          <a:stretch>
            <a:fillRect/>
          </a:stretch>
        </p:blipFill>
        <p:spPr>
          <a:xfrm>
            <a:off x="10664429" y="335802"/>
            <a:ext cx="679872" cy="679872"/>
          </a:xfrm>
          <a:prstGeom prst="rect">
            <a:avLst/>
          </a:prstGeom>
        </p:spPr>
      </p:pic>
    </p:spTree>
    <p:extLst>
      <p:ext uri="{BB962C8B-B14F-4D97-AF65-F5344CB8AC3E}">
        <p14:creationId xmlns:p14="http://schemas.microsoft.com/office/powerpoint/2010/main" val="681630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Sowohl das Hydroxid-Ion als auch das Basenrest-Ion sind hydratisiert, also von Wassermolekülen umgeben. Das wird, wie schon bei den Säuren, durch das Symbol (</a:t>
            </a:r>
            <a:r>
              <a:rPr lang="de-DE" sz="2000" dirty="0" err="1"/>
              <a:t>aq</a:t>
            </a:r>
            <a:r>
              <a:rPr lang="de-DE" sz="2000" dirty="0"/>
              <a:t>) deutlich gemacht. Wenn Basen in Wasser gelöst werden, spricht man auch von alkalischen Lösungen. </a:t>
            </a:r>
          </a:p>
          <a:p>
            <a:pPr marL="0" indent="0">
              <a:buNone/>
            </a:pPr>
            <a:r>
              <a:rPr lang="de-DE" sz="2000" dirty="0"/>
              <a:t>Basen sind das Gegenstück zu Säuren. </a:t>
            </a:r>
            <a:r>
              <a:rPr lang="de-DE" sz="2000" dirty="0">
                <a:solidFill>
                  <a:schemeClr val="accent2">
                    <a:lumMod val="75000"/>
                  </a:schemeClr>
                </a:solidFill>
              </a:rPr>
              <a:t>Bei einer </a:t>
            </a:r>
            <a:r>
              <a:rPr lang="de-DE" sz="2000" i="1" dirty="0">
                <a:solidFill>
                  <a:schemeClr val="accent2">
                    <a:lumMod val="75000"/>
                  </a:schemeClr>
                </a:solidFill>
              </a:rPr>
              <a:t>Neutralisation reagieren Säuren und Basen miteinander. Hierbei reagieren die Wasserstoff-Ionen der sauren Lösungen mit den Hydroxid-Ionen der alkalischen Lösung</a:t>
            </a:r>
            <a:r>
              <a:rPr lang="de-DE" sz="2000" dirty="0">
                <a:solidFill>
                  <a:schemeClr val="accent2">
                    <a:lumMod val="75000"/>
                  </a:schemeClr>
                </a:solidFill>
              </a:rPr>
              <a:t>.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Durch die Neutralisation verringert sich die Konzentration der H</a:t>
            </a:r>
            <a:r>
              <a:rPr lang="de-DE" sz="2000" baseline="30000" dirty="0"/>
              <a:t>+</a:t>
            </a:r>
            <a:r>
              <a:rPr lang="de-DE" sz="2000" dirty="0"/>
              <a:t>-Ionen in der Lösung. Dadurch erhöht sich der pH-Wert, da weniger H</a:t>
            </a:r>
            <a:r>
              <a:rPr lang="de-DE" sz="2000" baseline="30000" dirty="0"/>
              <a:t>+</a:t>
            </a:r>
            <a:r>
              <a:rPr lang="de-DE" sz="2000" dirty="0"/>
              <a:t>-Ionen in einem bestimmten Volumen der Lösung vorhanden sind. </a:t>
            </a:r>
          </a:p>
        </p:txBody>
      </p:sp>
      <p:sp>
        <p:nvSpPr>
          <p:cNvPr id="4" name="Foliennummernplatzhalter 3"/>
          <p:cNvSpPr>
            <a:spLocks noGrp="1"/>
          </p:cNvSpPr>
          <p:nvPr>
            <p:ph type="sldNum" sz="quarter" idx="12"/>
          </p:nvPr>
        </p:nvSpPr>
        <p:spPr/>
        <p:txBody>
          <a:bodyPr/>
          <a:lstStyle/>
          <a:p>
            <a:fld id="{2BFF9692-ABA8-EB4D-B52F-45EFB6AD87B9}" type="slidenum">
              <a:rPr lang="de-DE" smtClean="0"/>
              <a:t>19</a:t>
            </a:fld>
            <a:endParaRPr lang="de-DE" dirty="0"/>
          </a:p>
        </p:txBody>
      </p:sp>
      <p:pic>
        <p:nvPicPr>
          <p:cNvPr id="26" name="Grafik 25">
            <a:extLst>
              <a:ext uri="{FF2B5EF4-FFF2-40B4-BE49-F238E27FC236}">
                <a16:creationId xmlns:a16="http://schemas.microsoft.com/office/drawing/2014/main" id="{5C0B8EB0-C35A-2F4C-B5B5-F4D36B7DB481}"/>
              </a:ext>
            </a:extLst>
          </p:cNvPr>
          <p:cNvPicPr>
            <a:picLocks noChangeAspect="1"/>
          </p:cNvPicPr>
          <p:nvPr/>
        </p:nvPicPr>
        <p:blipFill>
          <a:blip r:embed="rId2"/>
          <a:stretch>
            <a:fillRect/>
          </a:stretch>
        </p:blipFill>
        <p:spPr>
          <a:xfrm>
            <a:off x="359411" y="2435588"/>
            <a:ext cx="478789" cy="478789"/>
          </a:xfrm>
          <a:prstGeom prst="rect">
            <a:avLst/>
          </a:prstGeom>
        </p:spPr>
      </p:pic>
      <p:sp>
        <p:nvSpPr>
          <p:cNvPr id="27" name="Textfeld 26">
            <a:extLst>
              <a:ext uri="{FF2B5EF4-FFF2-40B4-BE49-F238E27FC236}">
                <a16:creationId xmlns:a16="http://schemas.microsoft.com/office/drawing/2014/main" id="{7E44BC49-C418-554A-A8AE-EDF76236AA5A}"/>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28" name="Grafik 27">
            <a:extLst>
              <a:ext uri="{FF2B5EF4-FFF2-40B4-BE49-F238E27FC236}">
                <a16:creationId xmlns:a16="http://schemas.microsoft.com/office/drawing/2014/main" id="{37305974-CAD1-0045-8C21-3902121EFD35}"/>
              </a:ext>
            </a:extLst>
          </p:cNvPr>
          <p:cNvPicPr>
            <a:picLocks noChangeAspect="1"/>
          </p:cNvPicPr>
          <p:nvPr/>
        </p:nvPicPr>
        <p:blipFill>
          <a:blip r:embed="rId3"/>
          <a:stretch>
            <a:fillRect/>
          </a:stretch>
        </p:blipFill>
        <p:spPr>
          <a:xfrm>
            <a:off x="10664429" y="335802"/>
            <a:ext cx="679872" cy="679872"/>
          </a:xfrm>
          <a:prstGeom prst="rect">
            <a:avLst/>
          </a:prstGeom>
        </p:spPr>
      </p:pic>
      <p:sp>
        <p:nvSpPr>
          <p:cNvPr id="35" name="Textfeld 34">
            <a:extLst>
              <a:ext uri="{FF2B5EF4-FFF2-40B4-BE49-F238E27FC236}">
                <a16:creationId xmlns:a16="http://schemas.microsoft.com/office/drawing/2014/main" id="{7A8C47C3-2BEF-BF48-9450-41299499249B}"/>
              </a:ext>
            </a:extLst>
          </p:cNvPr>
          <p:cNvSpPr txBox="1"/>
          <p:nvPr/>
        </p:nvSpPr>
        <p:spPr>
          <a:xfrm>
            <a:off x="1658710" y="3445215"/>
            <a:ext cx="1385740" cy="276999"/>
          </a:xfrm>
          <a:prstGeom prst="rect">
            <a:avLst/>
          </a:prstGeom>
          <a:noFill/>
        </p:spPr>
        <p:txBody>
          <a:bodyPr wrap="square" rtlCol="0">
            <a:spAutoFit/>
          </a:bodyPr>
          <a:lstStyle/>
          <a:p>
            <a:r>
              <a:rPr lang="de-DE" sz="1200" i="1" dirty="0"/>
              <a:t>Modell:</a:t>
            </a:r>
          </a:p>
        </p:txBody>
      </p:sp>
      <p:sp>
        <p:nvSpPr>
          <p:cNvPr id="36" name="Textfeld 35">
            <a:extLst>
              <a:ext uri="{FF2B5EF4-FFF2-40B4-BE49-F238E27FC236}">
                <a16:creationId xmlns:a16="http://schemas.microsoft.com/office/drawing/2014/main" id="{478710FB-7D3C-8B40-A7E2-9065A7625551}"/>
              </a:ext>
            </a:extLst>
          </p:cNvPr>
          <p:cNvSpPr txBox="1"/>
          <p:nvPr/>
        </p:nvSpPr>
        <p:spPr>
          <a:xfrm>
            <a:off x="1642701" y="4037639"/>
            <a:ext cx="1385740" cy="276999"/>
          </a:xfrm>
          <a:prstGeom prst="rect">
            <a:avLst/>
          </a:prstGeom>
          <a:noFill/>
        </p:spPr>
        <p:txBody>
          <a:bodyPr wrap="square" rtlCol="0">
            <a:spAutoFit/>
          </a:bodyPr>
          <a:lstStyle/>
          <a:p>
            <a:r>
              <a:rPr lang="de-DE" sz="1200" i="1" dirty="0"/>
              <a:t>Reaktionsschema:</a:t>
            </a:r>
          </a:p>
        </p:txBody>
      </p:sp>
      <p:sp>
        <p:nvSpPr>
          <p:cNvPr id="37" name="Textfeld 36">
            <a:extLst>
              <a:ext uri="{FF2B5EF4-FFF2-40B4-BE49-F238E27FC236}">
                <a16:creationId xmlns:a16="http://schemas.microsoft.com/office/drawing/2014/main" id="{5D0D3506-7826-1240-8182-E2A716481A3D}"/>
              </a:ext>
            </a:extLst>
          </p:cNvPr>
          <p:cNvSpPr txBox="1"/>
          <p:nvPr/>
        </p:nvSpPr>
        <p:spPr>
          <a:xfrm>
            <a:off x="1612053" y="4641548"/>
            <a:ext cx="1479054" cy="276999"/>
          </a:xfrm>
          <a:prstGeom prst="rect">
            <a:avLst/>
          </a:prstGeom>
          <a:noFill/>
        </p:spPr>
        <p:txBody>
          <a:bodyPr wrap="square" rtlCol="0">
            <a:spAutoFit/>
          </a:bodyPr>
          <a:lstStyle/>
          <a:p>
            <a:r>
              <a:rPr lang="de-DE" sz="1200" i="1" dirty="0"/>
              <a:t>Reaktionsgleichung:</a:t>
            </a:r>
          </a:p>
        </p:txBody>
      </p:sp>
      <p:sp>
        <p:nvSpPr>
          <p:cNvPr id="38" name="Oval 7">
            <a:extLst>
              <a:ext uri="{FF2B5EF4-FFF2-40B4-BE49-F238E27FC236}">
                <a16:creationId xmlns:a16="http://schemas.microsoft.com/office/drawing/2014/main" id="{87E410E0-D6D6-4742-9507-8976B488D493}"/>
              </a:ext>
            </a:extLst>
          </p:cNvPr>
          <p:cNvSpPr>
            <a:spLocks noChangeAspect="1"/>
          </p:cNvSpPr>
          <p:nvPr/>
        </p:nvSpPr>
        <p:spPr>
          <a:xfrm>
            <a:off x="5633997" y="3445215"/>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9" name="Textfeld 38">
            <a:extLst>
              <a:ext uri="{FF2B5EF4-FFF2-40B4-BE49-F238E27FC236}">
                <a16:creationId xmlns:a16="http://schemas.microsoft.com/office/drawing/2014/main" id="{303E12BE-F385-834A-9D67-98D3878391F5}"/>
              </a:ext>
            </a:extLst>
          </p:cNvPr>
          <p:cNvSpPr txBox="1"/>
          <p:nvPr/>
        </p:nvSpPr>
        <p:spPr>
          <a:xfrm>
            <a:off x="5114803" y="4556527"/>
            <a:ext cx="1922674" cy="369332"/>
          </a:xfrm>
          <a:prstGeom prst="rect">
            <a:avLst/>
          </a:prstGeom>
          <a:noFill/>
        </p:spPr>
        <p:txBody>
          <a:bodyPr wrap="square" rtlCol="0">
            <a:spAutoFit/>
          </a:bodyPr>
          <a:lstStyle/>
          <a:p>
            <a:pPr algn="ctr"/>
            <a:r>
              <a:rPr lang="de-DE" dirty="0">
                <a:solidFill>
                  <a:schemeClr val="accent1">
                    <a:lumMod val="75000"/>
                  </a:schemeClr>
                </a:solidFill>
              </a:rPr>
              <a:t>O</a:t>
            </a:r>
            <a:r>
              <a:rPr lang="de-DE" dirty="0">
                <a:solidFill>
                  <a:schemeClr val="accent2">
                    <a:lumMod val="75000"/>
                  </a:schemeClr>
                </a:solidFill>
              </a:rPr>
              <a:t>H</a:t>
            </a:r>
            <a:r>
              <a:rPr lang="de-DE" baseline="30000" dirty="0">
                <a:solidFill>
                  <a:schemeClr val="accent2">
                    <a:lumMod val="75000"/>
                  </a:schemeClr>
                </a:solidFill>
              </a:rPr>
              <a:t>-</a:t>
            </a:r>
            <a:r>
              <a:rPr lang="de-DE" dirty="0"/>
              <a:t> </a:t>
            </a:r>
            <a:r>
              <a:rPr lang="de-DE" baseline="-25000" dirty="0"/>
              <a:t>(</a:t>
            </a:r>
            <a:r>
              <a:rPr lang="de-DE" baseline="-25000" dirty="0" err="1"/>
              <a:t>aq</a:t>
            </a:r>
            <a:r>
              <a:rPr lang="de-DE" baseline="-25000" dirty="0"/>
              <a:t>)</a:t>
            </a:r>
          </a:p>
        </p:txBody>
      </p:sp>
      <p:sp>
        <p:nvSpPr>
          <p:cNvPr id="40" name="Oval 7">
            <a:extLst>
              <a:ext uri="{FF2B5EF4-FFF2-40B4-BE49-F238E27FC236}">
                <a16:creationId xmlns:a16="http://schemas.microsoft.com/office/drawing/2014/main" id="{4BD0CAAE-7751-564C-9E53-DA1F9546CAFB}"/>
              </a:ext>
            </a:extLst>
          </p:cNvPr>
          <p:cNvSpPr>
            <a:spLocks noChangeAspect="1"/>
          </p:cNvSpPr>
          <p:nvPr/>
        </p:nvSpPr>
        <p:spPr>
          <a:xfrm>
            <a:off x="5825095" y="344521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1" name="Oval 7">
            <a:extLst>
              <a:ext uri="{FF2B5EF4-FFF2-40B4-BE49-F238E27FC236}">
                <a16:creationId xmlns:a16="http://schemas.microsoft.com/office/drawing/2014/main" id="{B28E34DC-88EF-0745-9CAC-D6961E4E3169}"/>
              </a:ext>
            </a:extLst>
          </p:cNvPr>
          <p:cNvSpPr>
            <a:spLocks noChangeAspect="1"/>
          </p:cNvSpPr>
          <p:nvPr/>
        </p:nvSpPr>
        <p:spPr>
          <a:xfrm>
            <a:off x="8541986" y="3441354"/>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3" name="Oval 7">
            <a:extLst>
              <a:ext uri="{FF2B5EF4-FFF2-40B4-BE49-F238E27FC236}">
                <a16:creationId xmlns:a16="http://schemas.microsoft.com/office/drawing/2014/main" id="{6AD127B1-1CF8-B44D-930B-51154FEB8291}"/>
              </a:ext>
            </a:extLst>
          </p:cNvPr>
          <p:cNvSpPr>
            <a:spLocks noChangeAspect="1"/>
          </p:cNvSpPr>
          <p:nvPr/>
        </p:nvSpPr>
        <p:spPr>
          <a:xfrm>
            <a:off x="8733084" y="3441354"/>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4" name="Oval 7">
            <a:extLst>
              <a:ext uri="{FF2B5EF4-FFF2-40B4-BE49-F238E27FC236}">
                <a16:creationId xmlns:a16="http://schemas.microsoft.com/office/drawing/2014/main" id="{56FA7662-D3FE-514D-8FF5-3D466775A932}"/>
              </a:ext>
            </a:extLst>
          </p:cNvPr>
          <p:cNvSpPr>
            <a:spLocks noChangeAspect="1"/>
          </p:cNvSpPr>
          <p:nvPr/>
        </p:nvSpPr>
        <p:spPr>
          <a:xfrm>
            <a:off x="8416463" y="3567354"/>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5" name="Textfeld 44">
            <a:extLst>
              <a:ext uri="{FF2B5EF4-FFF2-40B4-BE49-F238E27FC236}">
                <a16:creationId xmlns:a16="http://schemas.microsoft.com/office/drawing/2014/main" id="{C7457851-C673-A146-9E1A-100B82498778}"/>
              </a:ext>
            </a:extLst>
          </p:cNvPr>
          <p:cNvSpPr txBox="1"/>
          <p:nvPr/>
        </p:nvSpPr>
        <p:spPr>
          <a:xfrm>
            <a:off x="2928654" y="3965282"/>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47" name="Textfeld 46">
            <a:extLst>
              <a:ext uri="{FF2B5EF4-FFF2-40B4-BE49-F238E27FC236}">
                <a16:creationId xmlns:a16="http://schemas.microsoft.com/office/drawing/2014/main" id="{90A098EB-CAD2-A049-9609-99ABB867EC2D}"/>
              </a:ext>
            </a:extLst>
          </p:cNvPr>
          <p:cNvSpPr txBox="1"/>
          <p:nvPr/>
        </p:nvSpPr>
        <p:spPr>
          <a:xfrm>
            <a:off x="5173396" y="3965640"/>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48" name="Gerade Verbindung mit Pfeil 47">
            <a:extLst>
              <a:ext uri="{FF2B5EF4-FFF2-40B4-BE49-F238E27FC236}">
                <a16:creationId xmlns:a16="http://schemas.microsoft.com/office/drawing/2014/main" id="{D28A4B0F-D137-4B4D-A7DE-06036BF815E8}"/>
              </a:ext>
            </a:extLst>
          </p:cNvPr>
          <p:cNvCxnSpPr/>
          <p:nvPr/>
        </p:nvCxnSpPr>
        <p:spPr>
          <a:xfrm>
            <a:off x="7137110" y="4179547"/>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Textfeld 48">
            <a:extLst>
              <a:ext uri="{FF2B5EF4-FFF2-40B4-BE49-F238E27FC236}">
                <a16:creationId xmlns:a16="http://schemas.microsoft.com/office/drawing/2014/main" id="{C0D91CA2-E598-2A4E-9201-829907014E4A}"/>
              </a:ext>
            </a:extLst>
          </p:cNvPr>
          <p:cNvSpPr txBox="1"/>
          <p:nvPr/>
        </p:nvSpPr>
        <p:spPr>
          <a:xfrm>
            <a:off x="4892949" y="3965640"/>
            <a:ext cx="280447" cy="369332"/>
          </a:xfrm>
          <a:prstGeom prst="rect">
            <a:avLst/>
          </a:prstGeom>
          <a:noFill/>
        </p:spPr>
        <p:txBody>
          <a:bodyPr wrap="square">
            <a:spAutoFit/>
          </a:bodyPr>
          <a:lstStyle/>
          <a:p>
            <a:r>
              <a:rPr lang="de-DE" dirty="0"/>
              <a:t>+</a:t>
            </a:r>
          </a:p>
        </p:txBody>
      </p:sp>
      <p:sp>
        <p:nvSpPr>
          <p:cNvPr id="50" name="Textfeld 49">
            <a:extLst>
              <a:ext uri="{FF2B5EF4-FFF2-40B4-BE49-F238E27FC236}">
                <a16:creationId xmlns:a16="http://schemas.microsoft.com/office/drawing/2014/main" id="{238F37B8-3E61-0F48-B063-976F9F57CFCD}"/>
              </a:ext>
            </a:extLst>
          </p:cNvPr>
          <p:cNvSpPr txBox="1"/>
          <p:nvPr/>
        </p:nvSpPr>
        <p:spPr>
          <a:xfrm>
            <a:off x="8014751" y="3965282"/>
            <a:ext cx="2065510" cy="369332"/>
          </a:xfrm>
          <a:prstGeom prst="rect">
            <a:avLst/>
          </a:prstGeom>
          <a:noFill/>
        </p:spPr>
        <p:txBody>
          <a:bodyPr wrap="square" rtlCol="0">
            <a:spAutoFit/>
          </a:bodyPr>
          <a:lstStyle/>
          <a:p>
            <a:r>
              <a:rPr lang="de-DE" dirty="0"/>
              <a:t>Wassermolekül </a:t>
            </a:r>
            <a:endParaRPr lang="de-DE" baseline="-25000" dirty="0"/>
          </a:p>
        </p:txBody>
      </p:sp>
      <p:sp>
        <p:nvSpPr>
          <p:cNvPr id="51" name="Textfeld 50">
            <a:extLst>
              <a:ext uri="{FF2B5EF4-FFF2-40B4-BE49-F238E27FC236}">
                <a16:creationId xmlns:a16="http://schemas.microsoft.com/office/drawing/2014/main" id="{DA1B4A51-DCB7-7E45-AB20-695DA9400E82}"/>
              </a:ext>
            </a:extLst>
          </p:cNvPr>
          <p:cNvSpPr txBox="1"/>
          <p:nvPr/>
        </p:nvSpPr>
        <p:spPr>
          <a:xfrm>
            <a:off x="4890759" y="3399048"/>
            <a:ext cx="280447" cy="369332"/>
          </a:xfrm>
          <a:prstGeom prst="rect">
            <a:avLst/>
          </a:prstGeom>
          <a:noFill/>
        </p:spPr>
        <p:txBody>
          <a:bodyPr wrap="square">
            <a:spAutoFit/>
          </a:bodyPr>
          <a:lstStyle/>
          <a:p>
            <a:r>
              <a:rPr lang="de-DE" dirty="0"/>
              <a:t>+</a:t>
            </a:r>
          </a:p>
        </p:txBody>
      </p:sp>
      <p:cxnSp>
        <p:nvCxnSpPr>
          <p:cNvPr id="52" name="Gerade Verbindung mit Pfeil 51">
            <a:extLst>
              <a:ext uri="{FF2B5EF4-FFF2-40B4-BE49-F238E27FC236}">
                <a16:creationId xmlns:a16="http://schemas.microsoft.com/office/drawing/2014/main" id="{2523FCF3-D0F8-E746-A634-A48ECFB464B7}"/>
              </a:ext>
            </a:extLst>
          </p:cNvPr>
          <p:cNvCxnSpPr/>
          <p:nvPr/>
        </p:nvCxnSpPr>
        <p:spPr>
          <a:xfrm>
            <a:off x="7137110" y="360163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feld 52">
            <a:extLst>
              <a:ext uri="{FF2B5EF4-FFF2-40B4-BE49-F238E27FC236}">
                <a16:creationId xmlns:a16="http://schemas.microsoft.com/office/drawing/2014/main" id="{7938E68F-5006-B14D-BEF4-E7978CCEEACD}"/>
              </a:ext>
            </a:extLst>
          </p:cNvPr>
          <p:cNvSpPr txBox="1"/>
          <p:nvPr/>
        </p:nvSpPr>
        <p:spPr>
          <a:xfrm>
            <a:off x="3583777" y="4556169"/>
            <a:ext cx="1069778"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30000" dirty="0">
                <a:solidFill>
                  <a:schemeClr val="accent2">
                    <a:lumMod val="75000"/>
                  </a:schemeClr>
                </a:solidFill>
              </a:rPr>
              <a:t>+</a:t>
            </a:r>
            <a:r>
              <a:rPr lang="de-DE" dirty="0">
                <a:solidFill>
                  <a:schemeClr val="accent2">
                    <a:lumMod val="75000"/>
                  </a:schemeClr>
                </a:solidFill>
              </a:rPr>
              <a:t> </a:t>
            </a:r>
            <a:r>
              <a:rPr lang="de-DE" baseline="-25000" dirty="0"/>
              <a:t>(</a:t>
            </a:r>
            <a:r>
              <a:rPr lang="de-DE" baseline="-25000" dirty="0" err="1"/>
              <a:t>aq</a:t>
            </a:r>
            <a:r>
              <a:rPr lang="de-DE" baseline="-25000" dirty="0"/>
              <a:t>)</a:t>
            </a:r>
          </a:p>
        </p:txBody>
      </p:sp>
      <p:sp>
        <p:nvSpPr>
          <p:cNvPr id="69" name="Textfeld 68">
            <a:extLst>
              <a:ext uri="{FF2B5EF4-FFF2-40B4-BE49-F238E27FC236}">
                <a16:creationId xmlns:a16="http://schemas.microsoft.com/office/drawing/2014/main" id="{ACA4198D-68EC-C34B-9267-22DA5402158E}"/>
              </a:ext>
            </a:extLst>
          </p:cNvPr>
          <p:cNvSpPr txBox="1"/>
          <p:nvPr/>
        </p:nvSpPr>
        <p:spPr>
          <a:xfrm>
            <a:off x="4892949" y="4556169"/>
            <a:ext cx="280447" cy="369332"/>
          </a:xfrm>
          <a:prstGeom prst="rect">
            <a:avLst/>
          </a:prstGeom>
          <a:noFill/>
        </p:spPr>
        <p:txBody>
          <a:bodyPr wrap="square">
            <a:spAutoFit/>
          </a:bodyPr>
          <a:lstStyle/>
          <a:p>
            <a:r>
              <a:rPr lang="de-DE" dirty="0"/>
              <a:t>+</a:t>
            </a:r>
          </a:p>
        </p:txBody>
      </p:sp>
      <p:cxnSp>
        <p:nvCxnSpPr>
          <p:cNvPr id="70" name="Gerade Verbindung mit Pfeil 69">
            <a:extLst>
              <a:ext uri="{FF2B5EF4-FFF2-40B4-BE49-F238E27FC236}">
                <a16:creationId xmlns:a16="http://schemas.microsoft.com/office/drawing/2014/main" id="{69C36E03-F905-FF41-9CCA-372273CFCAED}"/>
              </a:ext>
            </a:extLst>
          </p:cNvPr>
          <p:cNvCxnSpPr/>
          <p:nvPr/>
        </p:nvCxnSpPr>
        <p:spPr>
          <a:xfrm>
            <a:off x="7137110" y="4742886"/>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1" name="Textfeld 70">
            <a:extLst>
              <a:ext uri="{FF2B5EF4-FFF2-40B4-BE49-F238E27FC236}">
                <a16:creationId xmlns:a16="http://schemas.microsoft.com/office/drawing/2014/main" id="{2E9F47A0-5336-5047-99BD-366A3BCCFE5F}"/>
              </a:ext>
            </a:extLst>
          </p:cNvPr>
          <p:cNvSpPr txBox="1"/>
          <p:nvPr/>
        </p:nvSpPr>
        <p:spPr>
          <a:xfrm>
            <a:off x="7771747" y="4532302"/>
            <a:ext cx="1922674"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25000" dirty="0">
                <a:solidFill>
                  <a:schemeClr val="accent2">
                    <a:lumMod val="75000"/>
                  </a:schemeClr>
                </a:solidFill>
              </a:rPr>
              <a:t>2</a:t>
            </a:r>
            <a:r>
              <a:rPr lang="de-DE" dirty="0">
                <a:solidFill>
                  <a:schemeClr val="accent1">
                    <a:lumMod val="75000"/>
                  </a:schemeClr>
                </a:solidFill>
              </a:rPr>
              <a:t>O</a:t>
            </a:r>
            <a:endParaRPr lang="de-DE" baseline="-25000" dirty="0">
              <a:solidFill>
                <a:schemeClr val="accent1">
                  <a:lumMod val="75000"/>
                </a:schemeClr>
              </a:solidFill>
            </a:endParaRPr>
          </a:p>
        </p:txBody>
      </p:sp>
      <p:sp>
        <p:nvSpPr>
          <p:cNvPr id="72" name="Oval 7">
            <a:extLst>
              <a:ext uri="{FF2B5EF4-FFF2-40B4-BE49-F238E27FC236}">
                <a16:creationId xmlns:a16="http://schemas.microsoft.com/office/drawing/2014/main" id="{2F790546-41B2-DC43-8E50-29402CB8F7AE}"/>
              </a:ext>
            </a:extLst>
          </p:cNvPr>
          <p:cNvSpPr>
            <a:spLocks noChangeAspect="1"/>
          </p:cNvSpPr>
          <p:nvPr/>
        </p:nvSpPr>
        <p:spPr>
          <a:xfrm>
            <a:off x="3900805" y="3441354"/>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3457045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6B854A-CE80-DE46-9558-594EEB96872E}"/>
              </a:ext>
            </a:extLst>
          </p:cNvPr>
          <p:cNvSpPr>
            <a:spLocks noGrp="1"/>
          </p:cNvSpPr>
          <p:nvPr>
            <p:ph type="title"/>
          </p:nvPr>
        </p:nvSpPr>
        <p:spPr/>
        <p:txBody>
          <a:bodyPr>
            <a:normAutofit fontScale="90000"/>
          </a:bodyPr>
          <a:lstStyle/>
          <a:p>
            <a:r>
              <a:rPr lang="de-DE" dirty="0"/>
              <a:t>Einführung</a:t>
            </a:r>
          </a:p>
        </p:txBody>
      </p:sp>
      <p:sp>
        <p:nvSpPr>
          <p:cNvPr id="3" name="Inhaltsplatzhalter 2">
            <a:extLst>
              <a:ext uri="{FF2B5EF4-FFF2-40B4-BE49-F238E27FC236}">
                <a16:creationId xmlns:a16="http://schemas.microsoft.com/office/drawing/2014/main" id="{1FDFDF1A-82ED-3642-B06D-95035B7C5CFC}"/>
              </a:ext>
            </a:extLst>
          </p:cNvPr>
          <p:cNvSpPr>
            <a:spLocks noGrp="1"/>
          </p:cNvSpPr>
          <p:nvPr>
            <p:ph idx="1"/>
          </p:nvPr>
        </p:nvSpPr>
        <p:spPr>
          <a:xfrm>
            <a:off x="838200" y="1355075"/>
            <a:ext cx="10515600" cy="4821888"/>
          </a:xfrm>
        </p:spPr>
        <p:txBody>
          <a:bodyPr>
            <a:normAutofit/>
          </a:bodyPr>
          <a:lstStyle/>
          <a:p>
            <a:pPr marL="0" indent="0">
              <a:buNone/>
            </a:pPr>
            <a:r>
              <a:rPr lang="de-DE" sz="2000" dirty="0"/>
              <a:t>Liebe Schülerin, lieber Schüler,</a:t>
            </a:r>
          </a:p>
          <a:p>
            <a:pPr marL="0" indent="0">
              <a:buNone/>
            </a:pPr>
            <a:r>
              <a:rPr lang="de-DE" sz="2000" dirty="0"/>
              <a:t>in den nächsten Unterrichtsstunden wirst du etwas über “saure und alkalische Lösungen“ lernen. </a:t>
            </a:r>
          </a:p>
          <a:p>
            <a:pPr marL="0" indent="0">
              <a:buNone/>
            </a:pPr>
            <a:r>
              <a:rPr lang="de-DE" sz="2000" dirty="0"/>
              <a:t>Zu Beginn wirst du mithilfe einer kurzen Beschreibung in das übergeordnete Thema der Aufgaben eingeführt. Anschließend folgen drei unterschiedliche Abschnitte, die immer aus den gleichen Phasen bestehen: </a:t>
            </a:r>
          </a:p>
        </p:txBody>
      </p:sp>
      <p:sp>
        <p:nvSpPr>
          <p:cNvPr id="4" name="Foliennummernplatzhalter 3"/>
          <p:cNvSpPr>
            <a:spLocks noGrp="1"/>
          </p:cNvSpPr>
          <p:nvPr>
            <p:ph type="sldNum" sz="quarter" idx="12"/>
          </p:nvPr>
        </p:nvSpPr>
        <p:spPr/>
        <p:txBody>
          <a:bodyPr/>
          <a:lstStyle/>
          <a:p>
            <a:fld id="{2BFF9692-ABA8-EB4D-B52F-45EFB6AD87B9}" type="slidenum">
              <a:rPr lang="de-DE" smtClean="0"/>
              <a:t>2</a:t>
            </a:fld>
            <a:endParaRPr lang="de-DE" dirty="0"/>
          </a:p>
        </p:txBody>
      </p:sp>
      <p:sp>
        <p:nvSpPr>
          <p:cNvPr id="48" name="Textfeld 47">
            <a:extLst>
              <a:ext uri="{FF2B5EF4-FFF2-40B4-BE49-F238E27FC236}">
                <a16:creationId xmlns:a16="http://schemas.microsoft.com/office/drawing/2014/main" id="{7DB0366F-3217-E04B-914B-8C8C5819266E}"/>
              </a:ext>
            </a:extLst>
          </p:cNvPr>
          <p:cNvSpPr txBox="1"/>
          <p:nvPr/>
        </p:nvSpPr>
        <p:spPr>
          <a:xfrm>
            <a:off x="2346813" y="4367606"/>
            <a:ext cx="2240291" cy="738664"/>
          </a:xfrm>
          <a:prstGeom prst="rect">
            <a:avLst/>
          </a:prstGeom>
          <a:noFill/>
        </p:spPr>
        <p:txBody>
          <a:bodyPr wrap="square" rtlCol="0">
            <a:spAutoFit/>
          </a:bodyPr>
          <a:lstStyle/>
          <a:p>
            <a:r>
              <a:rPr lang="de-DE" sz="1400" i="1" dirty="0"/>
              <a:t>Lerne neue Begriffe und Konzepte und erweitere dein Wissen.</a:t>
            </a:r>
          </a:p>
        </p:txBody>
      </p:sp>
      <p:sp>
        <p:nvSpPr>
          <p:cNvPr id="49" name="Textfeld 48">
            <a:extLst>
              <a:ext uri="{FF2B5EF4-FFF2-40B4-BE49-F238E27FC236}">
                <a16:creationId xmlns:a16="http://schemas.microsoft.com/office/drawing/2014/main" id="{182009CF-E8BB-E34F-8854-B895B8A2DE41}"/>
              </a:ext>
            </a:extLst>
          </p:cNvPr>
          <p:cNvSpPr txBox="1"/>
          <p:nvPr/>
        </p:nvSpPr>
        <p:spPr>
          <a:xfrm>
            <a:off x="4795328" y="4367606"/>
            <a:ext cx="2240291" cy="523220"/>
          </a:xfrm>
          <a:prstGeom prst="rect">
            <a:avLst/>
          </a:prstGeom>
          <a:noFill/>
        </p:spPr>
        <p:txBody>
          <a:bodyPr wrap="square" rtlCol="0">
            <a:spAutoFit/>
          </a:bodyPr>
          <a:lstStyle/>
          <a:p>
            <a:r>
              <a:rPr lang="de-DE" sz="1400" i="1" dirty="0"/>
              <a:t>Bearbeite die Übungen, um dein Wissen anzuwenden. </a:t>
            </a:r>
          </a:p>
        </p:txBody>
      </p:sp>
      <p:cxnSp>
        <p:nvCxnSpPr>
          <p:cNvPr id="53" name="Gerade Verbindung mit Pfeil 52">
            <a:extLst>
              <a:ext uri="{FF2B5EF4-FFF2-40B4-BE49-F238E27FC236}">
                <a16:creationId xmlns:a16="http://schemas.microsoft.com/office/drawing/2014/main" id="{45930F8C-E6D9-FB40-924E-6A93B11D0891}"/>
              </a:ext>
            </a:extLst>
          </p:cNvPr>
          <p:cNvCxnSpPr/>
          <p:nvPr/>
        </p:nvCxnSpPr>
        <p:spPr>
          <a:xfrm>
            <a:off x="3325390" y="4111619"/>
            <a:ext cx="5940000" cy="307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1" name="Gruppieren 30">
            <a:extLst>
              <a:ext uri="{FF2B5EF4-FFF2-40B4-BE49-F238E27FC236}">
                <a16:creationId xmlns:a16="http://schemas.microsoft.com/office/drawing/2014/main" id="{F600EDC4-0FAC-4A43-AFBA-6EE2F0C8A9F2}"/>
              </a:ext>
            </a:extLst>
          </p:cNvPr>
          <p:cNvGrpSpPr/>
          <p:nvPr/>
        </p:nvGrpSpPr>
        <p:grpSpPr>
          <a:xfrm>
            <a:off x="5532175" y="3392750"/>
            <a:ext cx="1182039" cy="928672"/>
            <a:chOff x="3744709" y="3952270"/>
            <a:chExt cx="1182039" cy="928672"/>
          </a:xfrm>
          <a:solidFill>
            <a:schemeClr val="bg1"/>
          </a:solidFill>
        </p:grpSpPr>
        <p:pic>
          <p:nvPicPr>
            <p:cNvPr id="10" name="Grafik 9" descr="Ein Bild, das Briefpapier enthält.&#10;&#10;Automatisch generierte Beschreibung">
              <a:extLst>
                <a:ext uri="{FF2B5EF4-FFF2-40B4-BE49-F238E27FC236}">
                  <a16:creationId xmlns:a16="http://schemas.microsoft.com/office/drawing/2014/main" id="{6B3FA9E8-4327-8240-BE9B-823884145135}"/>
                </a:ext>
              </a:extLst>
            </p:cNvPr>
            <p:cNvPicPr>
              <a:picLocks noChangeAspect="1"/>
            </p:cNvPicPr>
            <p:nvPr/>
          </p:nvPicPr>
          <p:blipFill>
            <a:blip r:embed="rId2"/>
            <a:stretch>
              <a:fillRect/>
            </a:stretch>
          </p:blipFill>
          <p:spPr>
            <a:xfrm>
              <a:off x="4128008" y="3952270"/>
              <a:ext cx="558000" cy="558000"/>
            </a:xfrm>
            <a:prstGeom prst="rect">
              <a:avLst/>
            </a:prstGeom>
            <a:grpFill/>
          </p:spPr>
        </p:pic>
        <p:grpSp>
          <p:nvGrpSpPr>
            <p:cNvPr id="27" name="Gruppieren 26">
              <a:extLst>
                <a:ext uri="{FF2B5EF4-FFF2-40B4-BE49-F238E27FC236}">
                  <a16:creationId xmlns:a16="http://schemas.microsoft.com/office/drawing/2014/main" id="{4B4A8472-5249-644C-8ED2-6E4E1456A287}"/>
                </a:ext>
              </a:extLst>
            </p:cNvPr>
            <p:cNvGrpSpPr/>
            <p:nvPr/>
          </p:nvGrpSpPr>
          <p:grpSpPr>
            <a:xfrm>
              <a:off x="3744709" y="4511610"/>
              <a:ext cx="1182039" cy="369332"/>
              <a:chOff x="3744709" y="4511610"/>
              <a:chExt cx="1182039" cy="369332"/>
            </a:xfrm>
            <a:grpFill/>
          </p:grpSpPr>
          <p:sp>
            <p:nvSpPr>
              <p:cNvPr id="24" name="Abgerundetes Rechteck 23">
                <a:extLst>
                  <a:ext uri="{FF2B5EF4-FFF2-40B4-BE49-F238E27FC236}">
                    <a16:creationId xmlns:a16="http://schemas.microsoft.com/office/drawing/2014/main" id="{89A6CFA0-E246-4940-B2A1-192DFE2DA01C}"/>
                  </a:ext>
                </a:extLst>
              </p:cNvPr>
              <p:cNvSpPr/>
              <p:nvPr/>
            </p:nvSpPr>
            <p:spPr>
              <a:xfrm>
                <a:off x="3744709" y="4542349"/>
                <a:ext cx="1182039" cy="307855"/>
              </a:xfrm>
              <a:prstGeom prst="roundRect">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Textfeld 17">
                <a:extLst>
                  <a:ext uri="{FF2B5EF4-FFF2-40B4-BE49-F238E27FC236}">
                    <a16:creationId xmlns:a16="http://schemas.microsoft.com/office/drawing/2014/main" id="{7F44D45E-781A-1D4A-A73C-A6A10C7F8AFC}"/>
                  </a:ext>
                </a:extLst>
              </p:cNvPr>
              <p:cNvSpPr txBox="1"/>
              <p:nvPr/>
            </p:nvSpPr>
            <p:spPr>
              <a:xfrm>
                <a:off x="3942524" y="4511610"/>
                <a:ext cx="966502" cy="369332"/>
              </a:xfrm>
              <a:prstGeom prst="rect">
                <a:avLst/>
              </a:prstGeom>
              <a:noFill/>
            </p:spPr>
            <p:txBody>
              <a:bodyPr wrap="square" rtlCol="0">
                <a:spAutoFit/>
              </a:bodyPr>
              <a:lstStyle/>
              <a:p>
                <a:r>
                  <a:rPr lang="de-DE" i="1" dirty="0"/>
                  <a:t>Übung</a:t>
                </a:r>
              </a:p>
            </p:txBody>
          </p:sp>
        </p:grpSp>
      </p:grpSp>
      <p:grpSp>
        <p:nvGrpSpPr>
          <p:cNvPr id="32" name="Gruppieren 31">
            <a:extLst>
              <a:ext uri="{FF2B5EF4-FFF2-40B4-BE49-F238E27FC236}">
                <a16:creationId xmlns:a16="http://schemas.microsoft.com/office/drawing/2014/main" id="{03B4AB6F-E985-E144-B0B0-8CFEB38270E9}"/>
              </a:ext>
            </a:extLst>
          </p:cNvPr>
          <p:cNvGrpSpPr/>
          <p:nvPr/>
        </p:nvGrpSpPr>
        <p:grpSpPr>
          <a:xfrm>
            <a:off x="7597390" y="3389040"/>
            <a:ext cx="1550041" cy="932382"/>
            <a:chOff x="5667988" y="3932306"/>
            <a:chExt cx="1550041" cy="932382"/>
          </a:xfrm>
        </p:grpSpPr>
        <p:pic>
          <p:nvPicPr>
            <p:cNvPr id="12" name="Grafik 11">
              <a:extLst>
                <a:ext uri="{FF2B5EF4-FFF2-40B4-BE49-F238E27FC236}">
                  <a16:creationId xmlns:a16="http://schemas.microsoft.com/office/drawing/2014/main" id="{9C87A7D0-D8C6-9349-94CA-A1DA35E37804}"/>
                </a:ext>
              </a:extLst>
            </p:cNvPr>
            <p:cNvPicPr>
              <a:picLocks noChangeAspect="1"/>
            </p:cNvPicPr>
            <p:nvPr/>
          </p:nvPicPr>
          <p:blipFill>
            <a:blip r:embed="rId3"/>
            <a:stretch>
              <a:fillRect/>
            </a:stretch>
          </p:blipFill>
          <p:spPr>
            <a:xfrm>
              <a:off x="5980007" y="3932306"/>
              <a:ext cx="558000" cy="558000"/>
            </a:xfrm>
            <a:prstGeom prst="rect">
              <a:avLst/>
            </a:prstGeom>
          </p:spPr>
        </p:pic>
        <p:grpSp>
          <p:nvGrpSpPr>
            <p:cNvPr id="28" name="Gruppieren 27">
              <a:extLst>
                <a:ext uri="{FF2B5EF4-FFF2-40B4-BE49-F238E27FC236}">
                  <a16:creationId xmlns:a16="http://schemas.microsoft.com/office/drawing/2014/main" id="{19174EA5-4A7E-684B-83D8-3C3A6FB77206}"/>
                </a:ext>
              </a:extLst>
            </p:cNvPr>
            <p:cNvGrpSpPr/>
            <p:nvPr/>
          </p:nvGrpSpPr>
          <p:grpSpPr>
            <a:xfrm>
              <a:off x="5667988" y="4495356"/>
              <a:ext cx="1550041" cy="369332"/>
              <a:chOff x="5627307" y="4506009"/>
              <a:chExt cx="1550041" cy="369332"/>
            </a:xfrm>
          </p:grpSpPr>
          <p:sp>
            <p:nvSpPr>
              <p:cNvPr id="25" name="Abgerundetes Rechteck 24">
                <a:extLst>
                  <a:ext uri="{FF2B5EF4-FFF2-40B4-BE49-F238E27FC236}">
                    <a16:creationId xmlns:a16="http://schemas.microsoft.com/office/drawing/2014/main" id="{038D85F9-4475-D64E-8A83-A3F78CEFE9B3}"/>
                  </a:ext>
                </a:extLst>
              </p:cNvPr>
              <p:cNvSpPr/>
              <p:nvPr/>
            </p:nvSpPr>
            <p:spPr>
              <a:xfrm>
                <a:off x="5627307" y="4542349"/>
                <a:ext cx="1182039" cy="307855"/>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46D3C02F-B247-7348-8C3B-0B2DC49D3339}"/>
                  </a:ext>
                </a:extLst>
              </p:cNvPr>
              <p:cNvSpPr txBox="1"/>
              <p:nvPr/>
            </p:nvSpPr>
            <p:spPr>
              <a:xfrm>
                <a:off x="5690380" y="4506009"/>
                <a:ext cx="1486968" cy="369332"/>
              </a:xfrm>
              <a:prstGeom prst="rect">
                <a:avLst/>
              </a:prstGeom>
              <a:noFill/>
            </p:spPr>
            <p:txBody>
              <a:bodyPr wrap="square" rtlCol="0">
                <a:spAutoFit/>
              </a:bodyPr>
              <a:lstStyle/>
              <a:p>
                <a:r>
                  <a:rPr lang="de-DE" i="1" dirty="0"/>
                  <a:t>Erklärung</a:t>
                </a:r>
              </a:p>
            </p:txBody>
          </p:sp>
        </p:grpSp>
      </p:grpSp>
      <p:grpSp>
        <p:nvGrpSpPr>
          <p:cNvPr id="37" name="Gruppieren 36">
            <a:extLst>
              <a:ext uri="{FF2B5EF4-FFF2-40B4-BE49-F238E27FC236}">
                <a16:creationId xmlns:a16="http://schemas.microsoft.com/office/drawing/2014/main" id="{2A3D7FCB-CE04-304D-A22B-4BC9442CB8C7}"/>
              </a:ext>
            </a:extLst>
          </p:cNvPr>
          <p:cNvGrpSpPr/>
          <p:nvPr/>
        </p:nvGrpSpPr>
        <p:grpSpPr>
          <a:xfrm>
            <a:off x="3466959" y="3422868"/>
            <a:ext cx="1182040" cy="876928"/>
            <a:chOff x="2309822" y="3513805"/>
            <a:chExt cx="1182040" cy="876928"/>
          </a:xfrm>
        </p:grpSpPr>
        <p:sp>
          <p:nvSpPr>
            <p:cNvPr id="22" name="Abgerundetes Rechteck 21">
              <a:extLst>
                <a:ext uri="{FF2B5EF4-FFF2-40B4-BE49-F238E27FC236}">
                  <a16:creationId xmlns:a16="http://schemas.microsoft.com/office/drawing/2014/main" id="{5C88DD3A-829F-C941-8049-E3843D896187}"/>
                </a:ext>
              </a:extLst>
            </p:cNvPr>
            <p:cNvSpPr/>
            <p:nvPr/>
          </p:nvSpPr>
          <p:spPr>
            <a:xfrm>
              <a:off x="2309822" y="4067610"/>
              <a:ext cx="1182039" cy="307855"/>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36" name="Gruppieren 35">
              <a:extLst>
                <a:ext uri="{FF2B5EF4-FFF2-40B4-BE49-F238E27FC236}">
                  <a16:creationId xmlns:a16="http://schemas.microsoft.com/office/drawing/2014/main" id="{DC80D857-ED18-4E4B-BB66-5C64950EBDAF}"/>
                </a:ext>
              </a:extLst>
            </p:cNvPr>
            <p:cNvGrpSpPr/>
            <p:nvPr/>
          </p:nvGrpSpPr>
          <p:grpSpPr>
            <a:xfrm>
              <a:off x="2309823" y="3513805"/>
              <a:ext cx="1182039" cy="876928"/>
              <a:chOff x="1838505" y="3984735"/>
              <a:chExt cx="1182039" cy="876928"/>
            </a:xfrm>
          </p:grpSpPr>
          <p:pic>
            <p:nvPicPr>
              <p:cNvPr id="8" name="Grafik 7">
                <a:extLst>
                  <a:ext uri="{FF2B5EF4-FFF2-40B4-BE49-F238E27FC236}">
                    <a16:creationId xmlns:a16="http://schemas.microsoft.com/office/drawing/2014/main" id="{4CED8C1C-F357-5948-8079-C79C134739A7}"/>
                  </a:ext>
                </a:extLst>
              </p:cNvPr>
              <p:cNvPicPr>
                <a:picLocks noChangeAspect="1"/>
              </p:cNvPicPr>
              <p:nvPr/>
            </p:nvPicPr>
            <p:blipFill>
              <a:blip r:embed="rId4"/>
              <a:stretch>
                <a:fillRect/>
              </a:stretch>
            </p:blipFill>
            <p:spPr>
              <a:xfrm>
                <a:off x="2188723" y="3984735"/>
                <a:ext cx="557613" cy="557613"/>
              </a:xfrm>
              <a:prstGeom prst="rect">
                <a:avLst/>
              </a:prstGeom>
            </p:spPr>
          </p:pic>
          <p:sp>
            <p:nvSpPr>
              <p:cNvPr id="17" name="Textfeld 16">
                <a:extLst>
                  <a:ext uri="{FF2B5EF4-FFF2-40B4-BE49-F238E27FC236}">
                    <a16:creationId xmlns:a16="http://schemas.microsoft.com/office/drawing/2014/main" id="{B4B93D53-20C1-AE49-89B6-29A79363BA7F}"/>
                  </a:ext>
                </a:extLst>
              </p:cNvPr>
              <p:cNvSpPr txBox="1"/>
              <p:nvPr/>
            </p:nvSpPr>
            <p:spPr>
              <a:xfrm>
                <a:off x="1838505" y="4492331"/>
                <a:ext cx="1182039" cy="369332"/>
              </a:xfrm>
              <a:prstGeom prst="rect">
                <a:avLst/>
              </a:prstGeom>
              <a:noFill/>
            </p:spPr>
            <p:txBody>
              <a:bodyPr wrap="square" rtlCol="0">
                <a:spAutoFit/>
              </a:bodyPr>
              <a:lstStyle/>
              <a:p>
                <a:r>
                  <a:rPr lang="de-DE" i="1" dirty="0"/>
                  <a:t>Aneignung</a:t>
                </a:r>
              </a:p>
            </p:txBody>
          </p:sp>
        </p:grpSp>
      </p:grpSp>
      <p:pic>
        <p:nvPicPr>
          <p:cNvPr id="30" name="Grafik 29">
            <a:extLst>
              <a:ext uri="{FF2B5EF4-FFF2-40B4-BE49-F238E27FC236}">
                <a16:creationId xmlns:a16="http://schemas.microsoft.com/office/drawing/2014/main" id="{820EF222-4271-754D-8D39-999337E43D33}"/>
              </a:ext>
            </a:extLst>
          </p:cNvPr>
          <p:cNvPicPr>
            <a:picLocks noChangeAspect="1"/>
          </p:cNvPicPr>
          <p:nvPr/>
        </p:nvPicPr>
        <p:blipFill>
          <a:blip r:embed="rId5"/>
          <a:stretch>
            <a:fillRect/>
          </a:stretch>
        </p:blipFill>
        <p:spPr>
          <a:xfrm>
            <a:off x="1924592" y="5367764"/>
            <a:ext cx="472659" cy="472659"/>
          </a:xfrm>
          <a:prstGeom prst="rect">
            <a:avLst/>
          </a:prstGeom>
        </p:spPr>
      </p:pic>
      <p:sp>
        <p:nvSpPr>
          <p:cNvPr id="34" name="Textfeld 33">
            <a:extLst>
              <a:ext uri="{FF2B5EF4-FFF2-40B4-BE49-F238E27FC236}">
                <a16:creationId xmlns:a16="http://schemas.microsoft.com/office/drawing/2014/main" id="{AB57C96C-B6C6-B94F-AE5F-9DBB88E34030}"/>
              </a:ext>
            </a:extLst>
          </p:cNvPr>
          <p:cNvSpPr txBox="1"/>
          <p:nvPr/>
        </p:nvSpPr>
        <p:spPr>
          <a:xfrm>
            <a:off x="2346813" y="5213789"/>
            <a:ext cx="2240291" cy="738664"/>
          </a:xfrm>
          <a:prstGeom prst="rect">
            <a:avLst/>
          </a:prstGeom>
          <a:noFill/>
        </p:spPr>
        <p:txBody>
          <a:bodyPr wrap="square" rtlCol="0">
            <a:spAutoFit/>
          </a:bodyPr>
          <a:lstStyle/>
          <a:p>
            <a:r>
              <a:rPr lang="de-DE" sz="1400" i="1" dirty="0"/>
              <a:t>Achte während des Lesens auf den Forscher! Er weist auf wichtige Begriffe hin. </a:t>
            </a:r>
          </a:p>
        </p:txBody>
      </p:sp>
      <p:pic>
        <p:nvPicPr>
          <p:cNvPr id="35" name="Grafik 3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1574" y="332375"/>
            <a:ext cx="680400" cy="680400"/>
          </a:xfrm>
          <a:prstGeom prst="rect">
            <a:avLst/>
          </a:prstGeom>
        </p:spPr>
      </p:pic>
      <p:sp>
        <p:nvSpPr>
          <p:cNvPr id="38" name="Textfeld 37">
            <a:extLst>
              <a:ext uri="{FF2B5EF4-FFF2-40B4-BE49-F238E27FC236}">
                <a16:creationId xmlns:a16="http://schemas.microsoft.com/office/drawing/2014/main" id="{4F1C5989-90C5-9040-B327-2FD3250CB50F}"/>
              </a:ext>
            </a:extLst>
          </p:cNvPr>
          <p:cNvSpPr txBox="1"/>
          <p:nvPr/>
        </p:nvSpPr>
        <p:spPr>
          <a:xfrm>
            <a:off x="7035619" y="4367606"/>
            <a:ext cx="2240291" cy="1169551"/>
          </a:xfrm>
          <a:prstGeom prst="rect">
            <a:avLst/>
          </a:prstGeom>
          <a:noFill/>
        </p:spPr>
        <p:txBody>
          <a:bodyPr wrap="square" rtlCol="0">
            <a:spAutoFit/>
          </a:bodyPr>
          <a:lstStyle/>
          <a:p>
            <a:r>
              <a:rPr lang="de-DE" sz="1400" i="1" dirty="0"/>
              <a:t>Klicke auf das Symbol, um zur Erklärung zu gelangen. Kontrolliere deine Antworten nach jeder Übung selbstständig.</a:t>
            </a:r>
          </a:p>
        </p:txBody>
      </p:sp>
    </p:spTree>
    <p:extLst>
      <p:ext uri="{BB962C8B-B14F-4D97-AF65-F5344CB8AC3E}">
        <p14:creationId xmlns:p14="http://schemas.microsoft.com/office/powerpoint/2010/main" val="962996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 </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Durch den Einsatz von Natriumhydroxid als Base können die Säuren der Reaktionslösung neutralisiert werden. Dabei spalten sich die Natriumhydroxid-Teilchen in Wasser in ein negativ geladenes Hydroxid-Ion und in ein positiv geladenes Basenrest-Ion, das Natrium-Ion, auf.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Anschließend reagieren die Hydroxid-Ionen mit den Wasserstoff-Ionen aus der sauren Reaktionslösung. </a:t>
            </a:r>
          </a:p>
        </p:txBody>
      </p:sp>
      <p:sp>
        <p:nvSpPr>
          <p:cNvPr id="4" name="Foliennummernplatzhalter 3"/>
          <p:cNvSpPr>
            <a:spLocks noGrp="1"/>
          </p:cNvSpPr>
          <p:nvPr>
            <p:ph type="sldNum" sz="quarter" idx="12"/>
          </p:nvPr>
        </p:nvSpPr>
        <p:spPr/>
        <p:txBody>
          <a:bodyPr/>
          <a:lstStyle/>
          <a:p>
            <a:fld id="{2BFF9692-ABA8-EB4D-B52F-45EFB6AD87B9}" type="slidenum">
              <a:rPr lang="de-DE" smtClean="0"/>
              <a:t>20</a:t>
            </a:fld>
            <a:endParaRPr lang="de-DE"/>
          </a:p>
        </p:txBody>
      </p:sp>
      <p:sp>
        <p:nvSpPr>
          <p:cNvPr id="5" name="Textfeld 4">
            <a:extLst>
              <a:ext uri="{FF2B5EF4-FFF2-40B4-BE49-F238E27FC236}">
                <a16:creationId xmlns:a16="http://schemas.microsoft.com/office/drawing/2014/main" id="{B0DB2FDB-F315-604E-90DC-A7E20768AE69}"/>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6" name="Grafik 5">
            <a:extLst>
              <a:ext uri="{FF2B5EF4-FFF2-40B4-BE49-F238E27FC236}">
                <a16:creationId xmlns:a16="http://schemas.microsoft.com/office/drawing/2014/main" id="{7360DA92-E79A-AF44-8173-FEBF32CE76EC}"/>
              </a:ext>
            </a:extLst>
          </p:cNvPr>
          <p:cNvPicPr>
            <a:picLocks noChangeAspect="1"/>
          </p:cNvPicPr>
          <p:nvPr/>
        </p:nvPicPr>
        <p:blipFill>
          <a:blip r:embed="rId2"/>
          <a:stretch>
            <a:fillRect/>
          </a:stretch>
        </p:blipFill>
        <p:spPr>
          <a:xfrm>
            <a:off x="10664429" y="335802"/>
            <a:ext cx="679872" cy="679872"/>
          </a:xfrm>
          <a:prstGeom prst="rect">
            <a:avLst/>
          </a:prstGeom>
        </p:spPr>
      </p:pic>
      <p:sp>
        <p:nvSpPr>
          <p:cNvPr id="9" name="Textfeld 8">
            <a:extLst>
              <a:ext uri="{FF2B5EF4-FFF2-40B4-BE49-F238E27FC236}">
                <a16:creationId xmlns:a16="http://schemas.microsoft.com/office/drawing/2014/main" id="{5E6F4EF8-AEF1-E744-AB24-AA9259BC770E}"/>
              </a:ext>
            </a:extLst>
          </p:cNvPr>
          <p:cNvSpPr txBox="1"/>
          <p:nvPr/>
        </p:nvSpPr>
        <p:spPr>
          <a:xfrm>
            <a:off x="1468269" y="2600211"/>
            <a:ext cx="1385740" cy="276999"/>
          </a:xfrm>
          <a:prstGeom prst="rect">
            <a:avLst/>
          </a:prstGeom>
          <a:noFill/>
        </p:spPr>
        <p:txBody>
          <a:bodyPr wrap="square" rtlCol="0">
            <a:spAutoFit/>
          </a:bodyPr>
          <a:lstStyle/>
          <a:p>
            <a:r>
              <a:rPr lang="de-DE" sz="1200" i="1" dirty="0"/>
              <a:t>Reaktionsschema:</a:t>
            </a:r>
          </a:p>
        </p:txBody>
      </p:sp>
      <p:sp>
        <p:nvSpPr>
          <p:cNvPr id="10" name="Textfeld 9">
            <a:extLst>
              <a:ext uri="{FF2B5EF4-FFF2-40B4-BE49-F238E27FC236}">
                <a16:creationId xmlns:a16="http://schemas.microsoft.com/office/drawing/2014/main" id="{9E78E23E-8D87-4544-9940-7DE29060E1D3}"/>
              </a:ext>
            </a:extLst>
          </p:cNvPr>
          <p:cNvSpPr txBox="1"/>
          <p:nvPr/>
        </p:nvSpPr>
        <p:spPr>
          <a:xfrm>
            <a:off x="1437621" y="3204120"/>
            <a:ext cx="1479054" cy="276999"/>
          </a:xfrm>
          <a:prstGeom prst="rect">
            <a:avLst/>
          </a:prstGeom>
          <a:noFill/>
        </p:spPr>
        <p:txBody>
          <a:bodyPr wrap="square" rtlCol="0">
            <a:spAutoFit/>
          </a:bodyPr>
          <a:lstStyle/>
          <a:p>
            <a:r>
              <a:rPr lang="de-DE" sz="1200" i="1" dirty="0"/>
              <a:t>Reaktionsgleichung:</a:t>
            </a:r>
          </a:p>
        </p:txBody>
      </p:sp>
      <p:sp>
        <p:nvSpPr>
          <p:cNvPr id="11" name="Textfeld 10">
            <a:extLst>
              <a:ext uri="{FF2B5EF4-FFF2-40B4-BE49-F238E27FC236}">
                <a16:creationId xmlns:a16="http://schemas.microsoft.com/office/drawing/2014/main" id="{4C864377-2E43-7B43-894E-BBBA3208EB68}"/>
              </a:ext>
            </a:extLst>
          </p:cNvPr>
          <p:cNvSpPr txBox="1"/>
          <p:nvPr/>
        </p:nvSpPr>
        <p:spPr>
          <a:xfrm>
            <a:off x="2729115" y="2515156"/>
            <a:ext cx="3147219" cy="369332"/>
          </a:xfrm>
          <a:prstGeom prst="rect">
            <a:avLst/>
          </a:prstGeom>
          <a:noFill/>
        </p:spPr>
        <p:txBody>
          <a:bodyPr wrap="square" rtlCol="0">
            <a:spAutoFit/>
          </a:bodyPr>
          <a:lstStyle/>
          <a:p>
            <a:r>
              <a:rPr lang="de-DE" dirty="0"/>
              <a:t>Natriumhydroxid-Teilchen </a:t>
            </a:r>
            <a:r>
              <a:rPr lang="de-DE" baseline="-25000" dirty="0"/>
              <a:t>(</a:t>
            </a:r>
            <a:r>
              <a:rPr lang="de-DE" baseline="-25000" dirty="0" err="1"/>
              <a:t>aq</a:t>
            </a:r>
            <a:r>
              <a:rPr lang="de-DE" baseline="-25000" dirty="0"/>
              <a:t>)</a:t>
            </a:r>
          </a:p>
        </p:txBody>
      </p:sp>
      <p:sp>
        <p:nvSpPr>
          <p:cNvPr id="12" name="Textfeld 11">
            <a:extLst>
              <a:ext uri="{FF2B5EF4-FFF2-40B4-BE49-F238E27FC236}">
                <a16:creationId xmlns:a16="http://schemas.microsoft.com/office/drawing/2014/main" id="{EFBFB991-3E6E-D649-B89C-35DD9C7DC5C7}"/>
              </a:ext>
            </a:extLst>
          </p:cNvPr>
          <p:cNvSpPr txBox="1"/>
          <p:nvPr/>
        </p:nvSpPr>
        <p:spPr>
          <a:xfrm>
            <a:off x="6542592" y="2523623"/>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13" name="Gerade Verbindung mit Pfeil 12">
            <a:extLst>
              <a:ext uri="{FF2B5EF4-FFF2-40B4-BE49-F238E27FC236}">
                <a16:creationId xmlns:a16="http://schemas.microsoft.com/office/drawing/2014/main" id="{C1E34174-8BAD-054C-8213-0FDF85686EFA}"/>
              </a:ext>
            </a:extLst>
          </p:cNvPr>
          <p:cNvCxnSpPr/>
          <p:nvPr/>
        </p:nvCxnSpPr>
        <p:spPr>
          <a:xfrm>
            <a:off x="5695359" y="2685139"/>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xtfeld 13">
            <a:extLst>
              <a:ext uri="{FF2B5EF4-FFF2-40B4-BE49-F238E27FC236}">
                <a16:creationId xmlns:a16="http://schemas.microsoft.com/office/drawing/2014/main" id="{9A237E43-44DA-A04D-B342-AF4299CC32DA}"/>
              </a:ext>
            </a:extLst>
          </p:cNvPr>
          <p:cNvSpPr txBox="1"/>
          <p:nvPr/>
        </p:nvSpPr>
        <p:spPr>
          <a:xfrm>
            <a:off x="3329233" y="3137612"/>
            <a:ext cx="1782430" cy="369332"/>
          </a:xfrm>
          <a:prstGeom prst="rect">
            <a:avLst/>
          </a:prstGeom>
          <a:noFill/>
        </p:spPr>
        <p:txBody>
          <a:bodyPr wrap="square" rtlCol="0">
            <a:spAutoFit/>
          </a:bodyPr>
          <a:lstStyle/>
          <a:p>
            <a:pPr algn="ctr"/>
            <a:r>
              <a:rPr lang="de-DE" dirty="0" err="1"/>
              <a:t>NaOH</a:t>
            </a:r>
            <a:r>
              <a:rPr lang="de-DE" dirty="0"/>
              <a:t> </a:t>
            </a:r>
            <a:r>
              <a:rPr lang="de-DE" baseline="-25000" dirty="0"/>
              <a:t>(</a:t>
            </a:r>
            <a:r>
              <a:rPr lang="de-DE" baseline="-25000" dirty="0" err="1"/>
              <a:t>aq</a:t>
            </a:r>
            <a:r>
              <a:rPr lang="de-DE" baseline="-25000" dirty="0"/>
              <a:t>)</a:t>
            </a:r>
          </a:p>
        </p:txBody>
      </p:sp>
      <p:sp>
        <p:nvSpPr>
          <p:cNvPr id="15" name="Textfeld 14">
            <a:extLst>
              <a:ext uri="{FF2B5EF4-FFF2-40B4-BE49-F238E27FC236}">
                <a16:creationId xmlns:a16="http://schemas.microsoft.com/office/drawing/2014/main" id="{9BF67107-CD35-5C40-8735-C062F01A7DF5}"/>
              </a:ext>
            </a:extLst>
          </p:cNvPr>
          <p:cNvSpPr txBox="1"/>
          <p:nvPr/>
        </p:nvSpPr>
        <p:spPr>
          <a:xfrm>
            <a:off x="6421224" y="3132189"/>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cxnSp>
        <p:nvCxnSpPr>
          <p:cNvPr id="16" name="Gerade Verbindung mit Pfeil 15">
            <a:extLst>
              <a:ext uri="{FF2B5EF4-FFF2-40B4-BE49-F238E27FC236}">
                <a16:creationId xmlns:a16="http://schemas.microsoft.com/office/drawing/2014/main" id="{827E3D6B-EBFE-D143-9C55-468D001ACC37}"/>
              </a:ext>
            </a:extLst>
          </p:cNvPr>
          <p:cNvCxnSpPr/>
          <p:nvPr/>
        </p:nvCxnSpPr>
        <p:spPr>
          <a:xfrm>
            <a:off x="5695359" y="3301540"/>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Textfeld 16">
            <a:extLst>
              <a:ext uri="{FF2B5EF4-FFF2-40B4-BE49-F238E27FC236}">
                <a16:creationId xmlns:a16="http://schemas.microsoft.com/office/drawing/2014/main" id="{AE3720D7-CF6C-AF45-8255-3E2A7A62425E}"/>
              </a:ext>
            </a:extLst>
          </p:cNvPr>
          <p:cNvSpPr txBox="1"/>
          <p:nvPr/>
        </p:nvSpPr>
        <p:spPr>
          <a:xfrm>
            <a:off x="8343898" y="3132189"/>
            <a:ext cx="280447" cy="369332"/>
          </a:xfrm>
          <a:prstGeom prst="rect">
            <a:avLst/>
          </a:prstGeom>
          <a:noFill/>
        </p:spPr>
        <p:txBody>
          <a:bodyPr wrap="square">
            <a:spAutoFit/>
          </a:bodyPr>
          <a:lstStyle/>
          <a:p>
            <a:r>
              <a:rPr lang="de-DE" dirty="0"/>
              <a:t>+</a:t>
            </a:r>
          </a:p>
        </p:txBody>
      </p:sp>
      <p:sp>
        <p:nvSpPr>
          <p:cNvPr id="18" name="Textfeld 17">
            <a:extLst>
              <a:ext uri="{FF2B5EF4-FFF2-40B4-BE49-F238E27FC236}">
                <a16:creationId xmlns:a16="http://schemas.microsoft.com/office/drawing/2014/main" id="{85EE62E4-81AA-A743-8DE4-76FC99E73E0F}"/>
              </a:ext>
            </a:extLst>
          </p:cNvPr>
          <p:cNvSpPr txBox="1"/>
          <p:nvPr/>
        </p:nvSpPr>
        <p:spPr>
          <a:xfrm>
            <a:off x="8868931" y="3117928"/>
            <a:ext cx="1782431" cy="369332"/>
          </a:xfrm>
          <a:prstGeom prst="rect">
            <a:avLst/>
          </a:prstGeom>
          <a:noFill/>
        </p:spPr>
        <p:txBody>
          <a:bodyPr wrap="square" rtlCol="0">
            <a:spAutoFit/>
          </a:bodyPr>
          <a:lstStyle/>
          <a:p>
            <a:pPr algn="ctr"/>
            <a:r>
              <a:rPr lang="de-DE" dirty="0"/>
              <a:t>Na</a:t>
            </a:r>
            <a:r>
              <a:rPr lang="de-DE" baseline="30000" dirty="0"/>
              <a:t>+</a:t>
            </a:r>
            <a:r>
              <a:rPr lang="de-DE" dirty="0"/>
              <a:t> </a:t>
            </a:r>
            <a:r>
              <a:rPr lang="de-DE" baseline="-25000" dirty="0"/>
              <a:t>(</a:t>
            </a:r>
            <a:r>
              <a:rPr lang="de-DE" baseline="-25000" dirty="0" err="1"/>
              <a:t>aq</a:t>
            </a:r>
            <a:r>
              <a:rPr lang="de-DE" baseline="-25000" dirty="0"/>
              <a:t>)</a:t>
            </a:r>
          </a:p>
        </p:txBody>
      </p:sp>
      <p:sp>
        <p:nvSpPr>
          <p:cNvPr id="19" name="Rechteck 18">
            <a:extLst>
              <a:ext uri="{FF2B5EF4-FFF2-40B4-BE49-F238E27FC236}">
                <a16:creationId xmlns:a16="http://schemas.microsoft.com/office/drawing/2014/main" id="{D599C3F0-6533-BF4D-91C8-99D1A543C466}"/>
              </a:ext>
            </a:extLst>
          </p:cNvPr>
          <p:cNvSpPr/>
          <p:nvPr/>
        </p:nvSpPr>
        <p:spPr>
          <a:xfrm>
            <a:off x="8771530" y="2511801"/>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20" name="Textfeld 19">
            <a:extLst>
              <a:ext uri="{FF2B5EF4-FFF2-40B4-BE49-F238E27FC236}">
                <a16:creationId xmlns:a16="http://schemas.microsoft.com/office/drawing/2014/main" id="{AF720BB5-B493-E54D-A94C-7186A819DD31}"/>
              </a:ext>
            </a:extLst>
          </p:cNvPr>
          <p:cNvSpPr txBox="1"/>
          <p:nvPr/>
        </p:nvSpPr>
        <p:spPr>
          <a:xfrm>
            <a:off x="8350185" y="2549766"/>
            <a:ext cx="280447" cy="369332"/>
          </a:xfrm>
          <a:prstGeom prst="rect">
            <a:avLst/>
          </a:prstGeom>
          <a:noFill/>
        </p:spPr>
        <p:txBody>
          <a:bodyPr wrap="square">
            <a:spAutoFit/>
          </a:bodyPr>
          <a:lstStyle/>
          <a:p>
            <a:r>
              <a:rPr lang="de-DE" dirty="0"/>
              <a:t>+</a:t>
            </a:r>
          </a:p>
        </p:txBody>
      </p:sp>
      <p:sp>
        <p:nvSpPr>
          <p:cNvPr id="21" name="Textfeld 20">
            <a:extLst>
              <a:ext uri="{FF2B5EF4-FFF2-40B4-BE49-F238E27FC236}">
                <a16:creationId xmlns:a16="http://schemas.microsoft.com/office/drawing/2014/main" id="{D53394BB-16C1-4643-9B84-DEBF67DA1124}"/>
              </a:ext>
            </a:extLst>
          </p:cNvPr>
          <p:cNvSpPr txBox="1"/>
          <p:nvPr/>
        </p:nvSpPr>
        <p:spPr>
          <a:xfrm>
            <a:off x="1437621" y="4722052"/>
            <a:ext cx="1385740" cy="276999"/>
          </a:xfrm>
          <a:prstGeom prst="rect">
            <a:avLst/>
          </a:prstGeom>
          <a:noFill/>
        </p:spPr>
        <p:txBody>
          <a:bodyPr wrap="square" rtlCol="0">
            <a:spAutoFit/>
          </a:bodyPr>
          <a:lstStyle/>
          <a:p>
            <a:r>
              <a:rPr lang="de-DE" sz="1200" i="1" dirty="0"/>
              <a:t>Reaktionsschema:</a:t>
            </a:r>
          </a:p>
        </p:txBody>
      </p:sp>
      <p:sp>
        <p:nvSpPr>
          <p:cNvPr id="22" name="Textfeld 21">
            <a:extLst>
              <a:ext uri="{FF2B5EF4-FFF2-40B4-BE49-F238E27FC236}">
                <a16:creationId xmlns:a16="http://schemas.microsoft.com/office/drawing/2014/main" id="{75B2A9C0-0D96-1047-850A-7215429CA329}"/>
              </a:ext>
            </a:extLst>
          </p:cNvPr>
          <p:cNvSpPr txBox="1"/>
          <p:nvPr/>
        </p:nvSpPr>
        <p:spPr>
          <a:xfrm>
            <a:off x="1406973" y="5325961"/>
            <a:ext cx="1479054" cy="276999"/>
          </a:xfrm>
          <a:prstGeom prst="rect">
            <a:avLst/>
          </a:prstGeom>
          <a:noFill/>
        </p:spPr>
        <p:txBody>
          <a:bodyPr wrap="square" rtlCol="0">
            <a:spAutoFit/>
          </a:bodyPr>
          <a:lstStyle/>
          <a:p>
            <a:r>
              <a:rPr lang="de-DE" sz="1200" i="1" dirty="0"/>
              <a:t>Reaktionsgleichung:</a:t>
            </a:r>
          </a:p>
        </p:txBody>
      </p:sp>
      <p:sp>
        <p:nvSpPr>
          <p:cNvPr id="23" name="Textfeld 22">
            <a:extLst>
              <a:ext uri="{FF2B5EF4-FFF2-40B4-BE49-F238E27FC236}">
                <a16:creationId xmlns:a16="http://schemas.microsoft.com/office/drawing/2014/main" id="{4D83AB36-C46B-8C45-8F5A-FF81A68CA09C}"/>
              </a:ext>
            </a:extLst>
          </p:cNvPr>
          <p:cNvSpPr txBox="1"/>
          <p:nvPr/>
        </p:nvSpPr>
        <p:spPr>
          <a:xfrm>
            <a:off x="5008330" y="5298090"/>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sp>
        <p:nvSpPr>
          <p:cNvPr id="24" name="Textfeld 23">
            <a:extLst>
              <a:ext uri="{FF2B5EF4-FFF2-40B4-BE49-F238E27FC236}">
                <a16:creationId xmlns:a16="http://schemas.microsoft.com/office/drawing/2014/main" id="{40BDFD3F-E073-8F43-8616-B47567DEFCCD}"/>
              </a:ext>
            </a:extLst>
          </p:cNvPr>
          <p:cNvSpPr txBox="1"/>
          <p:nvPr/>
        </p:nvSpPr>
        <p:spPr>
          <a:xfrm>
            <a:off x="2846036" y="4650872"/>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25" name="Textfeld 24">
            <a:extLst>
              <a:ext uri="{FF2B5EF4-FFF2-40B4-BE49-F238E27FC236}">
                <a16:creationId xmlns:a16="http://schemas.microsoft.com/office/drawing/2014/main" id="{D161FBE1-A8FF-F44C-BB2A-B6DF0247083E}"/>
              </a:ext>
            </a:extLst>
          </p:cNvPr>
          <p:cNvSpPr txBox="1"/>
          <p:nvPr/>
        </p:nvSpPr>
        <p:spPr>
          <a:xfrm>
            <a:off x="5090778" y="4651230"/>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26" name="Gerade Verbindung mit Pfeil 25">
            <a:extLst>
              <a:ext uri="{FF2B5EF4-FFF2-40B4-BE49-F238E27FC236}">
                <a16:creationId xmlns:a16="http://schemas.microsoft.com/office/drawing/2014/main" id="{9188BE92-0469-2242-81EB-B13C692349DE}"/>
              </a:ext>
            </a:extLst>
          </p:cNvPr>
          <p:cNvCxnSpPr/>
          <p:nvPr/>
        </p:nvCxnSpPr>
        <p:spPr>
          <a:xfrm>
            <a:off x="7054492" y="4865137"/>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7" name="Textfeld 26">
            <a:extLst>
              <a:ext uri="{FF2B5EF4-FFF2-40B4-BE49-F238E27FC236}">
                <a16:creationId xmlns:a16="http://schemas.microsoft.com/office/drawing/2014/main" id="{01E56693-E60C-6548-A8CA-A01118DB7977}"/>
              </a:ext>
            </a:extLst>
          </p:cNvPr>
          <p:cNvSpPr txBox="1"/>
          <p:nvPr/>
        </p:nvSpPr>
        <p:spPr>
          <a:xfrm>
            <a:off x="4810331" y="4651230"/>
            <a:ext cx="280447" cy="369332"/>
          </a:xfrm>
          <a:prstGeom prst="rect">
            <a:avLst/>
          </a:prstGeom>
          <a:noFill/>
        </p:spPr>
        <p:txBody>
          <a:bodyPr wrap="square">
            <a:spAutoFit/>
          </a:bodyPr>
          <a:lstStyle/>
          <a:p>
            <a:r>
              <a:rPr lang="de-DE" dirty="0"/>
              <a:t>+</a:t>
            </a:r>
          </a:p>
        </p:txBody>
      </p:sp>
      <p:sp>
        <p:nvSpPr>
          <p:cNvPr id="28" name="Textfeld 27">
            <a:extLst>
              <a:ext uri="{FF2B5EF4-FFF2-40B4-BE49-F238E27FC236}">
                <a16:creationId xmlns:a16="http://schemas.microsoft.com/office/drawing/2014/main" id="{CF577FDA-0C61-0441-8B60-8045E83ABD70}"/>
              </a:ext>
            </a:extLst>
          </p:cNvPr>
          <p:cNvSpPr txBox="1"/>
          <p:nvPr/>
        </p:nvSpPr>
        <p:spPr>
          <a:xfrm>
            <a:off x="7932133" y="4650872"/>
            <a:ext cx="2065510" cy="369332"/>
          </a:xfrm>
          <a:prstGeom prst="rect">
            <a:avLst/>
          </a:prstGeom>
          <a:noFill/>
        </p:spPr>
        <p:txBody>
          <a:bodyPr wrap="square" rtlCol="0">
            <a:spAutoFit/>
          </a:bodyPr>
          <a:lstStyle/>
          <a:p>
            <a:r>
              <a:rPr lang="de-DE" dirty="0"/>
              <a:t>Wassermolekül </a:t>
            </a:r>
            <a:endParaRPr lang="de-DE" baseline="-25000" dirty="0"/>
          </a:p>
        </p:txBody>
      </p:sp>
      <p:sp>
        <p:nvSpPr>
          <p:cNvPr id="29" name="Textfeld 28">
            <a:extLst>
              <a:ext uri="{FF2B5EF4-FFF2-40B4-BE49-F238E27FC236}">
                <a16:creationId xmlns:a16="http://schemas.microsoft.com/office/drawing/2014/main" id="{B7B48453-5452-5541-AF56-BB87B3F47500}"/>
              </a:ext>
            </a:extLst>
          </p:cNvPr>
          <p:cNvSpPr txBox="1"/>
          <p:nvPr/>
        </p:nvSpPr>
        <p:spPr>
          <a:xfrm>
            <a:off x="3461593" y="5265824"/>
            <a:ext cx="1069778" cy="369332"/>
          </a:xfrm>
          <a:prstGeom prst="rect">
            <a:avLst/>
          </a:prstGeom>
          <a:noFill/>
        </p:spPr>
        <p:txBody>
          <a:bodyPr wrap="square" rtlCol="0">
            <a:spAutoFit/>
          </a:bodyPr>
          <a:lstStyle/>
          <a:p>
            <a:pPr algn="ctr"/>
            <a:r>
              <a:rPr lang="de-DE" dirty="0"/>
              <a:t>H</a:t>
            </a:r>
            <a:r>
              <a:rPr lang="de-DE" baseline="30000" dirty="0"/>
              <a:t>+</a:t>
            </a:r>
            <a:r>
              <a:rPr lang="de-DE" dirty="0"/>
              <a:t> </a:t>
            </a:r>
            <a:r>
              <a:rPr lang="de-DE" baseline="-25000" dirty="0"/>
              <a:t>(</a:t>
            </a:r>
            <a:r>
              <a:rPr lang="de-DE" baseline="-25000" dirty="0" err="1"/>
              <a:t>aq</a:t>
            </a:r>
            <a:r>
              <a:rPr lang="de-DE" baseline="-25000" dirty="0"/>
              <a:t>)</a:t>
            </a:r>
          </a:p>
        </p:txBody>
      </p:sp>
      <p:sp>
        <p:nvSpPr>
          <p:cNvPr id="30" name="Textfeld 29">
            <a:extLst>
              <a:ext uri="{FF2B5EF4-FFF2-40B4-BE49-F238E27FC236}">
                <a16:creationId xmlns:a16="http://schemas.microsoft.com/office/drawing/2014/main" id="{F7CA0F3E-AC40-0747-8B7D-2D164492B80D}"/>
              </a:ext>
            </a:extLst>
          </p:cNvPr>
          <p:cNvSpPr txBox="1"/>
          <p:nvPr/>
        </p:nvSpPr>
        <p:spPr>
          <a:xfrm>
            <a:off x="4786476" y="5297732"/>
            <a:ext cx="280447" cy="369332"/>
          </a:xfrm>
          <a:prstGeom prst="rect">
            <a:avLst/>
          </a:prstGeom>
          <a:noFill/>
        </p:spPr>
        <p:txBody>
          <a:bodyPr wrap="square">
            <a:spAutoFit/>
          </a:bodyPr>
          <a:lstStyle/>
          <a:p>
            <a:r>
              <a:rPr lang="de-DE" dirty="0"/>
              <a:t>+</a:t>
            </a:r>
          </a:p>
        </p:txBody>
      </p:sp>
      <p:cxnSp>
        <p:nvCxnSpPr>
          <p:cNvPr id="31" name="Gerade Verbindung mit Pfeil 30">
            <a:extLst>
              <a:ext uri="{FF2B5EF4-FFF2-40B4-BE49-F238E27FC236}">
                <a16:creationId xmlns:a16="http://schemas.microsoft.com/office/drawing/2014/main" id="{1EEFE987-E9C3-2A4A-94E5-6DB544528EFD}"/>
              </a:ext>
            </a:extLst>
          </p:cNvPr>
          <p:cNvCxnSpPr/>
          <p:nvPr/>
        </p:nvCxnSpPr>
        <p:spPr>
          <a:xfrm>
            <a:off x="7030637" y="5484449"/>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Textfeld 31">
            <a:extLst>
              <a:ext uri="{FF2B5EF4-FFF2-40B4-BE49-F238E27FC236}">
                <a16:creationId xmlns:a16="http://schemas.microsoft.com/office/drawing/2014/main" id="{605727F1-BD52-F446-949E-9F7AE52F8EB9}"/>
              </a:ext>
            </a:extLst>
          </p:cNvPr>
          <p:cNvSpPr txBox="1"/>
          <p:nvPr/>
        </p:nvSpPr>
        <p:spPr>
          <a:xfrm>
            <a:off x="7785781" y="5265824"/>
            <a:ext cx="1922674" cy="369332"/>
          </a:xfrm>
          <a:prstGeom prst="rect">
            <a:avLst/>
          </a:prstGeom>
          <a:noFill/>
        </p:spPr>
        <p:txBody>
          <a:bodyPr wrap="square" rtlCol="0">
            <a:spAutoFit/>
          </a:bodyPr>
          <a:lstStyle/>
          <a:p>
            <a:pPr algn="ctr"/>
            <a:r>
              <a:rPr lang="de-DE" dirty="0"/>
              <a:t>H</a:t>
            </a:r>
            <a:r>
              <a:rPr lang="de-DE" baseline="-25000" dirty="0"/>
              <a:t>2</a:t>
            </a:r>
            <a:r>
              <a:rPr lang="de-DE" dirty="0"/>
              <a:t>O</a:t>
            </a:r>
            <a:endParaRPr lang="de-DE" baseline="-25000" dirty="0"/>
          </a:p>
        </p:txBody>
      </p:sp>
      <p:sp>
        <p:nvSpPr>
          <p:cNvPr id="7" name="Textfeld 6">
            <a:extLst>
              <a:ext uri="{FF2B5EF4-FFF2-40B4-BE49-F238E27FC236}">
                <a16:creationId xmlns:a16="http://schemas.microsoft.com/office/drawing/2014/main" id="{D299C5A9-0B8B-4AF8-BAC3-AE29FD8A33FD}"/>
              </a:ext>
            </a:extLst>
          </p:cNvPr>
          <p:cNvSpPr txBox="1"/>
          <p:nvPr/>
        </p:nvSpPr>
        <p:spPr>
          <a:xfrm>
            <a:off x="593694" y="2901482"/>
            <a:ext cx="1088433" cy="307777"/>
          </a:xfrm>
          <a:prstGeom prst="rect">
            <a:avLst/>
          </a:prstGeom>
          <a:noFill/>
        </p:spPr>
        <p:txBody>
          <a:bodyPr wrap="square" rtlCol="0">
            <a:spAutoFit/>
          </a:bodyPr>
          <a:lstStyle/>
          <a:p>
            <a:r>
              <a:rPr lang="de-DE" sz="1400" i="1" dirty="0"/>
              <a:t>Schritt 1</a:t>
            </a:r>
          </a:p>
        </p:txBody>
      </p:sp>
      <p:sp>
        <p:nvSpPr>
          <p:cNvPr id="33" name="Textfeld 32">
            <a:extLst>
              <a:ext uri="{FF2B5EF4-FFF2-40B4-BE49-F238E27FC236}">
                <a16:creationId xmlns:a16="http://schemas.microsoft.com/office/drawing/2014/main" id="{AC4C9BEF-783B-4A18-97B2-AC792933A8E6}"/>
              </a:ext>
            </a:extLst>
          </p:cNvPr>
          <p:cNvSpPr txBox="1"/>
          <p:nvPr/>
        </p:nvSpPr>
        <p:spPr>
          <a:xfrm>
            <a:off x="593693" y="4934856"/>
            <a:ext cx="1088433" cy="307777"/>
          </a:xfrm>
          <a:prstGeom prst="rect">
            <a:avLst/>
          </a:prstGeom>
          <a:noFill/>
        </p:spPr>
        <p:txBody>
          <a:bodyPr wrap="square" rtlCol="0">
            <a:spAutoFit/>
          </a:bodyPr>
          <a:lstStyle/>
          <a:p>
            <a:r>
              <a:rPr lang="de-DE" sz="1400" i="1" dirty="0"/>
              <a:t>Schritt 2</a:t>
            </a:r>
          </a:p>
        </p:txBody>
      </p:sp>
    </p:spTree>
    <p:extLst>
      <p:ext uri="{BB962C8B-B14F-4D97-AF65-F5344CB8AC3E}">
        <p14:creationId xmlns:p14="http://schemas.microsoft.com/office/powerpoint/2010/main" val="1015439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Um unerwünschte chemische Reaktionen zu verhindern, müssen die Säuren in der Reaktionslösung neutralisiert werden. Dazu können Basen genutzt werden. Die Basen-Teilchen werden im Wasser der Reaktionslösung aufgespalten. </a:t>
            </a:r>
          </a:p>
          <a:p>
            <a:pPr marL="0" indent="0">
              <a:buNone/>
            </a:pPr>
            <a:r>
              <a:rPr lang="de-DE" sz="2000" dirty="0"/>
              <a:t>Beschreibe, in welche Teilchen Basen im Wasser aufgespalten werden. Gebe dazu ein Modell, ein Reaktionsschema oder eine Reaktionsgleichung an.  </a:t>
            </a:r>
          </a:p>
          <a:p>
            <a:pPr marL="0" indent="0">
              <a:buNone/>
            </a:pPr>
            <a:endParaRPr lang="de-DE" sz="2000" dirty="0"/>
          </a:p>
          <a:p>
            <a:pPr marL="0" indent="0">
              <a:buNone/>
            </a:pPr>
            <a:endParaRPr lang="de-DE" dirty="0"/>
          </a:p>
          <a:p>
            <a:pPr marL="0" indent="0">
              <a:buNone/>
            </a:pPr>
            <a:endParaRPr lang="de-DE" dirty="0"/>
          </a:p>
        </p:txBody>
      </p:sp>
      <p:graphicFrame>
        <p:nvGraphicFramePr>
          <p:cNvPr id="7" name="Tabelle 6"/>
          <p:cNvGraphicFramePr>
            <a:graphicFrameLocks noGrp="1"/>
          </p:cNvGraphicFramePr>
          <p:nvPr/>
        </p:nvGraphicFramePr>
        <p:xfrm>
          <a:off x="838200" y="3478365"/>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4" name="Foliennummernplatzhalter 3"/>
          <p:cNvSpPr>
            <a:spLocks noGrp="1"/>
          </p:cNvSpPr>
          <p:nvPr>
            <p:ph type="sldNum" sz="quarter" idx="12"/>
          </p:nvPr>
        </p:nvSpPr>
        <p:spPr/>
        <p:txBody>
          <a:bodyPr/>
          <a:lstStyle/>
          <a:p>
            <a:fld id="{2BFF9692-ABA8-EB4D-B52F-45EFB6AD87B9}" type="slidenum">
              <a:rPr lang="de-DE" smtClean="0"/>
              <a:t>21</a:t>
            </a:fld>
            <a:endParaRPr lang="de-DE"/>
          </a:p>
        </p:txBody>
      </p:sp>
      <p:pic>
        <p:nvPicPr>
          <p:cNvPr id="6" name="Grafik 5" descr="Ein Bild, das Briefpapier enthält.&#10;&#10;Automatisch generierte Beschreibung">
            <a:extLst>
              <a:ext uri="{FF2B5EF4-FFF2-40B4-BE49-F238E27FC236}">
                <a16:creationId xmlns:a16="http://schemas.microsoft.com/office/drawing/2014/main" id="{EADB6356-DBC1-9844-AA56-7151D91C181E}"/>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
        <p:nvSpPr>
          <p:cNvPr id="9" name="Textfeld 8">
            <a:extLst>
              <a:ext uri="{FF2B5EF4-FFF2-40B4-BE49-F238E27FC236}">
                <a16:creationId xmlns:a16="http://schemas.microsoft.com/office/drawing/2014/main" id="{34BF253B-066E-D340-BBB7-DCD0F1499030}"/>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8" name="Grafik 7">
            <a:hlinkClick r:id="rId3" action="ppaction://hlinksldjump"/>
            <a:extLst>
              <a:ext uri="{FF2B5EF4-FFF2-40B4-BE49-F238E27FC236}">
                <a16:creationId xmlns:a16="http://schemas.microsoft.com/office/drawing/2014/main" id="{4376CE32-162F-4142-8F13-82488FFF929A}"/>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3775239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feld 19">
            <a:extLst>
              <a:ext uri="{FF2B5EF4-FFF2-40B4-BE49-F238E27FC236}">
                <a16:creationId xmlns:a16="http://schemas.microsoft.com/office/drawing/2014/main" id="{5AA201B5-AE2F-354C-A9C7-7BDE572CB334}"/>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Eine saure Reaktionslösung kann dazu führen, dass unerwünschte chemische Reaktionen ablaufen. </a:t>
            </a:r>
          </a:p>
          <a:p>
            <a:pPr marL="0" indent="0">
              <a:buNone/>
            </a:pPr>
            <a:r>
              <a:rPr lang="de-DE" sz="2000" dirty="0"/>
              <a:t>Erläutere unter Berücksichtigung der angegebenen Reaktionsschemata, wie unerwünschte chemische Reaktionen durch Säuren verhindert werden können. </a:t>
            </a:r>
          </a:p>
          <a:p>
            <a:pPr marL="0" indent="0">
              <a:buNone/>
            </a:pPr>
            <a:endParaRPr lang="de-DE" dirty="0"/>
          </a:p>
        </p:txBody>
      </p:sp>
      <p:graphicFrame>
        <p:nvGraphicFramePr>
          <p:cNvPr id="7" name="Tabelle 6"/>
          <p:cNvGraphicFramePr>
            <a:graphicFrameLocks noGrp="1"/>
          </p:cNvGraphicFramePr>
          <p:nvPr>
            <p:extLst>
              <p:ext uri="{D42A27DB-BD31-4B8C-83A1-F6EECF244321}">
                <p14:modId xmlns:p14="http://schemas.microsoft.com/office/powerpoint/2010/main" val="2040597771"/>
              </p:ext>
            </p:extLst>
          </p:nvPr>
        </p:nvGraphicFramePr>
        <p:xfrm>
          <a:off x="838200" y="4501938"/>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4" name="Foliennummernplatzhalter 3"/>
          <p:cNvSpPr>
            <a:spLocks noGrp="1"/>
          </p:cNvSpPr>
          <p:nvPr>
            <p:ph type="sldNum" sz="quarter" idx="12"/>
          </p:nvPr>
        </p:nvSpPr>
        <p:spPr/>
        <p:txBody>
          <a:bodyPr/>
          <a:lstStyle/>
          <a:p>
            <a:fld id="{2BFF9692-ABA8-EB4D-B52F-45EFB6AD87B9}" type="slidenum">
              <a:rPr lang="de-DE" smtClean="0"/>
              <a:t>22</a:t>
            </a:fld>
            <a:endParaRPr lang="de-DE"/>
          </a:p>
        </p:txBody>
      </p:sp>
      <p:sp>
        <p:nvSpPr>
          <p:cNvPr id="6" name="Textfeld 5">
            <a:extLst>
              <a:ext uri="{FF2B5EF4-FFF2-40B4-BE49-F238E27FC236}">
                <a16:creationId xmlns:a16="http://schemas.microsoft.com/office/drawing/2014/main" id="{65C02B3C-469A-F64A-8A05-D49D693789BF}"/>
              </a:ext>
            </a:extLst>
          </p:cNvPr>
          <p:cNvSpPr txBox="1"/>
          <p:nvPr/>
        </p:nvSpPr>
        <p:spPr>
          <a:xfrm>
            <a:off x="2091737" y="3012035"/>
            <a:ext cx="1385740" cy="276999"/>
          </a:xfrm>
          <a:prstGeom prst="rect">
            <a:avLst/>
          </a:prstGeom>
          <a:noFill/>
        </p:spPr>
        <p:txBody>
          <a:bodyPr wrap="square" rtlCol="0">
            <a:spAutoFit/>
          </a:bodyPr>
          <a:lstStyle/>
          <a:p>
            <a:r>
              <a:rPr lang="de-DE" sz="1200" i="1" dirty="0"/>
              <a:t>Reaktionsschema:</a:t>
            </a:r>
          </a:p>
        </p:txBody>
      </p:sp>
      <p:sp>
        <p:nvSpPr>
          <p:cNvPr id="10" name="Textfeld 9">
            <a:extLst>
              <a:ext uri="{FF2B5EF4-FFF2-40B4-BE49-F238E27FC236}">
                <a16:creationId xmlns:a16="http://schemas.microsoft.com/office/drawing/2014/main" id="{30C8E7EF-9E82-4341-A658-166EAC347B79}"/>
              </a:ext>
            </a:extLst>
          </p:cNvPr>
          <p:cNvSpPr txBox="1"/>
          <p:nvPr/>
        </p:nvSpPr>
        <p:spPr>
          <a:xfrm>
            <a:off x="3377690" y="2939678"/>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11" name="Textfeld 10">
            <a:extLst>
              <a:ext uri="{FF2B5EF4-FFF2-40B4-BE49-F238E27FC236}">
                <a16:creationId xmlns:a16="http://schemas.microsoft.com/office/drawing/2014/main" id="{FCAED41B-7ABE-CF4F-8105-840CEAD4468C}"/>
              </a:ext>
            </a:extLst>
          </p:cNvPr>
          <p:cNvSpPr txBox="1"/>
          <p:nvPr/>
        </p:nvSpPr>
        <p:spPr>
          <a:xfrm>
            <a:off x="5622432" y="2940036"/>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12" name="Gerade Verbindung mit Pfeil 11">
            <a:extLst>
              <a:ext uri="{FF2B5EF4-FFF2-40B4-BE49-F238E27FC236}">
                <a16:creationId xmlns:a16="http://schemas.microsoft.com/office/drawing/2014/main" id="{2D6011FF-B61A-CD45-95D6-2A53456E6DB3}"/>
              </a:ext>
            </a:extLst>
          </p:cNvPr>
          <p:cNvCxnSpPr/>
          <p:nvPr/>
        </p:nvCxnSpPr>
        <p:spPr>
          <a:xfrm>
            <a:off x="7586146" y="315394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 name="Textfeld 12">
            <a:extLst>
              <a:ext uri="{FF2B5EF4-FFF2-40B4-BE49-F238E27FC236}">
                <a16:creationId xmlns:a16="http://schemas.microsoft.com/office/drawing/2014/main" id="{33F66CAC-C376-9148-A2CC-030C41FA4545}"/>
              </a:ext>
            </a:extLst>
          </p:cNvPr>
          <p:cNvSpPr txBox="1"/>
          <p:nvPr/>
        </p:nvSpPr>
        <p:spPr>
          <a:xfrm>
            <a:off x="5341985" y="2940036"/>
            <a:ext cx="280447" cy="369332"/>
          </a:xfrm>
          <a:prstGeom prst="rect">
            <a:avLst/>
          </a:prstGeom>
          <a:noFill/>
        </p:spPr>
        <p:txBody>
          <a:bodyPr wrap="square">
            <a:spAutoFit/>
          </a:bodyPr>
          <a:lstStyle/>
          <a:p>
            <a:r>
              <a:rPr lang="de-DE" dirty="0"/>
              <a:t>+</a:t>
            </a:r>
          </a:p>
        </p:txBody>
      </p:sp>
      <p:sp>
        <p:nvSpPr>
          <p:cNvPr id="14" name="Textfeld 13">
            <a:extLst>
              <a:ext uri="{FF2B5EF4-FFF2-40B4-BE49-F238E27FC236}">
                <a16:creationId xmlns:a16="http://schemas.microsoft.com/office/drawing/2014/main" id="{F072C3E0-5805-8C4F-A0BB-62276412CAAA}"/>
              </a:ext>
            </a:extLst>
          </p:cNvPr>
          <p:cNvSpPr txBox="1"/>
          <p:nvPr/>
        </p:nvSpPr>
        <p:spPr>
          <a:xfrm>
            <a:off x="8463787" y="2939678"/>
            <a:ext cx="2065510" cy="369332"/>
          </a:xfrm>
          <a:prstGeom prst="rect">
            <a:avLst/>
          </a:prstGeom>
          <a:noFill/>
        </p:spPr>
        <p:txBody>
          <a:bodyPr wrap="square" rtlCol="0">
            <a:spAutoFit/>
          </a:bodyPr>
          <a:lstStyle/>
          <a:p>
            <a:r>
              <a:rPr lang="de-DE" dirty="0"/>
              <a:t>Wassermolekül </a:t>
            </a:r>
            <a:endParaRPr lang="de-DE" baseline="-25000" dirty="0"/>
          </a:p>
        </p:txBody>
      </p:sp>
      <p:pic>
        <p:nvPicPr>
          <p:cNvPr id="21" name="Grafik 20" descr="Ein Bild, das Briefpapier enthält.&#10;&#10;Automatisch generierte Beschreibung">
            <a:extLst>
              <a:ext uri="{FF2B5EF4-FFF2-40B4-BE49-F238E27FC236}">
                <a16:creationId xmlns:a16="http://schemas.microsoft.com/office/drawing/2014/main" id="{B3AEBE4A-2CF3-E94B-8F2E-F704C624E7BE}"/>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pic>
        <p:nvPicPr>
          <p:cNvPr id="15" name="Grafik 14">
            <a:hlinkClick r:id="rId3" action="ppaction://hlinksldjump"/>
            <a:extLst>
              <a:ext uri="{FF2B5EF4-FFF2-40B4-BE49-F238E27FC236}">
                <a16:creationId xmlns:a16="http://schemas.microsoft.com/office/drawing/2014/main" id="{4CC9E44B-6A76-8A49-80E0-6F39AC1662EC}"/>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21359355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Neben Natriumhydroxid wird häufig auch Kaliumhydroxid zur Regulierung </a:t>
            </a:r>
            <a:r>
              <a:rPr lang="de-DE" sz="2000"/>
              <a:t>des Säuregehalts </a:t>
            </a:r>
            <a:r>
              <a:rPr lang="de-DE" sz="2000" dirty="0"/>
              <a:t>in Reaktionslösungen eingesetzt. </a:t>
            </a:r>
          </a:p>
          <a:p>
            <a:pPr marL="0" indent="0">
              <a:buNone/>
            </a:pPr>
            <a:endParaRPr lang="de-DE" sz="2000" dirty="0"/>
          </a:p>
          <a:p>
            <a:pPr marL="0" indent="0">
              <a:buNone/>
            </a:pPr>
            <a:endParaRPr lang="de-DE" sz="2000" dirty="0"/>
          </a:p>
          <a:p>
            <a:pPr marL="0" indent="0">
              <a:buNone/>
            </a:pPr>
            <a:endParaRPr lang="de-DE" dirty="0"/>
          </a:p>
          <a:p>
            <a:pPr marL="0" indent="0">
              <a:buNone/>
            </a:pPr>
            <a:r>
              <a:rPr lang="de-DE" sz="2000" dirty="0"/>
              <a:t>Genau wie Natriumhydroxid soll auch Kaliumhydroxid den pH-Wert regulieren. </a:t>
            </a:r>
          </a:p>
          <a:p>
            <a:pPr marL="0" indent="0">
              <a:buNone/>
            </a:pPr>
            <a:r>
              <a:rPr lang="de-DE" sz="2000" dirty="0"/>
              <a:t>Erkläre, was mit den Kaliumhydroxid-Teilchen im Wasser der Reaktionslösung geschieht und welche Folgen das für die Säure-Teilchen hat. Nutze dazu ein passendes Reaktionsschema oder eine Reaktionsgleichung. Notiere die Lösung auf der nächsten Seite.  </a:t>
            </a:r>
          </a:p>
          <a:p>
            <a:pPr marL="0" indent="0">
              <a:buNone/>
            </a:pPr>
            <a:endParaRPr lang="de-DE" sz="2000" dirty="0"/>
          </a:p>
          <a:p>
            <a:pPr marL="0" indent="0">
              <a:buNone/>
            </a:pPr>
            <a:endParaRPr lang="de-DE" dirty="0"/>
          </a:p>
        </p:txBody>
      </p:sp>
      <p:sp>
        <p:nvSpPr>
          <p:cNvPr id="4" name="Foliennummernplatzhalter 3"/>
          <p:cNvSpPr>
            <a:spLocks noGrp="1"/>
          </p:cNvSpPr>
          <p:nvPr>
            <p:ph type="sldNum" sz="quarter" idx="12"/>
          </p:nvPr>
        </p:nvSpPr>
        <p:spPr/>
        <p:txBody>
          <a:bodyPr/>
          <a:lstStyle/>
          <a:p>
            <a:fld id="{2BFF9692-ABA8-EB4D-B52F-45EFB6AD87B9}" type="slidenum">
              <a:rPr lang="de-DE" smtClean="0"/>
              <a:t>23</a:t>
            </a:fld>
            <a:endParaRPr lang="de-DE"/>
          </a:p>
        </p:txBody>
      </p:sp>
      <p:sp>
        <p:nvSpPr>
          <p:cNvPr id="11" name="Textfeld 10">
            <a:extLst>
              <a:ext uri="{FF2B5EF4-FFF2-40B4-BE49-F238E27FC236}">
                <a16:creationId xmlns:a16="http://schemas.microsoft.com/office/drawing/2014/main" id="{B3BE671F-DCB7-414F-9B5A-57966E23419C}"/>
              </a:ext>
            </a:extLst>
          </p:cNvPr>
          <p:cNvSpPr txBox="1"/>
          <p:nvPr/>
        </p:nvSpPr>
        <p:spPr>
          <a:xfrm>
            <a:off x="5568042" y="2403084"/>
            <a:ext cx="1055915" cy="461665"/>
          </a:xfrm>
          <a:prstGeom prst="rect">
            <a:avLst/>
          </a:prstGeom>
          <a:noFill/>
        </p:spPr>
        <p:txBody>
          <a:bodyPr wrap="square" rtlCol="0">
            <a:spAutoFit/>
          </a:bodyPr>
          <a:lstStyle/>
          <a:p>
            <a:r>
              <a:rPr lang="de-DE" sz="2400" dirty="0">
                <a:solidFill>
                  <a:srgbClr val="C00000"/>
                </a:solidFill>
              </a:rPr>
              <a:t>K</a:t>
            </a:r>
            <a:r>
              <a:rPr lang="de-DE" sz="2400" dirty="0"/>
              <a:t>OH</a:t>
            </a:r>
          </a:p>
        </p:txBody>
      </p:sp>
      <p:sp>
        <p:nvSpPr>
          <p:cNvPr id="13" name="Textfeld 12">
            <a:extLst>
              <a:ext uri="{FF2B5EF4-FFF2-40B4-BE49-F238E27FC236}">
                <a16:creationId xmlns:a16="http://schemas.microsoft.com/office/drawing/2014/main" id="{96C1360D-C9BD-1344-995B-929E4A7B9D62}"/>
              </a:ext>
            </a:extLst>
          </p:cNvPr>
          <p:cNvSpPr txBox="1"/>
          <p:nvPr/>
        </p:nvSpPr>
        <p:spPr>
          <a:xfrm>
            <a:off x="6760300" y="2264584"/>
            <a:ext cx="3700600" cy="276999"/>
          </a:xfrm>
          <a:prstGeom prst="rect">
            <a:avLst/>
          </a:prstGeom>
          <a:noFill/>
        </p:spPr>
        <p:txBody>
          <a:bodyPr wrap="square" rtlCol="0">
            <a:spAutoFit/>
          </a:bodyPr>
          <a:lstStyle/>
          <a:p>
            <a:r>
              <a:rPr lang="de-DE" sz="1200" i="1" dirty="0"/>
              <a:t>Der Basenrest ist rot markiert. </a:t>
            </a:r>
          </a:p>
        </p:txBody>
      </p:sp>
      <p:sp>
        <p:nvSpPr>
          <p:cNvPr id="7" name="Textfeld 6">
            <a:extLst>
              <a:ext uri="{FF2B5EF4-FFF2-40B4-BE49-F238E27FC236}">
                <a16:creationId xmlns:a16="http://schemas.microsoft.com/office/drawing/2014/main" id="{F04CE48B-4023-9647-A379-8D95ADD6D6DC}"/>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8" name="Grafik 7" descr="Ein Bild, das Briefpapier enthält.&#10;&#10;Automatisch generierte Beschreibung">
            <a:extLst>
              <a:ext uri="{FF2B5EF4-FFF2-40B4-BE49-F238E27FC236}">
                <a16:creationId xmlns:a16="http://schemas.microsoft.com/office/drawing/2014/main" id="{F9FD4516-01AA-AF4F-A617-15143E307684}"/>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Tree>
    <p:extLst>
      <p:ext uri="{BB962C8B-B14F-4D97-AF65-F5344CB8AC3E}">
        <p14:creationId xmlns:p14="http://schemas.microsoft.com/office/powerpoint/2010/main" val="13264180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3</a:t>
            </a:r>
          </a:p>
        </p:txBody>
      </p:sp>
      <p:sp>
        <p:nvSpPr>
          <p:cNvPr id="4" name="Foliennummernplatzhalter 3"/>
          <p:cNvSpPr>
            <a:spLocks noGrp="1"/>
          </p:cNvSpPr>
          <p:nvPr>
            <p:ph type="sldNum" sz="quarter" idx="12"/>
          </p:nvPr>
        </p:nvSpPr>
        <p:spPr/>
        <p:txBody>
          <a:bodyPr/>
          <a:lstStyle/>
          <a:p>
            <a:fld id="{2BFF9692-ABA8-EB4D-B52F-45EFB6AD87B9}" type="slidenum">
              <a:rPr lang="de-DE" smtClean="0"/>
              <a:t>24</a:t>
            </a:fld>
            <a:endParaRPr lang="de-DE"/>
          </a:p>
        </p:txBody>
      </p:sp>
      <p:sp>
        <p:nvSpPr>
          <p:cNvPr id="7" name="Textfeld 6">
            <a:extLst>
              <a:ext uri="{FF2B5EF4-FFF2-40B4-BE49-F238E27FC236}">
                <a16:creationId xmlns:a16="http://schemas.microsoft.com/office/drawing/2014/main" id="{F04CE48B-4023-9647-A379-8D95ADD6D6DC}"/>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8" name="Grafik 7" descr="Ein Bild, das Briefpapier enthält.&#10;&#10;Automatisch generierte Beschreibung">
            <a:extLst>
              <a:ext uri="{FF2B5EF4-FFF2-40B4-BE49-F238E27FC236}">
                <a16:creationId xmlns:a16="http://schemas.microsoft.com/office/drawing/2014/main" id="{F9FD4516-01AA-AF4F-A617-15143E307684}"/>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graphicFrame>
        <p:nvGraphicFramePr>
          <p:cNvPr id="12" name="Tabelle 11"/>
          <p:cNvGraphicFramePr>
            <a:graphicFrameLocks noGrp="1"/>
          </p:cNvGraphicFramePr>
          <p:nvPr>
            <p:extLst>
              <p:ext uri="{D42A27DB-BD31-4B8C-83A1-F6EECF244321}">
                <p14:modId xmlns:p14="http://schemas.microsoft.com/office/powerpoint/2010/main" val="4193063087"/>
              </p:ext>
            </p:extLst>
          </p:nvPr>
        </p:nvGraphicFramePr>
        <p:xfrm>
          <a:off x="838200" y="1658657"/>
          <a:ext cx="10515600" cy="460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02859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978779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897514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7714388"/>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6735361"/>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1278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7569486"/>
                  </a:ext>
                </a:extLst>
              </a:tr>
            </a:tbl>
          </a:graphicData>
        </a:graphic>
      </p:graphicFrame>
      <p:pic>
        <p:nvPicPr>
          <p:cNvPr id="9" name="Grafik 8">
            <a:hlinkClick r:id="rId3" action="ppaction://hlinksldjump"/>
            <a:extLst>
              <a:ext uri="{FF2B5EF4-FFF2-40B4-BE49-F238E27FC236}">
                <a16:creationId xmlns:a16="http://schemas.microsoft.com/office/drawing/2014/main" id="{74973BF1-40B4-194D-928F-F9FC52EB5271}"/>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40387954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Bei sauren Lösungen zeigt der pH-Indikator eine rote oder gelbe Färbung an. Das zeigt, dass der pH-Wert unter 7 ist. </a:t>
            </a:r>
          </a:p>
        </p:txBody>
      </p:sp>
      <p:sp>
        <p:nvSpPr>
          <p:cNvPr id="4" name="Foliennummernplatzhalter 3"/>
          <p:cNvSpPr>
            <a:spLocks noGrp="1"/>
          </p:cNvSpPr>
          <p:nvPr>
            <p:ph type="sldNum" sz="quarter" idx="12"/>
          </p:nvPr>
        </p:nvSpPr>
        <p:spPr/>
        <p:txBody>
          <a:bodyPr/>
          <a:lstStyle/>
          <a:p>
            <a:fld id="{2BFF9692-ABA8-EB4D-B52F-45EFB6AD87B9}" type="slidenum">
              <a:rPr lang="de-DE" smtClean="0"/>
              <a:t>25</a:t>
            </a:fld>
            <a:endParaRPr lang="de-DE"/>
          </a:p>
        </p:txBody>
      </p:sp>
      <p:sp>
        <p:nvSpPr>
          <p:cNvPr id="5" name="Textfeld 4">
            <a:extLst>
              <a:ext uri="{FF2B5EF4-FFF2-40B4-BE49-F238E27FC236}">
                <a16:creationId xmlns:a16="http://schemas.microsoft.com/office/drawing/2014/main" id="{6675BC94-2D4A-944A-A657-43671DC2AB42}"/>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6" name="Grafik 5">
            <a:extLst>
              <a:ext uri="{FF2B5EF4-FFF2-40B4-BE49-F238E27FC236}">
                <a16:creationId xmlns:a16="http://schemas.microsoft.com/office/drawing/2014/main" id="{90BDC2EF-2B0E-4E41-879D-2135E63AA2D8}"/>
              </a:ext>
            </a:extLst>
          </p:cNvPr>
          <p:cNvPicPr>
            <a:picLocks noChangeAspect="1"/>
          </p:cNvPicPr>
          <p:nvPr/>
        </p:nvPicPr>
        <p:blipFill>
          <a:blip r:embed="rId2"/>
          <a:stretch>
            <a:fillRect/>
          </a:stretch>
        </p:blipFill>
        <p:spPr>
          <a:xfrm>
            <a:off x="10637052" y="303179"/>
            <a:ext cx="680400" cy="680400"/>
          </a:xfrm>
          <a:prstGeom prst="rect">
            <a:avLst/>
          </a:prstGeom>
        </p:spPr>
      </p:pic>
      <p:graphicFrame>
        <p:nvGraphicFramePr>
          <p:cNvPr id="7" name="Tabelle 6"/>
          <p:cNvGraphicFramePr>
            <a:graphicFrameLocks noGrp="1"/>
          </p:cNvGraphicFramePr>
          <p:nvPr>
            <p:extLst>
              <p:ext uri="{D42A27DB-BD31-4B8C-83A1-F6EECF244321}">
                <p14:modId xmlns:p14="http://schemas.microsoft.com/office/powerpoint/2010/main" val="3853956184"/>
              </p:ext>
            </p:extLst>
          </p:nvPr>
        </p:nvGraphicFramePr>
        <p:xfrm>
          <a:off x="2029763" y="3129866"/>
          <a:ext cx="8974602" cy="370840"/>
        </p:xfrm>
        <a:graphic>
          <a:graphicData uri="http://schemas.openxmlformats.org/drawingml/2006/table">
            <a:tbl>
              <a:tblPr firstRow="1" bandRow="1">
                <a:tableStyleId>{5C22544A-7EE6-4342-B048-85BDC9FD1C3A}</a:tableStyleId>
              </a:tblPr>
              <a:tblGrid>
                <a:gridCol w="641043">
                  <a:extLst>
                    <a:ext uri="{9D8B030D-6E8A-4147-A177-3AD203B41FA5}">
                      <a16:colId xmlns:a16="http://schemas.microsoft.com/office/drawing/2014/main" val="1398463117"/>
                    </a:ext>
                  </a:extLst>
                </a:gridCol>
                <a:gridCol w="641043">
                  <a:extLst>
                    <a:ext uri="{9D8B030D-6E8A-4147-A177-3AD203B41FA5}">
                      <a16:colId xmlns:a16="http://schemas.microsoft.com/office/drawing/2014/main" val="3180412041"/>
                    </a:ext>
                  </a:extLst>
                </a:gridCol>
                <a:gridCol w="641043">
                  <a:extLst>
                    <a:ext uri="{9D8B030D-6E8A-4147-A177-3AD203B41FA5}">
                      <a16:colId xmlns:a16="http://schemas.microsoft.com/office/drawing/2014/main" val="2071672250"/>
                    </a:ext>
                  </a:extLst>
                </a:gridCol>
                <a:gridCol w="641043">
                  <a:extLst>
                    <a:ext uri="{9D8B030D-6E8A-4147-A177-3AD203B41FA5}">
                      <a16:colId xmlns:a16="http://schemas.microsoft.com/office/drawing/2014/main" val="1450425188"/>
                    </a:ext>
                  </a:extLst>
                </a:gridCol>
                <a:gridCol w="641043">
                  <a:extLst>
                    <a:ext uri="{9D8B030D-6E8A-4147-A177-3AD203B41FA5}">
                      <a16:colId xmlns:a16="http://schemas.microsoft.com/office/drawing/2014/main" val="2433958206"/>
                    </a:ext>
                  </a:extLst>
                </a:gridCol>
                <a:gridCol w="641043">
                  <a:extLst>
                    <a:ext uri="{9D8B030D-6E8A-4147-A177-3AD203B41FA5}">
                      <a16:colId xmlns:a16="http://schemas.microsoft.com/office/drawing/2014/main" val="2602920891"/>
                    </a:ext>
                  </a:extLst>
                </a:gridCol>
                <a:gridCol w="641043">
                  <a:extLst>
                    <a:ext uri="{9D8B030D-6E8A-4147-A177-3AD203B41FA5}">
                      <a16:colId xmlns:a16="http://schemas.microsoft.com/office/drawing/2014/main" val="1192513382"/>
                    </a:ext>
                  </a:extLst>
                </a:gridCol>
                <a:gridCol w="641043">
                  <a:extLst>
                    <a:ext uri="{9D8B030D-6E8A-4147-A177-3AD203B41FA5}">
                      <a16:colId xmlns:a16="http://schemas.microsoft.com/office/drawing/2014/main" val="1580980237"/>
                    </a:ext>
                  </a:extLst>
                </a:gridCol>
                <a:gridCol w="641043">
                  <a:extLst>
                    <a:ext uri="{9D8B030D-6E8A-4147-A177-3AD203B41FA5}">
                      <a16:colId xmlns:a16="http://schemas.microsoft.com/office/drawing/2014/main" val="4279244386"/>
                    </a:ext>
                  </a:extLst>
                </a:gridCol>
                <a:gridCol w="641043">
                  <a:extLst>
                    <a:ext uri="{9D8B030D-6E8A-4147-A177-3AD203B41FA5}">
                      <a16:colId xmlns:a16="http://schemas.microsoft.com/office/drawing/2014/main" val="1052516715"/>
                    </a:ext>
                  </a:extLst>
                </a:gridCol>
                <a:gridCol w="641043">
                  <a:extLst>
                    <a:ext uri="{9D8B030D-6E8A-4147-A177-3AD203B41FA5}">
                      <a16:colId xmlns:a16="http://schemas.microsoft.com/office/drawing/2014/main" val="2333935249"/>
                    </a:ext>
                  </a:extLst>
                </a:gridCol>
                <a:gridCol w="641043">
                  <a:extLst>
                    <a:ext uri="{9D8B030D-6E8A-4147-A177-3AD203B41FA5}">
                      <a16:colId xmlns:a16="http://schemas.microsoft.com/office/drawing/2014/main" val="2690211150"/>
                    </a:ext>
                  </a:extLst>
                </a:gridCol>
                <a:gridCol w="641043">
                  <a:extLst>
                    <a:ext uri="{9D8B030D-6E8A-4147-A177-3AD203B41FA5}">
                      <a16:colId xmlns:a16="http://schemas.microsoft.com/office/drawing/2014/main" val="206245796"/>
                    </a:ext>
                  </a:extLst>
                </a:gridCol>
                <a:gridCol w="641043">
                  <a:extLst>
                    <a:ext uri="{9D8B030D-6E8A-4147-A177-3AD203B41FA5}">
                      <a16:colId xmlns:a16="http://schemas.microsoft.com/office/drawing/2014/main" val="2156121101"/>
                    </a:ext>
                  </a:extLst>
                </a:gridCol>
              </a:tblGrid>
              <a:tr h="370840">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gradFill flip="none" rotWithShape="1">
                      <a:gsLst>
                        <a:gs pos="0">
                          <a:srgbClr val="FF0000"/>
                        </a:gs>
                        <a:gs pos="100000">
                          <a:schemeClr val="accent4">
                            <a:lumMod val="60000"/>
                            <a:lumOff val="40000"/>
                          </a:schemeClr>
                        </a:gs>
                      </a:gsLst>
                      <a:lin ang="0" scaled="1"/>
                      <a:tileRect/>
                    </a:gradFill>
                  </a:tcPr>
                </a:tc>
                <a:tc>
                  <a:txBody>
                    <a:bodyPr/>
                    <a:lstStyle/>
                    <a:p>
                      <a:endParaRPr lang="de-DE" dirty="0"/>
                    </a:p>
                  </a:txBody>
                  <a:tcPr>
                    <a:solidFill>
                      <a:schemeClr val="accent4">
                        <a:lumMod val="60000"/>
                        <a:lumOff val="40000"/>
                      </a:schemeClr>
                    </a:solidFill>
                  </a:tcPr>
                </a:tc>
                <a:tc>
                  <a:txBody>
                    <a:bodyPr/>
                    <a:lstStyle/>
                    <a:p>
                      <a:endParaRPr lang="de-DE" dirty="0"/>
                    </a:p>
                  </a:txBody>
                  <a:tcPr>
                    <a:solidFill>
                      <a:schemeClr val="accent4">
                        <a:lumMod val="60000"/>
                        <a:lumOff val="40000"/>
                      </a:schemeClr>
                    </a:solidFill>
                  </a:tcPr>
                </a:tc>
                <a:tc>
                  <a:txBody>
                    <a:bodyPr/>
                    <a:lstStyle/>
                    <a:p>
                      <a:endParaRPr lang="de-DE" dirty="0"/>
                    </a:p>
                  </a:txBody>
                  <a:tcPr>
                    <a:gradFill>
                      <a:gsLst>
                        <a:gs pos="0">
                          <a:schemeClr val="accent4">
                            <a:lumMod val="60000"/>
                            <a:lumOff val="40000"/>
                          </a:schemeClr>
                        </a:gs>
                        <a:gs pos="100000">
                          <a:schemeClr val="accent6">
                            <a:lumMod val="60000"/>
                            <a:lumOff val="40000"/>
                          </a:schemeClr>
                        </a:gs>
                      </a:gsLst>
                      <a:lin ang="0" scaled="1"/>
                    </a:gradFill>
                  </a:tcPr>
                </a:tc>
                <a:tc>
                  <a:txBody>
                    <a:bodyPr/>
                    <a:lstStyle/>
                    <a:p>
                      <a:endParaRPr lang="de-DE" dirty="0"/>
                    </a:p>
                  </a:txBody>
                  <a:tcPr>
                    <a:solidFill>
                      <a:schemeClr val="accent6">
                        <a:lumMod val="60000"/>
                        <a:lumOff val="40000"/>
                      </a:schemeClr>
                    </a:solidFill>
                  </a:tcPr>
                </a:tc>
                <a:tc>
                  <a:txBody>
                    <a:bodyPr/>
                    <a:lstStyle/>
                    <a:p>
                      <a:endParaRPr lang="de-DE" dirty="0"/>
                    </a:p>
                  </a:txBody>
                  <a:tcPr>
                    <a:gradFill>
                      <a:gsLst>
                        <a:gs pos="0">
                          <a:schemeClr val="accent6">
                            <a:lumMod val="60000"/>
                            <a:lumOff val="40000"/>
                          </a:schemeClr>
                        </a:gs>
                        <a:gs pos="100000">
                          <a:schemeClr val="accent5">
                            <a:lumMod val="60000"/>
                            <a:lumOff val="40000"/>
                          </a:schemeClr>
                        </a:gs>
                      </a:gsLst>
                      <a:lin ang="0" scaled="1"/>
                    </a:gradFill>
                  </a:tcPr>
                </a:tc>
                <a:tc>
                  <a:txBody>
                    <a:bodyPr/>
                    <a:lstStyle/>
                    <a:p>
                      <a:endParaRPr lang="de-DE" dirty="0"/>
                    </a:p>
                  </a:txBody>
                  <a:tcPr>
                    <a:solidFill>
                      <a:schemeClr val="accent5">
                        <a:lumMod val="60000"/>
                        <a:lumOff val="40000"/>
                      </a:schemeClr>
                    </a:solidFill>
                  </a:tcPr>
                </a:tc>
                <a:tc>
                  <a:txBody>
                    <a:bodyPr/>
                    <a:lstStyle/>
                    <a:p>
                      <a:endParaRPr lang="de-DE" dirty="0"/>
                    </a:p>
                  </a:txBody>
                  <a:tcPr>
                    <a:solidFill>
                      <a:schemeClr val="accent5">
                        <a:lumMod val="60000"/>
                        <a:lumOff val="40000"/>
                      </a:schemeClr>
                    </a:solidFill>
                  </a:tcPr>
                </a:tc>
                <a:tc>
                  <a:txBody>
                    <a:bodyPr/>
                    <a:lstStyle/>
                    <a:p>
                      <a:endParaRPr lang="de-DE" dirty="0"/>
                    </a:p>
                  </a:txBody>
                  <a:tcPr>
                    <a:gradFill>
                      <a:gsLst>
                        <a:gs pos="0">
                          <a:schemeClr val="accent5">
                            <a:lumMod val="60000"/>
                            <a:lumOff val="40000"/>
                          </a:schemeClr>
                        </a:gs>
                        <a:gs pos="100000">
                          <a:schemeClr val="accent5">
                            <a:lumMod val="50000"/>
                          </a:schemeClr>
                        </a:gs>
                      </a:gsLst>
                      <a:lin ang="0" scaled="1"/>
                    </a:gradFill>
                  </a:tcPr>
                </a:tc>
                <a:tc>
                  <a:txBody>
                    <a:bodyPr/>
                    <a:lstStyle/>
                    <a:p>
                      <a:endParaRPr lang="de-DE" dirty="0"/>
                    </a:p>
                  </a:txBody>
                  <a:tcPr>
                    <a:solidFill>
                      <a:schemeClr val="accent1">
                        <a:lumMod val="75000"/>
                      </a:schemeClr>
                    </a:solidFill>
                  </a:tcPr>
                </a:tc>
                <a:tc>
                  <a:txBody>
                    <a:bodyPr/>
                    <a:lstStyle/>
                    <a:p>
                      <a:endParaRPr lang="de-DE" dirty="0"/>
                    </a:p>
                  </a:txBody>
                  <a:tcPr>
                    <a:solidFill>
                      <a:schemeClr val="accent1">
                        <a:lumMod val="75000"/>
                      </a:schemeClr>
                    </a:solidFill>
                  </a:tcPr>
                </a:tc>
                <a:extLst>
                  <a:ext uri="{0D108BD9-81ED-4DB2-BD59-A6C34878D82A}">
                    <a16:rowId xmlns:a16="http://schemas.microsoft.com/office/drawing/2014/main" val="136850828"/>
                  </a:ext>
                </a:extLst>
              </a:tr>
            </a:tbl>
          </a:graphicData>
        </a:graphic>
      </p:graphicFrame>
      <p:sp>
        <p:nvSpPr>
          <p:cNvPr id="8" name="Textfeld 7"/>
          <p:cNvSpPr txBox="1"/>
          <p:nvPr/>
        </p:nvSpPr>
        <p:spPr>
          <a:xfrm>
            <a:off x="1910499" y="2765690"/>
            <a:ext cx="9521072" cy="369332"/>
          </a:xfrm>
          <a:prstGeom prst="rect">
            <a:avLst/>
          </a:prstGeom>
          <a:noFill/>
        </p:spPr>
        <p:txBody>
          <a:bodyPr wrap="square" rtlCol="0">
            <a:spAutoFit/>
          </a:bodyPr>
          <a:lstStyle/>
          <a:p>
            <a:r>
              <a:rPr lang="de-DE" dirty="0"/>
              <a:t>0          1         2          3          4          5           6          7          8          9        10        11        12        13       14 </a:t>
            </a:r>
          </a:p>
        </p:txBody>
      </p:sp>
      <p:sp>
        <p:nvSpPr>
          <p:cNvPr id="9" name="Textfeld 8"/>
          <p:cNvSpPr txBox="1"/>
          <p:nvPr/>
        </p:nvSpPr>
        <p:spPr>
          <a:xfrm>
            <a:off x="5400900" y="3519435"/>
            <a:ext cx="2232328" cy="276999"/>
          </a:xfrm>
          <a:prstGeom prst="rect">
            <a:avLst/>
          </a:prstGeom>
          <a:noFill/>
        </p:spPr>
        <p:txBody>
          <a:bodyPr wrap="square" rtlCol="0">
            <a:spAutoFit/>
          </a:bodyPr>
          <a:lstStyle/>
          <a:p>
            <a:r>
              <a:rPr lang="de-DE" sz="1200" i="1" dirty="0"/>
              <a:t>Farbskala von Universalindikator</a:t>
            </a:r>
          </a:p>
        </p:txBody>
      </p:sp>
      <p:sp>
        <p:nvSpPr>
          <p:cNvPr id="10" name="Textfeld 9"/>
          <p:cNvSpPr txBox="1"/>
          <p:nvPr/>
        </p:nvSpPr>
        <p:spPr>
          <a:xfrm>
            <a:off x="1017952" y="2796467"/>
            <a:ext cx="1011811" cy="307777"/>
          </a:xfrm>
          <a:prstGeom prst="rect">
            <a:avLst/>
          </a:prstGeom>
          <a:noFill/>
        </p:spPr>
        <p:txBody>
          <a:bodyPr wrap="square" rtlCol="0">
            <a:spAutoFit/>
          </a:bodyPr>
          <a:lstStyle/>
          <a:p>
            <a:r>
              <a:rPr lang="de-DE" sz="1400" dirty="0"/>
              <a:t>pH-Wert</a:t>
            </a:r>
            <a:endParaRPr lang="de-DE" dirty="0"/>
          </a:p>
        </p:txBody>
      </p:sp>
      <p:sp>
        <p:nvSpPr>
          <p:cNvPr id="11" name="Textfeld 10"/>
          <p:cNvSpPr txBox="1"/>
          <p:nvPr/>
        </p:nvSpPr>
        <p:spPr>
          <a:xfrm>
            <a:off x="3649850" y="3153751"/>
            <a:ext cx="1782305" cy="307777"/>
          </a:xfrm>
          <a:prstGeom prst="rect">
            <a:avLst/>
          </a:prstGeom>
          <a:noFill/>
        </p:spPr>
        <p:txBody>
          <a:bodyPr wrap="square" rtlCol="0">
            <a:spAutoFit/>
          </a:bodyPr>
          <a:lstStyle/>
          <a:p>
            <a:r>
              <a:rPr lang="de-DE" sz="1400" i="1" dirty="0"/>
              <a:t>sauer</a:t>
            </a:r>
          </a:p>
        </p:txBody>
      </p:sp>
      <p:sp>
        <p:nvSpPr>
          <p:cNvPr id="12" name="Textfeld 11"/>
          <p:cNvSpPr txBox="1"/>
          <p:nvPr/>
        </p:nvSpPr>
        <p:spPr>
          <a:xfrm>
            <a:off x="6122605" y="3161397"/>
            <a:ext cx="1002225" cy="307777"/>
          </a:xfrm>
          <a:prstGeom prst="rect">
            <a:avLst/>
          </a:prstGeom>
          <a:noFill/>
        </p:spPr>
        <p:txBody>
          <a:bodyPr wrap="square" rtlCol="0">
            <a:spAutoFit/>
          </a:bodyPr>
          <a:lstStyle/>
          <a:p>
            <a:r>
              <a:rPr lang="de-DE" sz="1400" i="1" dirty="0"/>
              <a:t>neutral</a:t>
            </a:r>
          </a:p>
        </p:txBody>
      </p:sp>
      <p:sp>
        <p:nvSpPr>
          <p:cNvPr id="13" name="Textfeld 12"/>
          <p:cNvSpPr txBox="1"/>
          <p:nvPr/>
        </p:nvSpPr>
        <p:spPr>
          <a:xfrm>
            <a:off x="8979975" y="3159908"/>
            <a:ext cx="1002225" cy="307777"/>
          </a:xfrm>
          <a:prstGeom prst="rect">
            <a:avLst/>
          </a:prstGeom>
          <a:noFill/>
        </p:spPr>
        <p:txBody>
          <a:bodyPr wrap="square" rtlCol="0">
            <a:spAutoFit/>
          </a:bodyPr>
          <a:lstStyle/>
          <a:p>
            <a:r>
              <a:rPr lang="de-DE" sz="1400" i="1" dirty="0"/>
              <a:t>alkalisch</a:t>
            </a:r>
          </a:p>
        </p:txBody>
      </p:sp>
      <p:pic>
        <p:nvPicPr>
          <p:cNvPr id="15" name="Grafik 1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2411240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Mithilfe des Universalindikators kann der pH-Wert der unbekannten Lösung überprüft werden. Wenn der Universalindikator eine rote oder gelbe Färbung zeigt, liegt der pH-Wert unter 7. Das deutet auf einen saure Lösung hin.</a:t>
            </a:r>
          </a:p>
        </p:txBody>
      </p:sp>
      <p:sp>
        <p:nvSpPr>
          <p:cNvPr id="4" name="Foliennummernplatzhalter 3"/>
          <p:cNvSpPr>
            <a:spLocks noGrp="1"/>
          </p:cNvSpPr>
          <p:nvPr>
            <p:ph type="sldNum" sz="quarter" idx="12"/>
          </p:nvPr>
        </p:nvSpPr>
        <p:spPr/>
        <p:txBody>
          <a:bodyPr/>
          <a:lstStyle/>
          <a:p>
            <a:fld id="{2BFF9692-ABA8-EB4D-B52F-45EFB6AD87B9}" type="slidenum">
              <a:rPr lang="de-DE" smtClean="0"/>
              <a:t>26</a:t>
            </a:fld>
            <a:endParaRPr lang="de-DE"/>
          </a:p>
        </p:txBody>
      </p:sp>
      <p:sp>
        <p:nvSpPr>
          <p:cNvPr id="5" name="Textfeld 4">
            <a:extLst>
              <a:ext uri="{FF2B5EF4-FFF2-40B4-BE49-F238E27FC236}">
                <a16:creationId xmlns:a16="http://schemas.microsoft.com/office/drawing/2014/main" id="{B694E52C-10BD-F549-A1C1-3A69F12E305C}"/>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6" name="Grafik 5">
            <a:extLst>
              <a:ext uri="{FF2B5EF4-FFF2-40B4-BE49-F238E27FC236}">
                <a16:creationId xmlns:a16="http://schemas.microsoft.com/office/drawing/2014/main" id="{839B19F7-F69B-2E4F-85D8-9C238B01C563}"/>
              </a:ext>
            </a:extLst>
          </p:cNvPr>
          <p:cNvPicPr>
            <a:picLocks noChangeAspect="1"/>
          </p:cNvPicPr>
          <p:nvPr/>
        </p:nvPicPr>
        <p:blipFill>
          <a:blip r:embed="rId2"/>
          <a:stretch>
            <a:fillRect/>
          </a:stretch>
        </p:blipFill>
        <p:spPr>
          <a:xfrm>
            <a:off x="10637052" y="303179"/>
            <a:ext cx="680400" cy="680400"/>
          </a:xfrm>
          <a:prstGeom prst="rect">
            <a:avLst/>
          </a:prstGeom>
        </p:spPr>
      </p:pic>
      <p:graphicFrame>
        <p:nvGraphicFramePr>
          <p:cNvPr id="7" name="Tabelle 6"/>
          <p:cNvGraphicFramePr>
            <a:graphicFrameLocks noGrp="1"/>
          </p:cNvGraphicFramePr>
          <p:nvPr>
            <p:extLst>
              <p:ext uri="{D42A27DB-BD31-4B8C-83A1-F6EECF244321}">
                <p14:modId xmlns:p14="http://schemas.microsoft.com/office/powerpoint/2010/main" val="2589572499"/>
              </p:ext>
            </p:extLst>
          </p:nvPr>
        </p:nvGraphicFramePr>
        <p:xfrm>
          <a:off x="2029763" y="3129866"/>
          <a:ext cx="8974602" cy="370840"/>
        </p:xfrm>
        <a:graphic>
          <a:graphicData uri="http://schemas.openxmlformats.org/drawingml/2006/table">
            <a:tbl>
              <a:tblPr firstRow="1" bandRow="1">
                <a:tableStyleId>{5C22544A-7EE6-4342-B048-85BDC9FD1C3A}</a:tableStyleId>
              </a:tblPr>
              <a:tblGrid>
                <a:gridCol w="641043">
                  <a:extLst>
                    <a:ext uri="{9D8B030D-6E8A-4147-A177-3AD203B41FA5}">
                      <a16:colId xmlns:a16="http://schemas.microsoft.com/office/drawing/2014/main" val="1398463117"/>
                    </a:ext>
                  </a:extLst>
                </a:gridCol>
                <a:gridCol w="641043">
                  <a:extLst>
                    <a:ext uri="{9D8B030D-6E8A-4147-A177-3AD203B41FA5}">
                      <a16:colId xmlns:a16="http://schemas.microsoft.com/office/drawing/2014/main" val="3180412041"/>
                    </a:ext>
                  </a:extLst>
                </a:gridCol>
                <a:gridCol w="641043">
                  <a:extLst>
                    <a:ext uri="{9D8B030D-6E8A-4147-A177-3AD203B41FA5}">
                      <a16:colId xmlns:a16="http://schemas.microsoft.com/office/drawing/2014/main" val="2071672250"/>
                    </a:ext>
                  </a:extLst>
                </a:gridCol>
                <a:gridCol w="641043">
                  <a:extLst>
                    <a:ext uri="{9D8B030D-6E8A-4147-A177-3AD203B41FA5}">
                      <a16:colId xmlns:a16="http://schemas.microsoft.com/office/drawing/2014/main" val="1450425188"/>
                    </a:ext>
                  </a:extLst>
                </a:gridCol>
                <a:gridCol w="641043">
                  <a:extLst>
                    <a:ext uri="{9D8B030D-6E8A-4147-A177-3AD203B41FA5}">
                      <a16:colId xmlns:a16="http://schemas.microsoft.com/office/drawing/2014/main" val="2433958206"/>
                    </a:ext>
                  </a:extLst>
                </a:gridCol>
                <a:gridCol w="641043">
                  <a:extLst>
                    <a:ext uri="{9D8B030D-6E8A-4147-A177-3AD203B41FA5}">
                      <a16:colId xmlns:a16="http://schemas.microsoft.com/office/drawing/2014/main" val="2602920891"/>
                    </a:ext>
                  </a:extLst>
                </a:gridCol>
                <a:gridCol w="641043">
                  <a:extLst>
                    <a:ext uri="{9D8B030D-6E8A-4147-A177-3AD203B41FA5}">
                      <a16:colId xmlns:a16="http://schemas.microsoft.com/office/drawing/2014/main" val="1192513382"/>
                    </a:ext>
                  </a:extLst>
                </a:gridCol>
                <a:gridCol w="641043">
                  <a:extLst>
                    <a:ext uri="{9D8B030D-6E8A-4147-A177-3AD203B41FA5}">
                      <a16:colId xmlns:a16="http://schemas.microsoft.com/office/drawing/2014/main" val="1580980237"/>
                    </a:ext>
                  </a:extLst>
                </a:gridCol>
                <a:gridCol w="641043">
                  <a:extLst>
                    <a:ext uri="{9D8B030D-6E8A-4147-A177-3AD203B41FA5}">
                      <a16:colId xmlns:a16="http://schemas.microsoft.com/office/drawing/2014/main" val="4279244386"/>
                    </a:ext>
                  </a:extLst>
                </a:gridCol>
                <a:gridCol w="641043">
                  <a:extLst>
                    <a:ext uri="{9D8B030D-6E8A-4147-A177-3AD203B41FA5}">
                      <a16:colId xmlns:a16="http://schemas.microsoft.com/office/drawing/2014/main" val="1052516715"/>
                    </a:ext>
                  </a:extLst>
                </a:gridCol>
                <a:gridCol w="641043">
                  <a:extLst>
                    <a:ext uri="{9D8B030D-6E8A-4147-A177-3AD203B41FA5}">
                      <a16:colId xmlns:a16="http://schemas.microsoft.com/office/drawing/2014/main" val="2333935249"/>
                    </a:ext>
                  </a:extLst>
                </a:gridCol>
                <a:gridCol w="641043">
                  <a:extLst>
                    <a:ext uri="{9D8B030D-6E8A-4147-A177-3AD203B41FA5}">
                      <a16:colId xmlns:a16="http://schemas.microsoft.com/office/drawing/2014/main" val="2690211150"/>
                    </a:ext>
                  </a:extLst>
                </a:gridCol>
                <a:gridCol w="641043">
                  <a:extLst>
                    <a:ext uri="{9D8B030D-6E8A-4147-A177-3AD203B41FA5}">
                      <a16:colId xmlns:a16="http://schemas.microsoft.com/office/drawing/2014/main" val="206245796"/>
                    </a:ext>
                  </a:extLst>
                </a:gridCol>
                <a:gridCol w="641043">
                  <a:extLst>
                    <a:ext uri="{9D8B030D-6E8A-4147-A177-3AD203B41FA5}">
                      <a16:colId xmlns:a16="http://schemas.microsoft.com/office/drawing/2014/main" val="2156121101"/>
                    </a:ext>
                  </a:extLst>
                </a:gridCol>
              </a:tblGrid>
              <a:tr h="370840">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gradFill flip="none" rotWithShape="1">
                      <a:gsLst>
                        <a:gs pos="0">
                          <a:srgbClr val="FF0000"/>
                        </a:gs>
                        <a:gs pos="100000">
                          <a:schemeClr val="accent4">
                            <a:lumMod val="60000"/>
                            <a:lumOff val="40000"/>
                          </a:schemeClr>
                        </a:gs>
                      </a:gsLst>
                      <a:lin ang="0" scaled="1"/>
                      <a:tileRect/>
                    </a:gradFill>
                  </a:tcPr>
                </a:tc>
                <a:tc>
                  <a:txBody>
                    <a:bodyPr/>
                    <a:lstStyle/>
                    <a:p>
                      <a:endParaRPr lang="de-DE" dirty="0"/>
                    </a:p>
                  </a:txBody>
                  <a:tcPr>
                    <a:solidFill>
                      <a:schemeClr val="accent4">
                        <a:lumMod val="60000"/>
                        <a:lumOff val="40000"/>
                      </a:schemeClr>
                    </a:solidFill>
                  </a:tcPr>
                </a:tc>
                <a:tc>
                  <a:txBody>
                    <a:bodyPr/>
                    <a:lstStyle/>
                    <a:p>
                      <a:endParaRPr lang="de-DE" dirty="0"/>
                    </a:p>
                  </a:txBody>
                  <a:tcPr>
                    <a:solidFill>
                      <a:schemeClr val="accent4">
                        <a:lumMod val="60000"/>
                        <a:lumOff val="40000"/>
                      </a:schemeClr>
                    </a:solidFill>
                  </a:tcPr>
                </a:tc>
                <a:tc>
                  <a:txBody>
                    <a:bodyPr/>
                    <a:lstStyle/>
                    <a:p>
                      <a:endParaRPr lang="de-DE" dirty="0"/>
                    </a:p>
                  </a:txBody>
                  <a:tcPr>
                    <a:gradFill>
                      <a:gsLst>
                        <a:gs pos="0">
                          <a:schemeClr val="accent4">
                            <a:lumMod val="60000"/>
                            <a:lumOff val="40000"/>
                          </a:schemeClr>
                        </a:gs>
                        <a:gs pos="100000">
                          <a:schemeClr val="accent6">
                            <a:lumMod val="60000"/>
                            <a:lumOff val="40000"/>
                          </a:schemeClr>
                        </a:gs>
                      </a:gsLst>
                      <a:lin ang="0" scaled="1"/>
                    </a:gradFill>
                  </a:tcPr>
                </a:tc>
                <a:tc>
                  <a:txBody>
                    <a:bodyPr/>
                    <a:lstStyle/>
                    <a:p>
                      <a:endParaRPr lang="de-DE" dirty="0"/>
                    </a:p>
                  </a:txBody>
                  <a:tcPr>
                    <a:solidFill>
                      <a:schemeClr val="accent6">
                        <a:lumMod val="60000"/>
                        <a:lumOff val="40000"/>
                      </a:schemeClr>
                    </a:solidFill>
                  </a:tcPr>
                </a:tc>
                <a:tc>
                  <a:txBody>
                    <a:bodyPr/>
                    <a:lstStyle/>
                    <a:p>
                      <a:endParaRPr lang="de-DE" dirty="0"/>
                    </a:p>
                  </a:txBody>
                  <a:tcPr>
                    <a:gradFill>
                      <a:gsLst>
                        <a:gs pos="0">
                          <a:schemeClr val="accent6">
                            <a:lumMod val="60000"/>
                            <a:lumOff val="40000"/>
                          </a:schemeClr>
                        </a:gs>
                        <a:gs pos="100000">
                          <a:schemeClr val="accent5">
                            <a:lumMod val="60000"/>
                            <a:lumOff val="40000"/>
                          </a:schemeClr>
                        </a:gs>
                      </a:gsLst>
                      <a:lin ang="0" scaled="1"/>
                    </a:gradFill>
                  </a:tcPr>
                </a:tc>
                <a:tc>
                  <a:txBody>
                    <a:bodyPr/>
                    <a:lstStyle/>
                    <a:p>
                      <a:endParaRPr lang="de-DE" dirty="0"/>
                    </a:p>
                  </a:txBody>
                  <a:tcPr>
                    <a:solidFill>
                      <a:schemeClr val="accent5">
                        <a:lumMod val="60000"/>
                        <a:lumOff val="40000"/>
                      </a:schemeClr>
                    </a:solidFill>
                  </a:tcPr>
                </a:tc>
                <a:tc>
                  <a:txBody>
                    <a:bodyPr/>
                    <a:lstStyle/>
                    <a:p>
                      <a:endParaRPr lang="de-DE" dirty="0"/>
                    </a:p>
                  </a:txBody>
                  <a:tcPr>
                    <a:solidFill>
                      <a:schemeClr val="accent5">
                        <a:lumMod val="60000"/>
                        <a:lumOff val="40000"/>
                      </a:schemeClr>
                    </a:solidFill>
                  </a:tcPr>
                </a:tc>
                <a:tc>
                  <a:txBody>
                    <a:bodyPr/>
                    <a:lstStyle/>
                    <a:p>
                      <a:endParaRPr lang="de-DE" dirty="0"/>
                    </a:p>
                  </a:txBody>
                  <a:tcPr>
                    <a:gradFill>
                      <a:gsLst>
                        <a:gs pos="0">
                          <a:schemeClr val="accent5">
                            <a:lumMod val="60000"/>
                            <a:lumOff val="40000"/>
                          </a:schemeClr>
                        </a:gs>
                        <a:gs pos="100000">
                          <a:schemeClr val="accent5">
                            <a:lumMod val="50000"/>
                          </a:schemeClr>
                        </a:gs>
                      </a:gsLst>
                      <a:lin ang="0" scaled="1"/>
                    </a:gradFill>
                  </a:tcPr>
                </a:tc>
                <a:tc>
                  <a:txBody>
                    <a:bodyPr/>
                    <a:lstStyle/>
                    <a:p>
                      <a:endParaRPr lang="de-DE" dirty="0"/>
                    </a:p>
                  </a:txBody>
                  <a:tcPr>
                    <a:solidFill>
                      <a:schemeClr val="accent1">
                        <a:lumMod val="75000"/>
                      </a:schemeClr>
                    </a:solidFill>
                  </a:tcPr>
                </a:tc>
                <a:tc>
                  <a:txBody>
                    <a:bodyPr/>
                    <a:lstStyle/>
                    <a:p>
                      <a:endParaRPr lang="de-DE" dirty="0"/>
                    </a:p>
                  </a:txBody>
                  <a:tcPr>
                    <a:solidFill>
                      <a:schemeClr val="accent1">
                        <a:lumMod val="75000"/>
                      </a:schemeClr>
                    </a:solidFill>
                  </a:tcPr>
                </a:tc>
                <a:extLst>
                  <a:ext uri="{0D108BD9-81ED-4DB2-BD59-A6C34878D82A}">
                    <a16:rowId xmlns:a16="http://schemas.microsoft.com/office/drawing/2014/main" val="136850828"/>
                  </a:ext>
                </a:extLst>
              </a:tr>
            </a:tbl>
          </a:graphicData>
        </a:graphic>
      </p:graphicFrame>
      <p:sp>
        <p:nvSpPr>
          <p:cNvPr id="8" name="Textfeld 7"/>
          <p:cNvSpPr txBox="1"/>
          <p:nvPr/>
        </p:nvSpPr>
        <p:spPr>
          <a:xfrm>
            <a:off x="1910499" y="2765690"/>
            <a:ext cx="9521072" cy="369332"/>
          </a:xfrm>
          <a:prstGeom prst="rect">
            <a:avLst/>
          </a:prstGeom>
          <a:noFill/>
        </p:spPr>
        <p:txBody>
          <a:bodyPr wrap="square" rtlCol="0">
            <a:spAutoFit/>
          </a:bodyPr>
          <a:lstStyle/>
          <a:p>
            <a:r>
              <a:rPr lang="de-DE" dirty="0"/>
              <a:t>0          1         2          3          4          5           6          7          8          9        10        11        12        13       14 </a:t>
            </a:r>
          </a:p>
        </p:txBody>
      </p:sp>
      <p:sp>
        <p:nvSpPr>
          <p:cNvPr id="9" name="Textfeld 8"/>
          <p:cNvSpPr txBox="1"/>
          <p:nvPr/>
        </p:nvSpPr>
        <p:spPr>
          <a:xfrm>
            <a:off x="5400900" y="3519435"/>
            <a:ext cx="2232328" cy="276999"/>
          </a:xfrm>
          <a:prstGeom prst="rect">
            <a:avLst/>
          </a:prstGeom>
          <a:noFill/>
        </p:spPr>
        <p:txBody>
          <a:bodyPr wrap="square" rtlCol="0">
            <a:spAutoFit/>
          </a:bodyPr>
          <a:lstStyle/>
          <a:p>
            <a:r>
              <a:rPr lang="de-DE" sz="1200" i="1" dirty="0"/>
              <a:t>Farbskala von Universalindikator</a:t>
            </a:r>
          </a:p>
        </p:txBody>
      </p:sp>
      <p:sp>
        <p:nvSpPr>
          <p:cNvPr id="10" name="Textfeld 9"/>
          <p:cNvSpPr txBox="1"/>
          <p:nvPr/>
        </p:nvSpPr>
        <p:spPr>
          <a:xfrm>
            <a:off x="1017952" y="2796467"/>
            <a:ext cx="1011811" cy="307777"/>
          </a:xfrm>
          <a:prstGeom prst="rect">
            <a:avLst/>
          </a:prstGeom>
          <a:noFill/>
        </p:spPr>
        <p:txBody>
          <a:bodyPr wrap="square" rtlCol="0">
            <a:spAutoFit/>
          </a:bodyPr>
          <a:lstStyle/>
          <a:p>
            <a:r>
              <a:rPr lang="de-DE" sz="1400" dirty="0"/>
              <a:t>pH-Wert</a:t>
            </a:r>
            <a:endParaRPr lang="de-DE" dirty="0"/>
          </a:p>
        </p:txBody>
      </p:sp>
      <p:sp>
        <p:nvSpPr>
          <p:cNvPr id="11" name="Textfeld 10"/>
          <p:cNvSpPr txBox="1"/>
          <p:nvPr/>
        </p:nvSpPr>
        <p:spPr>
          <a:xfrm>
            <a:off x="3649850" y="3153751"/>
            <a:ext cx="1782305" cy="307777"/>
          </a:xfrm>
          <a:prstGeom prst="rect">
            <a:avLst/>
          </a:prstGeom>
          <a:noFill/>
        </p:spPr>
        <p:txBody>
          <a:bodyPr wrap="square" rtlCol="0">
            <a:spAutoFit/>
          </a:bodyPr>
          <a:lstStyle/>
          <a:p>
            <a:r>
              <a:rPr lang="de-DE" sz="1400" i="1" dirty="0"/>
              <a:t>sauer</a:t>
            </a:r>
          </a:p>
        </p:txBody>
      </p:sp>
      <p:sp>
        <p:nvSpPr>
          <p:cNvPr id="12" name="Textfeld 11"/>
          <p:cNvSpPr txBox="1"/>
          <p:nvPr/>
        </p:nvSpPr>
        <p:spPr>
          <a:xfrm>
            <a:off x="6122605" y="3161397"/>
            <a:ext cx="1002225" cy="307777"/>
          </a:xfrm>
          <a:prstGeom prst="rect">
            <a:avLst/>
          </a:prstGeom>
          <a:noFill/>
        </p:spPr>
        <p:txBody>
          <a:bodyPr wrap="square" rtlCol="0">
            <a:spAutoFit/>
          </a:bodyPr>
          <a:lstStyle/>
          <a:p>
            <a:r>
              <a:rPr lang="de-DE" sz="1400" i="1" dirty="0"/>
              <a:t>neutral</a:t>
            </a:r>
          </a:p>
        </p:txBody>
      </p:sp>
      <p:sp>
        <p:nvSpPr>
          <p:cNvPr id="13" name="Textfeld 12"/>
          <p:cNvSpPr txBox="1"/>
          <p:nvPr/>
        </p:nvSpPr>
        <p:spPr>
          <a:xfrm>
            <a:off x="8979975" y="3159908"/>
            <a:ext cx="1002225" cy="307777"/>
          </a:xfrm>
          <a:prstGeom prst="rect">
            <a:avLst/>
          </a:prstGeom>
          <a:noFill/>
        </p:spPr>
        <p:txBody>
          <a:bodyPr wrap="square" rtlCol="0">
            <a:spAutoFit/>
          </a:bodyPr>
          <a:lstStyle/>
          <a:p>
            <a:r>
              <a:rPr lang="de-DE" sz="1400" i="1" dirty="0"/>
              <a:t>alkalisch</a:t>
            </a:r>
          </a:p>
        </p:txBody>
      </p:sp>
      <p:pic>
        <p:nvPicPr>
          <p:cNvPr id="15" name="Grafik 1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18187049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hlinkClick r:id="rId2" action="ppaction://hlinksldjump"/>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Säuremoleküle werden in ein positiv geladenes Wasserstoff-Ion und ein negativ geladenes Säurerest-Ion gespalten.</a:t>
            </a:r>
          </a:p>
          <a:p>
            <a:pPr marL="0" indent="0">
              <a:buNone/>
            </a:pPr>
            <a:endParaRPr lang="de-DE" dirty="0"/>
          </a:p>
          <a:p>
            <a:pPr marL="0" indent="0">
              <a:buNone/>
            </a:pPr>
            <a:endParaRPr lang="de-DE" dirty="0"/>
          </a:p>
        </p:txBody>
      </p:sp>
      <p:sp>
        <p:nvSpPr>
          <p:cNvPr id="23" name="Foliennummernplatzhalter 22"/>
          <p:cNvSpPr>
            <a:spLocks noGrp="1"/>
          </p:cNvSpPr>
          <p:nvPr>
            <p:ph type="sldNum" sz="quarter" idx="12"/>
          </p:nvPr>
        </p:nvSpPr>
        <p:spPr/>
        <p:txBody>
          <a:bodyPr/>
          <a:lstStyle/>
          <a:p>
            <a:fld id="{2BFF9692-ABA8-EB4D-B52F-45EFB6AD87B9}" type="slidenum">
              <a:rPr lang="de-DE" smtClean="0"/>
              <a:t>27</a:t>
            </a:fld>
            <a:endParaRPr lang="de-DE"/>
          </a:p>
        </p:txBody>
      </p:sp>
      <p:sp>
        <p:nvSpPr>
          <p:cNvPr id="25" name="Textfeld 24">
            <a:extLst>
              <a:ext uri="{FF2B5EF4-FFF2-40B4-BE49-F238E27FC236}">
                <a16:creationId xmlns:a16="http://schemas.microsoft.com/office/drawing/2014/main" id="{4B3A04A5-B06D-FF47-92C4-FEFF993DBB09}"/>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26" name="Grafik 25">
            <a:extLst>
              <a:ext uri="{FF2B5EF4-FFF2-40B4-BE49-F238E27FC236}">
                <a16:creationId xmlns:a16="http://schemas.microsoft.com/office/drawing/2014/main" id="{2E3C91D6-6F72-B841-A0CA-093541E9341F}"/>
              </a:ext>
            </a:extLst>
          </p:cNvPr>
          <p:cNvPicPr>
            <a:picLocks noChangeAspect="1"/>
          </p:cNvPicPr>
          <p:nvPr/>
        </p:nvPicPr>
        <p:blipFill>
          <a:blip r:embed="rId4"/>
          <a:stretch>
            <a:fillRect/>
          </a:stretch>
        </p:blipFill>
        <p:spPr>
          <a:xfrm>
            <a:off x="10637052" y="303179"/>
            <a:ext cx="680400" cy="680400"/>
          </a:xfrm>
          <a:prstGeom prst="rect">
            <a:avLst/>
          </a:prstGeom>
        </p:spPr>
      </p:pic>
      <p:sp>
        <p:nvSpPr>
          <p:cNvPr id="27" name="Oval 3">
            <a:extLst>
              <a:ext uri="{FF2B5EF4-FFF2-40B4-BE49-F238E27FC236}">
                <a16:creationId xmlns:a16="http://schemas.microsoft.com/office/drawing/2014/main" id="{95E661CC-52DA-D34C-85AD-54E007B27D14}"/>
              </a:ext>
            </a:extLst>
          </p:cNvPr>
          <p:cNvSpPr>
            <a:spLocks noChangeAspect="1"/>
          </p:cNvSpPr>
          <p:nvPr/>
        </p:nvSpPr>
        <p:spPr>
          <a:xfrm>
            <a:off x="3982401" y="2362726"/>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8" name="Textfeld 27">
            <a:extLst>
              <a:ext uri="{FF2B5EF4-FFF2-40B4-BE49-F238E27FC236}">
                <a16:creationId xmlns:a16="http://schemas.microsoft.com/office/drawing/2014/main" id="{48E6D44E-02EC-884D-BED0-E5A714370BC6}"/>
              </a:ext>
            </a:extLst>
          </p:cNvPr>
          <p:cNvSpPr txBox="1"/>
          <p:nvPr/>
        </p:nvSpPr>
        <p:spPr>
          <a:xfrm>
            <a:off x="2331314" y="2433699"/>
            <a:ext cx="1385740" cy="276999"/>
          </a:xfrm>
          <a:prstGeom prst="rect">
            <a:avLst/>
          </a:prstGeom>
          <a:noFill/>
        </p:spPr>
        <p:txBody>
          <a:bodyPr wrap="square" rtlCol="0">
            <a:spAutoFit/>
          </a:bodyPr>
          <a:lstStyle/>
          <a:p>
            <a:r>
              <a:rPr lang="de-DE" sz="1200" i="1" dirty="0"/>
              <a:t>Modell:</a:t>
            </a:r>
          </a:p>
        </p:txBody>
      </p:sp>
      <p:sp>
        <p:nvSpPr>
          <p:cNvPr id="29" name="Textfeld 28">
            <a:extLst>
              <a:ext uri="{FF2B5EF4-FFF2-40B4-BE49-F238E27FC236}">
                <a16:creationId xmlns:a16="http://schemas.microsoft.com/office/drawing/2014/main" id="{CCA9CFBA-FA39-144E-B35C-A75B7F590B7E}"/>
              </a:ext>
            </a:extLst>
          </p:cNvPr>
          <p:cNvSpPr txBox="1"/>
          <p:nvPr/>
        </p:nvSpPr>
        <p:spPr>
          <a:xfrm>
            <a:off x="2315305" y="3026123"/>
            <a:ext cx="1385740" cy="276999"/>
          </a:xfrm>
          <a:prstGeom prst="rect">
            <a:avLst/>
          </a:prstGeom>
          <a:noFill/>
        </p:spPr>
        <p:txBody>
          <a:bodyPr wrap="square" rtlCol="0">
            <a:spAutoFit/>
          </a:bodyPr>
          <a:lstStyle/>
          <a:p>
            <a:r>
              <a:rPr lang="de-DE" sz="1200" i="1" dirty="0"/>
              <a:t>Reaktionsschema:</a:t>
            </a:r>
          </a:p>
        </p:txBody>
      </p:sp>
      <p:sp>
        <p:nvSpPr>
          <p:cNvPr id="30" name="Textfeld 29">
            <a:extLst>
              <a:ext uri="{FF2B5EF4-FFF2-40B4-BE49-F238E27FC236}">
                <a16:creationId xmlns:a16="http://schemas.microsoft.com/office/drawing/2014/main" id="{546E3332-456F-634C-8052-B0E0E8479904}"/>
              </a:ext>
            </a:extLst>
          </p:cNvPr>
          <p:cNvSpPr txBox="1"/>
          <p:nvPr/>
        </p:nvSpPr>
        <p:spPr>
          <a:xfrm>
            <a:off x="2284657" y="3630032"/>
            <a:ext cx="1479054" cy="276999"/>
          </a:xfrm>
          <a:prstGeom prst="rect">
            <a:avLst/>
          </a:prstGeom>
          <a:noFill/>
        </p:spPr>
        <p:txBody>
          <a:bodyPr wrap="square" rtlCol="0">
            <a:spAutoFit/>
          </a:bodyPr>
          <a:lstStyle/>
          <a:p>
            <a:r>
              <a:rPr lang="de-DE" sz="1200" i="1" dirty="0"/>
              <a:t>Reaktionsgleichung:</a:t>
            </a:r>
          </a:p>
        </p:txBody>
      </p:sp>
      <p:sp>
        <p:nvSpPr>
          <p:cNvPr id="31" name="Oval 7">
            <a:extLst>
              <a:ext uri="{FF2B5EF4-FFF2-40B4-BE49-F238E27FC236}">
                <a16:creationId xmlns:a16="http://schemas.microsoft.com/office/drawing/2014/main" id="{8E3E6956-FDC7-C74B-8649-C03D3E01C7CF}"/>
              </a:ext>
            </a:extLst>
          </p:cNvPr>
          <p:cNvSpPr>
            <a:spLocks noChangeAspect="1"/>
          </p:cNvSpPr>
          <p:nvPr/>
        </p:nvSpPr>
        <p:spPr>
          <a:xfrm>
            <a:off x="4296078" y="2362726"/>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32" name="Gerade Verbindung mit Pfeil 31">
            <a:extLst>
              <a:ext uri="{FF2B5EF4-FFF2-40B4-BE49-F238E27FC236}">
                <a16:creationId xmlns:a16="http://schemas.microsoft.com/office/drawing/2014/main" id="{EA078B8C-2F3C-A84C-955E-FB66EDE517E6}"/>
              </a:ext>
            </a:extLst>
          </p:cNvPr>
          <p:cNvCxnSpPr/>
          <p:nvPr/>
        </p:nvCxnSpPr>
        <p:spPr>
          <a:xfrm>
            <a:off x="5528679" y="260466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Oval 10">
            <a:extLst>
              <a:ext uri="{FF2B5EF4-FFF2-40B4-BE49-F238E27FC236}">
                <a16:creationId xmlns:a16="http://schemas.microsoft.com/office/drawing/2014/main" id="{703F6629-274B-574D-A905-A3D4F13E8BDC}"/>
              </a:ext>
            </a:extLst>
          </p:cNvPr>
          <p:cNvSpPr>
            <a:spLocks noChangeAspect="1"/>
          </p:cNvSpPr>
          <p:nvPr/>
        </p:nvSpPr>
        <p:spPr>
          <a:xfrm>
            <a:off x="6952389" y="245617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4" name="Oval 12">
            <a:extLst>
              <a:ext uri="{FF2B5EF4-FFF2-40B4-BE49-F238E27FC236}">
                <a16:creationId xmlns:a16="http://schemas.microsoft.com/office/drawing/2014/main" id="{787F09CC-A5C1-404A-8040-322900899385}"/>
              </a:ext>
            </a:extLst>
          </p:cNvPr>
          <p:cNvSpPr>
            <a:spLocks noChangeAspect="1"/>
          </p:cNvSpPr>
          <p:nvPr/>
        </p:nvSpPr>
        <p:spPr>
          <a:xfrm>
            <a:off x="9532500" y="2597429"/>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5" name="Textfeld 34">
            <a:extLst>
              <a:ext uri="{FF2B5EF4-FFF2-40B4-BE49-F238E27FC236}">
                <a16:creationId xmlns:a16="http://schemas.microsoft.com/office/drawing/2014/main" id="{3468C388-A219-C64C-B2EB-C0CDE9D4C61A}"/>
              </a:ext>
            </a:extLst>
          </p:cNvPr>
          <p:cNvSpPr txBox="1"/>
          <p:nvPr/>
        </p:nvSpPr>
        <p:spPr>
          <a:xfrm>
            <a:off x="3588837" y="2956812"/>
            <a:ext cx="1782430" cy="369332"/>
          </a:xfrm>
          <a:prstGeom prst="rect">
            <a:avLst/>
          </a:prstGeom>
          <a:noFill/>
        </p:spPr>
        <p:txBody>
          <a:bodyPr wrap="square" rtlCol="0">
            <a:spAutoFit/>
          </a:bodyPr>
          <a:lstStyle/>
          <a:p>
            <a:r>
              <a:rPr lang="de-DE" dirty="0"/>
              <a:t>Säuremolekül </a:t>
            </a:r>
            <a:r>
              <a:rPr lang="de-DE" baseline="-25000" dirty="0"/>
              <a:t>(</a:t>
            </a:r>
            <a:r>
              <a:rPr lang="de-DE" baseline="-25000" dirty="0" err="1"/>
              <a:t>aq</a:t>
            </a:r>
            <a:r>
              <a:rPr lang="de-DE" baseline="-25000" dirty="0"/>
              <a:t>)</a:t>
            </a:r>
          </a:p>
        </p:txBody>
      </p:sp>
      <p:sp>
        <p:nvSpPr>
          <p:cNvPr id="36" name="Textfeld 35">
            <a:extLst>
              <a:ext uri="{FF2B5EF4-FFF2-40B4-BE49-F238E27FC236}">
                <a16:creationId xmlns:a16="http://schemas.microsoft.com/office/drawing/2014/main" id="{24EE0DAD-71ED-6E44-90BA-EFA0205AA453}"/>
              </a:ext>
            </a:extLst>
          </p:cNvPr>
          <p:cNvSpPr txBox="1"/>
          <p:nvPr/>
        </p:nvSpPr>
        <p:spPr>
          <a:xfrm>
            <a:off x="6359904" y="2964647"/>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37" name="Gerade Verbindung mit Pfeil 36">
            <a:extLst>
              <a:ext uri="{FF2B5EF4-FFF2-40B4-BE49-F238E27FC236}">
                <a16:creationId xmlns:a16="http://schemas.microsoft.com/office/drawing/2014/main" id="{B49E665B-21A3-9B4A-8038-588460AB13E5}"/>
              </a:ext>
            </a:extLst>
          </p:cNvPr>
          <p:cNvCxnSpPr/>
          <p:nvPr/>
        </p:nvCxnSpPr>
        <p:spPr>
          <a:xfrm>
            <a:off x="5512670" y="312616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8" name="Textfeld 37">
            <a:extLst>
              <a:ext uri="{FF2B5EF4-FFF2-40B4-BE49-F238E27FC236}">
                <a16:creationId xmlns:a16="http://schemas.microsoft.com/office/drawing/2014/main" id="{D0A5D1BA-D8C5-F44C-A0B9-848507E31481}"/>
              </a:ext>
            </a:extLst>
          </p:cNvPr>
          <p:cNvSpPr txBox="1"/>
          <p:nvPr/>
        </p:nvSpPr>
        <p:spPr>
          <a:xfrm>
            <a:off x="8161209" y="2412763"/>
            <a:ext cx="280447" cy="369332"/>
          </a:xfrm>
          <a:prstGeom prst="rect">
            <a:avLst/>
          </a:prstGeom>
          <a:noFill/>
        </p:spPr>
        <p:txBody>
          <a:bodyPr wrap="square">
            <a:spAutoFit/>
          </a:bodyPr>
          <a:lstStyle/>
          <a:p>
            <a:r>
              <a:rPr lang="de-DE" dirty="0"/>
              <a:t>+</a:t>
            </a:r>
          </a:p>
        </p:txBody>
      </p:sp>
      <p:sp>
        <p:nvSpPr>
          <p:cNvPr id="39" name="Oval 18">
            <a:extLst>
              <a:ext uri="{FF2B5EF4-FFF2-40B4-BE49-F238E27FC236}">
                <a16:creationId xmlns:a16="http://schemas.microsoft.com/office/drawing/2014/main" id="{73417C8D-8F26-8244-A9F3-7EB09301A3D8}"/>
              </a:ext>
            </a:extLst>
          </p:cNvPr>
          <p:cNvSpPr>
            <a:spLocks noChangeAspect="1"/>
          </p:cNvSpPr>
          <p:nvPr/>
        </p:nvSpPr>
        <p:spPr>
          <a:xfrm>
            <a:off x="9111926" y="2358803"/>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0" name="Oval 19">
            <a:extLst>
              <a:ext uri="{FF2B5EF4-FFF2-40B4-BE49-F238E27FC236}">
                <a16:creationId xmlns:a16="http://schemas.microsoft.com/office/drawing/2014/main" id="{86CD6EFE-DB4E-5C41-8ECF-B77A312773F1}"/>
              </a:ext>
            </a:extLst>
          </p:cNvPr>
          <p:cNvSpPr>
            <a:spLocks noChangeAspect="1"/>
          </p:cNvSpPr>
          <p:nvPr/>
        </p:nvSpPr>
        <p:spPr>
          <a:xfrm>
            <a:off x="9425603" y="2358803"/>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1" name="Textfeld 40">
            <a:extLst>
              <a:ext uri="{FF2B5EF4-FFF2-40B4-BE49-F238E27FC236}">
                <a16:creationId xmlns:a16="http://schemas.microsoft.com/office/drawing/2014/main" id="{73822A3D-116F-BE4E-9F10-57EB6DD68526}"/>
              </a:ext>
            </a:extLst>
          </p:cNvPr>
          <p:cNvSpPr txBox="1"/>
          <p:nvPr/>
        </p:nvSpPr>
        <p:spPr>
          <a:xfrm>
            <a:off x="3588837" y="3573213"/>
            <a:ext cx="1782430" cy="369332"/>
          </a:xfrm>
          <a:prstGeom prst="rect">
            <a:avLst/>
          </a:prstGeom>
          <a:noFill/>
        </p:spPr>
        <p:txBody>
          <a:bodyPr wrap="square" rtlCol="0">
            <a:spAutoFit/>
          </a:bodyPr>
          <a:lstStyle/>
          <a:p>
            <a:pPr algn="ctr"/>
            <a:r>
              <a:rPr lang="de-DE" dirty="0">
                <a:solidFill>
                  <a:schemeClr val="accent2">
                    <a:lumMod val="75000"/>
                  </a:schemeClr>
                </a:solidFill>
              </a:rPr>
              <a:t>H</a:t>
            </a:r>
            <a:r>
              <a:rPr lang="de-DE" dirty="0">
                <a:solidFill>
                  <a:schemeClr val="accent6">
                    <a:lumMod val="75000"/>
                  </a:schemeClr>
                </a:solidFill>
              </a:rPr>
              <a:t>A</a:t>
            </a:r>
            <a:r>
              <a:rPr lang="de-DE" dirty="0"/>
              <a:t> </a:t>
            </a:r>
            <a:r>
              <a:rPr lang="de-DE" baseline="-25000" dirty="0"/>
              <a:t>(</a:t>
            </a:r>
            <a:r>
              <a:rPr lang="de-DE" baseline="-25000" dirty="0" err="1"/>
              <a:t>aq</a:t>
            </a:r>
            <a:r>
              <a:rPr lang="de-DE" baseline="-25000" dirty="0"/>
              <a:t>)</a:t>
            </a:r>
          </a:p>
        </p:txBody>
      </p:sp>
      <p:sp>
        <p:nvSpPr>
          <p:cNvPr id="42" name="Textfeld 41">
            <a:extLst>
              <a:ext uri="{FF2B5EF4-FFF2-40B4-BE49-F238E27FC236}">
                <a16:creationId xmlns:a16="http://schemas.microsoft.com/office/drawing/2014/main" id="{AF2C2433-E29C-EE43-8824-FA534FD2570D}"/>
              </a:ext>
            </a:extLst>
          </p:cNvPr>
          <p:cNvSpPr txBox="1"/>
          <p:nvPr/>
        </p:nvSpPr>
        <p:spPr>
          <a:xfrm>
            <a:off x="6238535" y="3573213"/>
            <a:ext cx="1922674"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30000" dirty="0">
                <a:solidFill>
                  <a:schemeClr val="accent2">
                    <a:lumMod val="75000"/>
                  </a:schemeClr>
                </a:solidFill>
              </a:rPr>
              <a:t>+</a:t>
            </a:r>
            <a:r>
              <a:rPr lang="de-DE" dirty="0">
                <a:solidFill>
                  <a:schemeClr val="accent2">
                    <a:lumMod val="75000"/>
                  </a:schemeClr>
                </a:solidFill>
              </a:rPr>
              <a:t> </a:t>
            </a:r>
            <a:r>
              <a:rPr lang="de-DE" baseline="-25000" dirty="0"/>
              <a:t>(</a:t>
            </a:r>
            <a:r>
              <a:rPr lang="de-DE" baseline="-25000" dirty="0" err="1"/>
              <a:t>aq</a:t>
            </a:r>
            <a:r>
              <a:rPr lang="de-DE" baseline="-25000" dirty="0"/>
              <a:t>)</a:t>
            </a:r>
          </a:p>
        </p:txBody>
      </p:sp>
      <p:cxnSp>
        <p:nvCxnSpPr>
          <p:cNvPr id="43" name="Gerade Verbindung mit Pfeil 42">
            <a:extLst>
              <a:ext uri="{FF2B5EF4-FFF2-40B4-BE49-F238E27FC236}">
                <a16:creationId xmlns:a16="http://schemas.microsoft.com/office/drawing/2014/main" id="{CAA2B3B1-7E58-344B-A0F4-0A58E0B10600}"/>
              </a:ext>
            </a:extLst>
          </p:cNvPr>
          <p:cNvCxnSpPr/>
          <p:nvPr/>
        </p:nvCxnSpPr>
        <p:spPr>
          <a:xfrm>
            <a:off x="5512670" y="3742564"/>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4" name="Textfeld 43">
            <a:extLst>
              <a:ext uri="{FF2B5EF4-FFF2-40B4-BE49-F238E27FC236}">
                <a16:creationId xmlns:a16="http://schemas.microsoft.com/office/drawing/2014/main" id="{A48DEEE1-F7E9-1642-AEA3-1D8E0AF34EA5}"/>
              </a:ext>
            </a:extLst>
          </p:cNvPr>
          <p:cNvSpPr txBox="1"/>
          <p:nvPr/>
        </p:nvSpPr>
        <p:spPr>
          <a:xfrm>
            <a:off x="8161209" y="3573213"/>
            <a:ext cx="280447" cy="369332"/>
          </a:xfrm>
          <a:prstGeom prst="rect">
            <a:avLst/>
          </a:prstGeom>
          <a:noFill/>
        </p:spPr>
        <p:txBody>
          <a:bodyPr wrap="square">
            <a:spAutoFit/>
          </a:bodyPr>
          <a:lstStyle/>
          <a:p>
            <a:r>
              <a:rPr lang="de-DE" dirty="0"/>
              <a:t>+</a:t>
            </a:r>
          </a:p>
        </p:txBody>
      </p:sp>
      <p:sp>
        <p:nvSpPr>
          <p:cNvPr id="45" name="Textfeld 44">
            <a:extLst>
              <a:ext uri="{FF2B5EF4-FFF2-40B4-BE49-F238E27FC236}">
                <a16:creationId xmlns:a16="http://schemas.microsoft.com/office/drawing/2014/main" id="{37BD1E53-0AD8-B546-A52B-6222C8F51D4D}"/>
              </a:ext>
            </a:extLst>
          </p:cNvPr>
          <p:cNvSpPr txBox="1"/>
          <p:nvPr/>
        </p:nvSpPr>
        <p:spPr>
          <a:xfrm>
            <a:off x="8441656" y="3583865"/>
            <a:ext cx="1782431" cy="369332"/>
          </a:xfrm>
          <a:prstGeom prst="rect">
            <a:avLst/>
          </a:prstGeom>
          <a:noFill/>
        </p:spPr>
        <p:txBody>
          <a:bodyPr wrap="square" rtlCol="0">
            <a:spAutoFit/>
          </a:bodyPr>
          <a:lstStyle/>
          <a:p>
            <a:pPr algn="ctr"/>
            <a:r>
              <a:rPr lang="de-DE" dirty="0">
                <a:solidFill>
                  <a:schemeClr val="accent6">
                    <a:lumMod val="75000"/>
                  </a:schemeClr>
                </a:solidFill>
              </a:rPr>
              <a:t>A</a:t>
            </a:r>
            <a:r>
              <a:rPr lang="de-DE" baseline="30000" dirty="0">
                <a:solidFill>
                  <a:schemeClr val="accent6">
                    <a:lumMod val="75000"/>
                  </a:schemeClr>
                </a:solidFill>
              </a:rPr>
              <a:t>-</a:t>
            </a:r>
            <a:r>
              <a:rPr lang="de-DE" dirty="0"/>
              <a:t> </a:t>
            </a:r>
            <a:r>
              <a:rPr lang="de-DE" baseline="-25000" dirty="0"/>
              <a:t>(</a:t>
            </a:r>
            <a:r>
              <a:rPr lang="de-DE" baseline="-25000" dirty="0" err="1"/>
              <a:t>aq</a:t>
            </a:r>
            <a:r>
              <a:rPr lang="de-DE" baseline="-25000" dirty="0"/>
              <a:t>)</a:t>
            </a:r>
          </a:p>
        </p:txBody>
      </p:sp>
    </p:spTree>
    <p:extLst>
      <p:ext uri="{BB962C8B-B14F-4D97-AF65-F5344CB8AC3E}">
        <p14:creationId xmlns:p14="http://schemas.microsoft.com/office/powerpoint/2010/main" val="24759523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Säuremoleküle werden in wässriger Lösung in ein positiv geladenes Wasserstoff-Ion (H</a:t>
            </a:r>
            <a:r>
              <a:rPr lang="de-DE" sz="2000" baseline="30000" dirty="0"/>
              <a:t>+</a:t>
            </a:r>
            <a:r>
              <a:rPr lang="de-DE" sz="2000" dirty="0"/>
              <a:t>-Ion) und ein negativ geladenes Säurerest-Ion (A</a:t>
            </a:r>
            <a:r>
              <a:rPr lang="de-DE" sz="2000" baseline="30000" dirty="0"/>
              <a:t>-</a:t>
            </a:r>
            <a:r>
              <a:rPr lang="de-DE" sz="2000" dirty="0"/>
              <a:t>-Ion) gespalten.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Die chemischen Eigenschaften von sauren Lösungen sind auf das Vorhandensein der Wasserstoff-Ionen zurück zu führen. </a:t>
            </a:r>
            <a:br>
              <a:rPr lang="de-DE" sz="2000" dirty="0"/>
            </a:br>
            <a:r>
              <a:rPr lang="de-DE" sz="2000" dirty="0"/>
              <a:t>Die Wasserstoff-Ionen werden in wässriger Lösung hydratisiert, also von Wassermolekülen umgeben. Die hydratisierten Wasserstoff-Ionen reagieren mit den Teilchen des Reaktionspartners. Durch diese chemische Reaktion entsteht ein neues Reaktionsprodukt. </a:t>
            </a:r>
          </a:p>
          <a:p>
            <a:pPr marL="0" indent="0">
              <a:buNone/>
            </a:pPr>
            <a:endParaRPr lang="de-DE" dirty="0"/>
          </a:p>
          <a:p>
            <a:pPr marL="0" indent="0">
              <a:buNone/>
            </a:pPr>
            <a:endParaRPr lang="de-DE" dirty="0"/>
          </a:p>
        </p:txBody>
      </p:sp>
      <p:sp>
        <p:nvSpPr>
          <p:cNvPr id="4" name="Foliennummernplatzhalter 3"/>
          <p:cNvSpPr>
            <a:spLocks noGrp="1"/>
          </p:cNvSpPr>
          <p:nvPr>
            <p:ph type="sldNum" sz="quarter" idx="12"/>
          </p:nvPr>
        </p:nvSpPr>
        <p:spPr/>
        <p:txBody>
          <a:bodyPr/>
          <a:lstStyle/>
          <a:p>
            <a:fld id="{2BFF9692-ABA8-EB4D-B52F-45EFB6AD87B9}" type="slidenum">
              <a:rPr lang="de-DE" smtClean="0"/>
              <a:t>28</a:t>
            </a:fld>
            <a:endParaRPr lang="de-DE"/>
          </a:p>
        </p:txBody>
      </p:sp>
      <p:sp>
        <p:nvSpPr>
          <p:cNvPr id="16" name="Textfeld 15">
            <a:extLst>
              <a:ext uri="{FF2B5EF4-FFF2-40B4-BE49-F238E27FC236}">
                <a16:creationId xmlns:a16="http://schemas.microsoft.com/office/drawing/2014/main" id="{2FFB3F0C-FC2D-AE46-8233-B264210264E0}"/>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17" name="Grafik 16">
            <a:extLst>
              <a:ext uri="{FF2B5EF4-FFF2-40B4-BE49-F238E27FC236}">
                <a16:creationId xmlns:a16="http://schemas.microsoft.com/office/drawing/2014/main" id="{9060DBB8-2D79-9043-8B7C-7B7E19532616}"/>
              </a:ext>
            </a:extLst>
          </p:cNvPr>
          <p:cNvPicPr>
            <a:picLocks noChangeAspect="1"/>
          </p:cNvPicPr>
          <p:nvPr/>
        </p:nvPicPr>
        <p:blipFill>
          <a:blip r:embed="rId2"/>
          <a:stretch>
            <a:fillRect/>
          </a:stretch>
        </p:blipFill>
        <p:spPr>
          <a:xfrm>
            <a:off x="10637052" y="303179"/>
            <a:ext cx="680400" cy="680400"/>
          </a:xfrm>
          <a:prstGeom prst="rect">
            <a:avLst/>
          </a:prstGeom>
        </p:spPr>
      </p:pic>
      <p:sp>
        <p:nvSpPr>
          <p:cNvPr id="42" name="Oval 3">
            <a:extLst>
              <a:ext uri="{FF2B5EF4-FFF2-40B4-BE49-F238E27FC236}">
                <a16:creationId xmlns:a16="http://schemas.microsoft.com/office/drawing/2014/main" id="{95E661CC-52DA-D34C-85AD-54E007B27D14}"/>
              </a:ext>
            </a:extLst>
          </p:cNvPr>
          <p:cNvSpPr>
            <a:spLocks noChangeAspect="1"/>
          </p:cNvSpPr>
          <p:nvPr/>
        </p:nvSpPr>
        <p:spPr>
          <a:xfrm>
            <a:off x="3982401" y="2362726"/>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3" name="Textfeld 42">
            <a:extLst>
              <a:ext uri="{FF2B5EF4-FFF2-40B4-BE49-F238E27FC236}">
                <a16:creationId xmlns:a16="http://schemas.microsoft.com/office/drawing/2014/main" id="{48E6D44E-02EC-884D-BED0-E5A714370BC6}"/>
              </a:ext>
            </a:extLst>
          </p:cNvPr>
          <p:cNvSpPr txBox="1"/>
          <p:nvPr/>
        </p:nvSpPr>
        <p:spPr>
          <a:xfrm>
            <a:off x="2331314" y="2433699"/>
            <a:ext cx="1385740" cy="276999"/>
          </a:xfrm>
          <a:prstGeom prst="rect">
            <a:avLst/>
          </a:prstGeom>
          <a:noFill/>
        </p:spPr>
        <p:txBody>
          <a:bodyPr wrap="square" rtlCol="0">
            <a:spAutoFit/>
          </a:bodyPr>
          <a:lstStyle/>
          <a:p>
            <a:r>
              <a:rPr lang="de-DE" sz="1200" i="1" dirty="0"/>
              <a:t>Modell:</a:t>
            </a:r>
          </a:p>
        </p:txBody>
      </p:sp>
      <p:sp>
        <p:nvSpPr>
          <p:cNvPr id="44" name="Textfeld 43">
            <a:extLst>
              <a:ext uri="{FF2B5EF4-FFF2-40B4-BE49-F238E27FC236}">
                <a16:creationId xmlns:a16="http://schemas.microsoft.com/office/drawing/2014/main" id="{CCA9CFBA-FA39-144E-B35C-A75B7F590B7E}"/>
              </a:ext>
            </a:extLst>
          </p:cNvPr>
          <p:cNvSpPr txBox="1"/>
          <p:nvPr/>
        </p:nvSpPr>
        <p:spPr>
          <a:xfrm>
            <a:off x="2315305" y="3026123"/>
            <a:ext cx="1385740" cy="276999"/>
          </a:xfrm>
          <a:prstGeom prst="rect">
            <a:avLst/>
          </a:prstGeom>
          <a:noFill/>
        </p:spPr>
        <p:txBody>
          <a:bodyPr wrap="square" rtlCol="0">
            <a:spAutoFit/>
          </a:bodyPr>
          <a:lstStyle/>
          <a:p>
            <a:r>
              <a:rPr lang="de-DE" sz="1200" i="1" dirty="0"/>
              <a:t>Reaktionsschema:</a:t>
            </a:r>
          </a:p>
        </p:txBody>
      </p:sp>
      <p:sp>
        <p:nvSpPr>
          <p:cNvPr id="45" name="Textfeld 44">
            <a:extLst>
              <a:ext uri="{FF2B5EF4-FFF2-40B4-BE49-F238E27FC236}">
                <a16:creationId xmlns:a16="http://schemas.microsoft.com/office/drawing/2014/main" id="{546E3332-456F-634C-8052-B0E0E8479904}"/>
              </a:ext>
            </a:extLst>
          </p:cNvPr>
          <p:cNvSpPr txBox="1"/>
          <p:nvPr/>
        </p:nvSpPr>
        <p:spPr>
          <a:xfrm>
            <a:off x="2284657" y="3630032"/>
            <a:ext cx="1479054" cy="276999"/>
          </a:xfrm>
          <a:prstGeom prst="rect">
            <a:avLst/>
          </a:prstGeom>
          <a:noFill/>
        </p:spPr>
        <p:txBody>
          <a:bodyPr wrap="square" rtlCol="0">
            <a:spAutoFit/>
          </a:bodyPr>
          <a:lstStyle/>
          <a:p>
            <a:r>
              <a:rPr lang="de-DE" sz="1200" i="1" dirty="0"/>
              <a:t>Reaktionsgleichung:</a:t>
            </a:r>
          </a:p>
        </p:txBody>
      </p:sp>
      <p:sp>
        <p:nvSpPr>
          <p:cNvPr id="46" name="Oval 7">
            <a:extLst>
              <a:ext uri="{FF2B5EF4-FFF2-40B4-BE49-F238E27FC236}">
                <a16:creationId xmlns:a16="http://schemas.microsoft.com/office/drawing/2014/main" id="{8E3E6956-FDC7-C74B-8649-C03D3E01C7CF}"/>
              </a:ext>
            </a:extLst>
          </p:cNvPr>
          <p:cNvSpPr>
            <a:spLocks noChangeAspect="1"/>
          </p:cNvSpPr>
          <p:nvPr/>
        </p:nvSpPr>
        <p:spPr>
          <a:xfrm>
            <a:off x="4296078" y="2362726"/>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47" name="Gerade Verbindung mit Pfeil 46">
            <a:extLst>
              <a:ext uri="{FF2B5EF4-FFF2-40B4-BE49-F238E27FC236}">
                <a16:creationId xmlns:a16="http://schemas.microsoft.com/office/drawing/2014/main" id="{EA078B8C-2F3C-A84C-955E-FB66EDE517E6}"/>
              </a:ext>
            </a:extLst>
          </p:cNvPr>
          <p:cNvCxnSpPr/>
          <p:nvPr/>
        </p:nvCxnSpPr>
        <p:spPr>
          <a:xfrm>
            <a:off x="5528679" y="260466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8" name="Oval 10">
            <a:extLst>
              <a:ext uri="{FF2B5EF4-FFF2-40B4-BE49-F238E27FC236}">
                <a16:creationId xmlns:a16="http://schemas.microsoft.com/office/drawing/2014/main" id="{703F6629-274B-574D-A905-A3D4F13E8BDC}"/>
              </a:ext>
            </a:extLst>
          </p:cNvPr>
          <p:cNvSpPr>
            <a:spLocks noChangeAspect="1"/>
          </p:cNvSpPr>
          <p:nvPr/>
        </p:nvSpPr>
        <p:spPr>
          <a:xfrm>
            <a:off x="6914289" y="245617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9" name="Oval 12">
            <a:extLst>
              <a:ext uri="{FF2B5EF4-FFF2-40B4-BE49-F238E27FC236}">
                <a16:creationId xmlns:a16="http://schemas.microsoft.com/office/drawing/2014/main" id="{787F09CC-A5C1-404A-8040-322900899385}"/>
              </a:ext>
            </a:extLst>
          </p:cNvPr>
          <p:cNvSpPr>
            <a:spLocks noChangeAspect="1"/>
          </p:cNvSpPr>
          <p:nvPr/>
        </p:nvSpPr>
        <p:spPr>
          <a:xfrm>
            <a:off x="9532500" y="2597429"/>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0" name="Textfeld 49">
            <a:extLst>
              <a:ext uri="{FF2B5EF4-FFF2-40B4-BE49-F238E27FC236}">
                <a16:creationId xmlns:a16="http://schemas.microsoft.com/office/drawing/2014/main" id="{3468C388-A219-C64C-B2EB-C0CDE9D4C61A}"/>
              </a:ext>
            </a:extLst>
          </p:cNvPr>
          <p:cNvSpPr txBox="1"/>
          <p:nvPr/>
        </p:nvSpPr>
        <p:spPr>
          <a:xfrm>
            <a:off x="3588837" y="2956812"/>
            <a:ext cx="1782430" cy="369332"/>
          </a:xfrm>
          <a:prstGeom prst="rect">
            <a:avLst/>
          </a:prstGeom>
          <a:noFill/>
        </p:spPr>
        <p:txBody>
          <a:bodyPr wrap="square" rtlCol="0">
            <a:spAutoFit/>
          </a:bodyPr>
          <a:lstStyle/>
          <a:p>
            <a:r>
              <a:rPr lang="de-DE" dirty="0"/>
              <a:t>Säuremolekül </a:t>
            </a:r>
            <a:r>
              <a:rPr lang="de-DE" baseline="-25000" dirty="0"/>
              <a:t>(</a:t>
            </a:r>
            <a:r>
              <a:rPr lang="de-DE" baseline="-25000" dirty="0" err="1"/>
              <a:t>aq</a:t>
            </a:r>
            <a:r>
              <a:rPr lang="de-DE" baseline="-25000" dirty="0"/>
              <a:t>)</a:t>
            </a:r>
          </a:p>
        </p:txBody>
      </p:sp>
      <p:sp>
        <p:nvSpPr>
          <p:cNvPr id="51" name="Textfeld 50">
            <a:extLst>
              <a:ext uri="{FF2B5EF4-FFF2-40B4-BE49-F238E27FC236}">
                <a16:creationId xmlns:a16="http://schemas.microsoft.com/office/drawing/2014/main" id="{24EE0DAD-71ED-6E44-90BA-EFA0205AA453}"/>
              </a:ext>
            </a:extLst>
          </p:cNvPr>
          <p:cNvSpPr txBox="1"/>
          <p:nvPr/>
        </p:nvSpPr>
        <p:spPr>
          <a:xfrm>
            <a:off x="6359904" y="2964647"/>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52" name="Gerade Verbindung mit Pfeil 51">
            <a:extLst>
              <a:ext uri="{FF2B5EF4-FFF2-40B4-BE49-F238E27FC236}">
                <a16:creationId xmlns:a16="http://schemas.microsoft.com/office/drawing/2014/main" id="{B49E665B-21A3-9B4A-8038-588460AB13E5}"/>
              </a:ext>
            </a:extLst>
          </p:cNvPr>
          <p:cNvCxnSpPr/>
          <p:nvPr/>
        </p:nvCxnSpPr>
        <p:spPr>
          <a:xfrm>
            <a:off x="5512670" y="312616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feld 52">
            <a:extLst>
              <a:ext uri="{FF2B5EF4-FFF2-40B4-BE49-F238E27FC236}">
                <a16:creationId xmlns:a16="http://schemas.microsoft.com/office/drawing/2014/main" id="{D0A5D1BA-D8C5-F44C-A0B9-848507E31481}"/>
              </a:ext>
            </a:extLst>
          </p:cNvPr>
          <p:cNvSpPr txBox="1"/>
          <p:nvPr/>
        </p:nvSpPr>
        <p:spPr>
          <a:xfrm>
            <a:off x="8161209" y="2412763"/>
            <a:ext cx="280447" cy="369332"/>
          </a:xfrm>
          <a:prstGeom prst="rect">
            <a:avLst/>
          </a:prstGeom>
          <a:noFill/>
        </p:spPr>
        <p:txBody>
          <a:bodyPr wrap="square">
            <a:spAutoFit/>
          </a:bodyPr>
          <a:lstStyle/>
          <a:p>
            <a:r>
              <a:rPr lang="de-DE" dirty="0"/>
              <a:t>+</a:t>
            </a:r>
          </a:p>
        </p:txBody>
      </p:sp>
      <p:sp>
        <p:nvSpPr>
          <p:cNvPr id="54" name="Oval 18">
            <a:extLst>
              <a:ext uri="{FF2B5EF4-FFF2-40B4-BE49-F238E27FC236}">
                <a16:creationId xmlns:a16="http://schemas.microsoft.com/office/drawing/2014/main" id="{73417C8D-8F26-8244-A9F3-7EB09301A3D8}"/>
              </a:ext>
            </a:extLst>
          </p:cNvPr>
          <p:cNvSpPr>
            <a:spLocks noChangeAspect="1"/>
          </p:cNvSpPr>
          <p:nvPr/>
        </p:nvSpPr>
        <p:spPr>
          <a:xfrm>
            <a:off x="9111926" y="2358803"/>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5" name="Oval 19">
            <a:extLst>
              <a:ext uri="{FF2B5EF4-FFF2-40B4-BE49-F238E27FC236}">
                <a16:creationId xmlns:a16="http://schemas.microsoft.com/office/drawing/2014/main" id="{86CD6EFE-DB4E-5C41-8ECF-B77A312773F1}"/>
              </a:ext>
            </a:extLst>
          </p:cNvPr>
          <p:cNvSpPr>
            <a:spLocks noChangeAspect="1"/>
          </p:cNvSpPr>
          <p:nvPr/>
        </p:nvSpPr>
        <p:spPr>
          <a:xfrm>
            <a:off x="9425603" y="2358803"/>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6" name="Textfeld 55">
            <a:extLst>
              <a:ext uri="{FF2B5EF4-FFF2-40B4-BE49-F238E27FC236}">
                <a16:creationId xmlns:a16="http://schemas.microsoft.com/office/drawing/2014/main" id="{73822A3D-116F-BE4E-9F10-57EB6DD68526}"/>
              </a:ext>
            </a:extLst>
          </p:cNvPr>
          <p:cNvSpPr txBox="1"/>
          <p:nvPr/>
        </p:nvSpPr>
        <p:spPr>
          <a:xfrm>
            <a:off x="3588837" y="3573213"/>
            <a:ext cx="1782430" cy="369332"/>
          </a:xfrm>
          <a:prstGeom prst="rect">
            <a:avLst/>
          </a:prstGeom>
          <a:noFill/>
        </p:spPr>
        <p:txBody>
          <a:bodyPr wrap="square" rtlCol="0">
            <a:spAutoFit/>
          </a:bodyPr>
          <a:lstStyle/>
          <a:p>
            <a:pPr algn="ctr"/>
            <a:r>
              <a:rPr lang="de-DE" dirty="0">
                <a:solidFill>
                  <a:schemeClr val="accent2">
                    <a:lumMod val="75000"/>
                  </a:schemeClr>
                </a:solidFill>
              </a:rPr>
              <a:t>H</a:t>
            </a:r>
            <a:r>
              <a:rPr lang="de-DE" dirty="0">
                <a:solidFill>
                  <a:schemeClr val="accent6">
                    <a:lumMod val="75000"/>
                  </a:schemeClr>
                </a:solidFill>
              </a:rPr>
              <a:t>A</a:t>
            </a:r>
            <a:r>
              <a:rPr lang="de-DE" dirty="0"/>
              <a:t> </a:t>
            </a:r>
            <a:r>
              <a:rPr lang="de-DE" baseline="-25000" dirty="0"/>
              <a:t>(</a:t>
            </a:r>
            <a:r>
              <a:rPr lang="de-DE" baseline="-25000" dirty="0" err="1"/>
              <a:t>aq</a:t>
            </a:r>
            <a:r>
              <a:rPr lang="de-DE" baseline="-25000" dirty="0"/>
              <a:t>)</a:t>
            </a:r>
          </a:p>
        </p:txBody>
      </p:sp>
      <p:sp>
        <p:nvSpPr>
          <p:cNvPr id="57" name="Textfeld 56">
            <a:extLst>
              <a:ext uri="{FF2B5EF4-FFF2-40B4-BE49-F238E27FC236}">
                <a16:creationId xmlns:a16="http://schemas.microsoft.com/office/drawing/2014/main" id="{AF2C2433-E29C-EE43-8824-FA534FD2570D}"/>
              </a:ext>
            </a:extLst>
          </p:cNvPr>
          <p:cNvSpPr txBox="1"/>
          <p:nvPr/>
        </p:nvSpPr>
        <p:spPr>
          <a:xfrm>
            <a:off x="6238535" y="3573213"/>
            <a:ext cx="1922674"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30000" dirty="0">
                <a:solidFill>
                  <a:schemeClr val="accent2">
                    <a:lumMod val="75000"/>
                  </a:schemeClr>
                </a:solidFill>
              </a:rPr>
              <a:t>+</a:t>
            </a:r>
            <a:r>
              <a:rPr lang="de-DE" dirty="0">
                <a:solidFill>
                  <a:schemeClr val="accent2">
                    <a:lumMod val="75000"/>
                  </a:schemeClr>
                </a:solidFill>
              </a:rPr>
              <a:t> </a:t>
            </a:r>
            <a:r>
              <a:rPr lang="de-DE" baseline="-25000" dirty="0"/>
              <a:t>(</a:t>
            </a:r>
            <a:r>
              <a:rPr lang="de-DE" baseline="-25000" dirty="0" err="1"/>
              <a:t>aq</a:t>
            </a:r>
            <a:r>
              <a:rPr lang="de-DE" baseline="-25000" dirty="0"/>
              <a:t>)</a:t>
            </a:r>
          </a:p>
        </p:txBody>
      </p:sp>
      <p:cxnSp>
        <p:nvCxnSpPr>
          <p:cNvPr id="58" name="Gerade Verbindung mit Pfeil 57">
            <a:extLst>
              <a:ext uri="{FF2B5EF4-FFF2-40B4-BE49-F238E27FC236}">
                <a16:creationId xmlns:a16="http://schemas.microsoft.com/office/drawing/2014/main" id="{CAA2B3B1-7E58-344B-A0F4-0A58E0B10600}"/>
              </a:ext>
            </a:extLst>
          </p:cNvPr>
          <p:cNvCxnSpPr/>
          <p:nvPr/>
        </p:nvCxnSpPr>
        <p:spPr>
          <a:xfrm>
            <a:off x="5512670" y="3742564"/>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9" name="Textfeld 58">
            <a:extLst>
              <a:ext uri="{FF2B5EF4-FFF2-40B4-BE49-F238E27FC236}">
                <a16:creationId xmlns:a16="http://schemas.microsoft.com/office/drawing/2014/main" id="{A48DEEE1-F7E9-1642-AEA3-1D8E0AF34EA5}"/>
              </a:ext>
            </a:extLst>
          </p:cNvPr>
          <p:cNvSpPr txBox="1"/>
          <p:nvPr/>
        </p:nvSpPr>
        <p:spPr>
          <a:xfrm>
            <a:off x="8161209" y="3573213"/>
            <a:ext cx="280447" cy="369332"/>
          </a:xfrm>
          <a:prstGeom prst="rect">
            <a:avLst/>
          </a:prstGeom>
          <a:noFill/>
        </p:spPr>
        <p:txBody>
          <a:bodyPr wrap="square">
            <a:spAutoFit/>
          </a:bodyPr>
          <a:lstStyle/>
          <a:p>
            <a:r>
              <a:rPr lang="de-DE" dirty="0"/>
              <a:t>+</a:t>
            </a:r>
          </a:p>
        </p:txBody>
      </p:sp>
      <p:sp>
        <p:nvSpPr>
          <p:cNvPr id="60" name="Textfeld 59">
            <a:extLst>
              <a:ext uri="{FF2B5EF4-FFF2-40B4-BE49-F238E27FC236}">
                <a16:creationId xmlns:a16="http://schemas.microsoft.com/office/drawing/2014/main" id="{37BD1E53-0AD8-B546-A52B-6222C8F51D4D}"/>
              </a:ext>
            </a:extLst>
          </p:cNvPr>
          <p:cNvSpPr txBox="1"/>
          <p:nvPr/>
        </p:nvSpPr>
        <p:spPr>
          <a:xfrm>
            <a:off x="8441656" y="3583865"/>
            <a:ext cx="1782431" cy="369332"/>
          </a:xfrm>
          <a:prstGeom prst="rect">
            <a:avLst/>
          </a:prstGeom>
          <a:noFill/>
        </p:spPr>
        <p:txBody>
          <a:bodyPr wrap="square" rtlCol="0">
            <a:spAutoFit/>
          </a:bodyPr>
          <a:lstStyle/>
          <a:p>
            <a:pPr algn="ctr"/>
            <a:r>
              <a:rPr lang="de-DE" dirty="0">
                <a:solidFill>
                  <a:schemeClr val="accent6">
                    <a:lumMod val="75000"/>
                  </a:schemeClr>
                </a:solidFill>
              </a:rPr>
              <a:t>A</a:t>
            </a:r>
            <a:r>
              <a:rPr lang="de-DE" baseline="30000" dirty="0">
                <a:solidFill>
                  <a:schemeClr val="accent6">
                    <a:lumMod val="75000"/>
                  </a:schemeClr>
                </a:solidFill>
              </a:rPr>
              <a:t>-</a:t>
            </a:r>
            <a:r>
              <a:rPr lang="de-DE" dirty="0"/>
              <a:t> </a:t>
            </a:r>
            <a:r>
              <a:rPr lang="de-DE" baseline="-25000" dirty="0"/>
              <a:t>(</a:t>
            </a:r>
            <a:r>
              <a:rPr lang="de-DE" baseline="-25000" dirty="0" err="1"/>
              <a:t>aq</a:t>
            </a:r>
            <a:r>
              <a:rPr lang="de-DE" baseline="-25000" dirty="0"/>
              <a:t>)</a:t>
            </a:r>
          </a:p>
        </p:txBody>
      </p:sp>
      <p:pic>
        <p:nvPicPr>
          <p:cNvPr id="27" name="Grafik 26">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9486647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Chlorwasserstoff wird für manche chemischen Reaktionen in Wasser eingeleitet. Chlorwasserstoff-moleküle werden im Wasser in Wasserstoff-Ionen und Säurerest-Ionen gespalten.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Die Wasserstoff-Ionen werden in wässriger Lösung hydratisiert. Die hydratisierten Wasserstoff-Ionen reagieren mit den Teilchen des Reaktionspartners. Durch diese chemische Reaktion entsteht ein neues Reaktionsprodukt.</a:t>
            </a:r>
            <a:endParaRPr lang="de-DE" dirty="0"/>
          </a:p>
          <a:p>
            <a:pPr marL="0" indent="0">
              <a:buNone/>
            </a:pPr>
            <a:endParaRPr lang="de-DE" dirty="0"/>
          </a:p>
        </p:txBody>
      </p:sp>
      <p:sp>
        <p:nvSpPr>
          <p:cNvPr id="6" name="Textfeld 5">
            <a:extLst>
              <a:ext uri="{FF2B5EF4-FFF2-40B4-BE49-F238E27FC236}">
                <a16:creationId xmlns:a16="http://schemas.microsoft.com/office/drawing/2014/main" id="{CCA9CFBA-FA39-144E-B35C-A75B7F590B7E}"/>
              </a:ext>
            </a:extLst>
          </p:cNvPr>
          <p:cNvSpPr txBox="1"/>
          <p:nvPr/>
        </p:nvSpPr>
        <p:spPr>
          <a:xfrm>
            <a:off x="1269317" y="2494042"/>
            <a:ext cx="1385740" cy="276999"/>
          </a:xfrm>
          <a:prstGeom prst="rect">
            <a:avLst/>
          </a:prstGeom>
          <a:noFill/>
        </p:spPr>
        <p:txBody>
          <a:bodyPr wrap="square" rtlCol="0">
            <a:spAutoFit/>
          </a:bodyPr>
          <a:lstStyle/>
          <a:p>
            <a:r>
              <a:rPr lang="de-DE" sz="1200" i="1" dirty="0"/>
              <a:t>Reaktionsschema:</a:t>
            </a:r>
          </a:p>
        </p:txBody>
      </p:sp>
      <p:sp>
        <p:nvSpPr>
          <p:cNvPr id="7" name="Textfeld 6">
            <a:extLst>
              <a:ext uri="{FF2B5EF4-FFF2-40B4-BE49-F238E27FC236}">
                <a16:creationId xmlns:a16="http://schemas.microsoft.com/office/drawing/2014/main" id="{546E3332-456F-634C-8052-B0E0E8479904}"/>
              </a:ext>
            </a:extLst>
          </p:cNvPr>
          <p:cNvSpPr txBox="1"/>
          <p:nvPr/>
        </p:nvSpPr>
        <p:spPr>
          <a:xfrm>
            <a:off x="1266770" y="3248267"/>
            <a:ext cx="1479054" cy="276999"/>
          </a:xfrm>
          <a:prstGeom prst="rect">
            <a:avLst/>
          </a:prstGeom>
          <a:noFill/>
        </p:spPr>
        <p:txBody>
          <a:bodyPr wrap="square" rtlCol="0">
            <a:spAutoFit/>
          </a:bodyPr>
          <a:lstStyle/>
          <a:p>
            <a:r>
              <a:rPr lang="de-DE" sz="1200" i="1" dirty="0"/>
              <a:t>Reaktionsgleichung:</a:t>
            </a:r>
          </a:p>
        </p:txBody>
      </p:sp>
      <p:sp>
        <p:nvSpPr>
          <p:cNvPr id="12" name="Textfeld 11">
            <a:extLst>
              <a:ext uri="{FF2B5EF4-FFF2-40B4-BE49-F238E27FC236}">
                <a16:creationId xmlns:a16="http://schemas.microsoft.com/office/drawing/2014/main" id="{3468C388-A219-C64C-B2EB-C0CDE9D4C61A}"/>
              </a:ext>
            </a:extLst>
          </p:cNvPr>
          <p:cNvSpPr txBox="1"/>
          <p:nvPr/>
        </p:nvSpPr>
        <p:spPr>
          <a:xfrm>
            <a:off x="2498270" y="2447875"/>
            <a:ext cx="2822958" cy="369332"/>
          </a:xfrm>
          <a:prstGeom prst="rect">
            <a:avLst/>
          </a:prstGeom>
          <a:noFill/>
        </p:spPr>
        <p:txBody>
          <a:bodyPr wrap="square" rtlCol="0">
            <a:spAutoFit/>
          </a:bodyPr>
          <a:lstStyle/>
          <a:p>
            <a:r>
              <a:rPr lang="de-DE" dirty="0"/>
              <a:t>Chlorwasserstoffmolekül </a:t>
            </a:r>
            <a:r>
              <a:rPr lang="de-DE" baseline="-25000" dirty="0"/>
              <a:t>(</a:t>
            </a:r>
            <a:r>
              <a:rPr lang="de-DE" baseline="-25000" dirty="0" err="1"/>
              <a:t>aq</a:t>
            </a:r>
            <a:r>
              <a:rPr lang="de-DE" baseline="-25000" dirty="0"/>
              <a:t>)</a:t>
            </a:r>
          </a:p>
        </p:txBody>
      </p:sp>
      <p:sp>
        <p:nvSpPr>
          <p:cNvPr id="13" name="Textfeld 12">
            <a:extLst>
              <a:ext uri="{FF2B5EF4-FFF2-40B4-BE49-F238E27FC236}">
                <a16:creationId xmlns:a16="http://schemas.microsoft.com/office/drawing/2014/main" id="{24EE0DAD-71ED-6E44-90BA-EFA0205AA453}"/>
              </a:ext>
            </a:extLst>
          </p:cNvPr>
          <p:cNvSpPr txBox="1"/>
          <p:nvPr/>
        </p:nvSpPr>
        <p:spPr>
          <a:xfrm>
            <a:off x="6372531" y="2409306"/>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14" name="Gerade Verbindung mit Pfeil 13">
            <a:extLst>
              <a:ext uri="{FF2B5EF4-FFF2-40B4-BE49-F238E27FC236}">
                <a16:creationId xmlns:a16="http://schemas.microsoft.com/office/drawing/2014/main" id="{B49E665B-21A3-9B4A-8038-588460AB13E5}"/>
              </a:ext>
            </a:extLst>
          </p:cNvPr>
          <p:cNvCxnSpPr/>
          <p:nvPr/>
        </p:nvCxnSpPr>
        <p:spPr>
          <a:xfrm>
            <a:off x="5525297" y="259408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extfeld 18">
            <a:extLst>
              <a:ext uri="{FF2B5EF4-FFF2-40B4-BE49-F238E27FC236}">
                <a16:creationId xmlns:a16="http://schemas.microsoft.com/office/drawing/2014/main" id="{AF2C2433-E29C-EE43-8824-FA534FD2570D}"/>
              </a:ext>
            </a:extLst>
          </p:cNvPr>
          <p:cNvSpPr txBox="1"/>
          <p:nvPr/>
        </p:nvSpPr>
        <p:spPr>
          <a:xfrm>
            <a:off x="6259326" y="3155934"/>
            <a:ext cx="1922674" cy="369332"/>
          </a:xfrm>
          <a:prstGeom prst="rect">
            <a:avLst/>
          </a:prstGeom>
          <a:noFill/>
        </p:spPr>
        <p:txBody>
          <a:bodyPr wrap="square" rtlCol="0">
            <a:spAutoFit/>
          </a:bodyPr>
          <a:lstStyle/>
          <a:p>
            <a:pPr algn="ctr"/>
            <a:r>
              <a:rPr lang="de-DE" dirty="0"/>
              <a:t>H</a:t>
            </a:r>
            <a:r>
              <a:rPr lang="de-DE" baseline="30000" dirty="0"/>
              <a:t>+</a:t>
            </a:r>
            <a:r>
              <a:rPr lang="de-DE" dirty="0"/>
              <a:t> </a:t>
            </a:r>
            <a:r>
              <a:rPr lang="de-DE" baseline="-25000" dirty="0"/>
              <a:t>(</a:t>
            </a:r>
            <a:r>
              <a:rPr lang="de-DE" baseline="-25000" dirty="0" err="1"/>
              <a:t>aq</a:t>
            </a:r>
            <a:r>
              <a:rPr lang="de-DE" baseline="-25000" dirty="0"/>
              <a:t>)</a:t>
            </a:r>
          </a:p>
        </p:txBody>
      </p:sp>
      <p:cxnSp>
        <p:nvCxnSpPr>
          <p:cNvPr id="20" name="Gerade Verbindung mit Pfeil 19">
            <a:extLst>
              <a:ext uri="{FF2B5EF4-FFF2-40B4-BE49-F238E27FC236}">
                <a16:creationId xmlns:a16="http://schemas.microsoft.com/office/drawing/2014/main" id="{CAA2B3B1-7E58-344B-A0F4-0A58E0B10600}"/>
              </a:ext>
            </a:extLst>
          </p:cNvPr>
          <p:cNvCxnSpPr/>
          <p:nvPr/>
        </p:nvCxnSpPr>
        <p:spPr>
          <a:xfrm>
            <a:off x="5533461" y="332528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 name="Textfeld 20">
            <a:extLst>
              <a:ext uri="{FF2B5EF4-FFF2-40B4-BE49-F238E27FC236}">
                <a16:creationId xmlns:a16="http://schemas.microsoft.com/office/drawing/2014/main" id="{A48DEEE1-F7E9-1642-AEA3-1D8E0AF34EA5}"/>
              </a:ext>
            </a:extLst>
          </p:cNvPr>
          <p:cNvSpPr txBox="1"/>
          <p:nvPr/>
        </p:nvSpPr>
        <p:spPr>
          <a:xfrm>
            <a:off x="8173836" y="3133852"/>
            <a:ext cx="280447" cy="369332"/>
          </a:xfrm>
          <a:prstGeom prst="rect">
            <a:avLst/>
          </a:prstGeom>
          <a:noFill/>
        </p:spPr>
        <p:txBody>
          <a:bodyPr wrap="square">
            <a:spAutoFit/>
          </a:bodyPr>
          <a:lstStyle/>
          <a:p>
            <a:r>
              <a:rPr lang="de-DE" dirty="0"/>
              <a:t>+</a:t>
            </a:r>
          </a:p>
        </p:txBody>
      </p:sp>
      <p:sp>
        <p:nvSpPr>
          <p:cNvPr id="5" name="Rechteck 4"/>
          <p:cNvSpPr/>
          <p:nvPr/>
        </p:nvSpPr>
        <p:spPr>
          <a:xfrm>
            <a:off x="9615991" y="3430505"/>
            <a:ext cx="194274" cy="18084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Foliennummernplatzhalter 7"/>
          <p:cNvSpPr>
            <a:spLocks noGrp="1"/>
          </p:cNvSpPr>
          <p:nvPr>
            <p:ph type="sldNum" sz="quarter" idx="12"/>
          </p:nvPr>
        </p:nvSpPr>
        <p:spPr/>
        <p:txBody>
          <a:bodyPr/>
          <a:lstStyle/>
          <a:p>
            <a:fld id="{2BFF9692-ABA8-EB4D-B52F-45EFB6AD87B9}" type="slidenum">
              <a:rPr lang="de-DE" smtClean="0"/>
              <a:t>29</a:t>
            </a:fld>
            <a:endParaRPr lang="de-DE"/>
          </a:p>
        </p:txBody>
      </p:sp>
      <p:sp>
        <p:nvSpPr>
          <p:cNvPr id="24" name="Textfeld 23">
            <a:extLst>
              <a:ext uri="{FF2B5EF4-FFF2-40B4-BE49-F238E27FC236}">
                <a16:creationId xmlns:a16="http://schemas.microsoft.com/office/drawing/2014/main" id="{2FADCD23-5DE6-B940-B569-E18924B4D1A5}"/>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25" name="Grafik 24">
            <a:extLst>
              <a:ext uri="{FF2B5EF4-FFF2-40B4-BE49-F238E27FC236}">
                <a16:creationId xmlns:a16="http://schemas.microsoft.com/office/drawing/2014/main" id="{277267F2-E5B9-644D-8880-A20A0A028D27}"/>
              </a:ext>
            </a:extLst>
          </p:cNvPr>
          <p:cNvPicPr>
            <a:picLocks noChangeAspect="1"/>
          </p:cNvPicPr>
          <p:nvPr/>
        </p:nvPicPr>
        <p:blipFill>
          <a:blip r:embed="rId2"/>
          <a:stretch>
            <a:fillRect/>
          </a:stretch>
        </p:blipFill>
        <p:spPr>
          <a:xfrm>
            <a:off x="10637052" y="303179"/>
            <a:ext cx="680400" cy="680400"/>
          </a:xfrm>
          <a:prstGeom prst="rect">
            <a:avLst/>
          </a:prstGeom>
        </p:spPr>
      </p:pic>
      <p:sp>
        <p:nvSpPr>
          <p:cNvPr id="23" name="Textfeld 22">
            <a:extLst>
              <a:ext uri="{FF2B5EF4-FFF2-40B4-BE49-F238E27FC236}">
                <a16:creationId xmlns:a16="http://schemas.microsoft.com/office/drawing/2014/main" id="{E49E48C1-CBF4-2A4F-8E8E-85800BE9EB31}"/>
              </a:ext>
            </a:extLst>
          </p:cNvPr>
          <p:cNvSpPr txBox="1"/>
          <p:nvPr/>
        </p:nvSpPr>
        <p:spPr>
          <a:xfrm>
            <a:off x="3118646" y="3154521"/>
            <a:ext cx="1922674" cy="369332"/>
          </a:xfrm>
          <a:prstGeom prst="rect">
            <a:avLst/>
          </a:prstGeom>
          <a:noFill/>
        </p:spPr>
        <p:txBody>
          <a:bodyPr wrap="square" rtlCol="0">
            <a:spAutoFit/>
          </a:bodyPr>
          <a:lstStyle/>
          <a:p>
            <a:pPr algn="ctr"/>
            <a:r>
              <a:rPr lang="de-DE" dirty="0"/>
              <a:t>H</a:t>
            </a:r>
            <a:r>
              <a:rPr lang="de-DE" dirty="0">
                <a:solidFill>
                  <a:srgbClr val="FF0000"/>
                </a:solidFill>
              </a:rPr>
              <a:t>-Cl</a:t>
            </a:r>
            <a:r>
              <a:rPr lang="de-DE" baseline="-25000" dirty="0"/>
              <a:t> (</a:t>
            </a:r>
            <a:r>
              <a:rPr lang="de-DE" baseline="-25000" dirty="0" err="1"/>
              <a:t>aq</a:t>
            </a:r>
            <a:r>
              <a:rPr lang="de-DE" baseline="-25000" dirty="0"/>
              <a:t>)</a:t>
            </a:r>
          </a:p>
        </p:txBody>
      </p:sp>
      <p:sp>
        <p:nvSpPr>
          <p:cNvPr id="26" name="Textfeld 25">
            <a:extLst>
              <a:ext uri="{FF2B5EF4-FFF2-40B4-BE49-F238E27FC236}">
                <a16:creationId xmlns:a16="http://schemas.microsoft.com/office/drawing/2014/main" id="{A7072DE1-212C-F144-A828-D6CA8E117456}"/>
              </a:ext>
            </a:extLst>
          </p:cNvPr>
          <p:cNvSpPr txBox="1"/>
          <p:nvPr/>
        </p:nvSpPr>
        <p:spPr>
          <a:xfrm>
            <a:off x="8711443" y="3156930"/>
            <a:ext cx="1352550" cy="369332"/>
          </a:xfrm>
          <a:prstGeom prst="rect">
            <a:avLst/>
          </a:prstGeom>
          <a:noFill/>
        </p:spPr>
        <p:txBody>
          <a:bodyPr wrap="square" rtlCol="0">
            <a:spAutoFit/>
          </a:bodyPr>
          <a:lstStyle/>
          <a:p>
            <a:pPr algn="ctr"/>
            <a:r>
              <a:rPr lang="de-DE" dirty="0">
                <a:solidFill>
                  <a:srgbClr val="FF0000"/>
                </a:solidFill>
              </a:rPr>
              <a:t>Cl</a:t>
            </a:r>
            <a:r>
              <a:rPr lang="de-DE" baseline="30000" dirty="0">
                <a:solidFill>
                  <a:srgbClr val="FF0000"/>
                </a:solidFill>
              </a:rPr>
              <a:t>-</a:t>
            </a:r>
            <a:r>
              <a:rPr lang="de-DE" dirty="0"/>
              <a:t> </a:t>
            </a:r>
            <a:r>
              <a:rPr lang="de-DE" baseline="-25000" dirty="0"/>
              <a:t>(</a:t>
            </a:r>
            <a:r>
              <a:rPr lang="de-DE" baseline="-25000" dirty="0" err="1"/>
              <a:t>aq</a:t>
            </a:r>
            <a:r>
              <a:rPr lang="de-DE" baseline="-25000" dirty="0"/>
              <a:t>)</a:t>
            </a:r>
          </a:p>
        </p:txBody>
      </p:sp>
      <p:pic>
        <p:nvPicPr>
          <p:cNvPr id="22" name="Grafik 21">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2789233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6B854A-CE80-DE46-9558-594EEB96872E}"/>
              </a:ext>
            </a:extLst>
          </p:cNvPr>
          <p:cNvSpPr>
            <a:spLocks noGrp="1"/>
          </p:cNvSpPr>
          <p:nvPr>
            <p:ph type="title"/>
          </p:nvPr>
        </p:nvSpPr>
        <p:spPr/>
        <p:txBody>
          <a:bodyPr>
            <a:normAutofit fontScale="90000"/>
          </a:bodyPr>
          <a:lstStyle/>
          <a:p>
            <a:r>
              <a:rPr lang="de-DE" dirty="0"/>
              <a:t>Einführung</a:t>
            </a:r>
          </a:p>
        </p:txBody>
      </p:sp>
      <p:sp>
        <p:nvSpPr>
          <p:cNvPr id="3" name="Inhaltsplatzhalter 2">
            <a:extLst>
              <a:ext uri="{FF2B5EF4-FFF2-40B4-BE49-F238E27FC236}">
                <a16:creationId xmlns:a16="http://schemas.microsoft.com/office/drawing/2014/main" id="{1FDFDF1A-82ED-3642-B06D-95035B7C5CFC}"/>
              </a:ext>
            </a:extLst>
          </p:cNvPr>
          <p:cNvSpPr>
            <a:spLocks noGrp="1"/>
          </p:cNvSpPr>
          <p:nvPr>
            <p:ph idx="1"/>
          </p:nvPr>
        </p:nvSpPr>
        <p:spPr>
          <a:xfrm>
            <a:off x="838200" y="1355075"/>
            <a:ext cx="10515600" cy="4821888"/>
          </a:xfrm>
        </p:spPr>
        <p:txBody>
          <a:bodyPr>
            <a:normAutofit/>
          </a:bodyPr>
          <a:lstStyle/>
          <a:p>
            <a:pPr marL="0" indent="0">
              <a:buNone/>
            </a:pPr>
            <a:r>
              <a:rPr lang="de-DE" sz="2000" dirty="0"/>
              <a:t>Du solltest versuchen, alle Übungen zu bearbeiten. Du kannst jederzeit wieder</a:t>
            </a:r>
            <a:r>
              <a:rPr lang="de-DE" sz="2000" dirty="0">
                <a:solidFill>
                  <a:srgbClr val="FF0000"/>
                </a:solidFill>
              </a:rPr>
              <a:t> </a:t>
            </a:r>
            <a:r>
              <a:rPr lang="de-DE" sz="2000" dirty="0"/>
              <a:t>zurück zur Aneignungsphase gehen, um dir wichtige Informationen nochmal durchzulesen. </a:t>
            </a:r>
          </a:p>
          <a:p>
            <a:pPr marL="0" indent="0">
              <a:buNone/>
            </a:pPr>
            <a:endParaRPr lang="de-DE" sz="2000" dirty="0"/>
          </a:p>
          <a:p>
            <a:pPr marL="0" indent="0">
              <a:buNone/>
            </a:pPr>
            <a:r>
              <a:rPr lang="de-DE" sz="2000" dirty="0"/>
              <a:t>Viel Spaß bei der Bearbeitung des Materials! </a:t>
            </a:r>
          </a:p>
        </p:txBody>
      </p:sp>
      <p:sp>
        <p:nvSpPr>
          <p:cNvPr id="4" name="Foliennummernplatzhalter 3"/>
          <p:cNvSpPr>
            <a:spLocks noGrp="1"/>
          </p:cNvSpPr>
          <p:nvPr>
            <p:ph type="sldNum" sz="quarter" idx="12"/>
          </p:nvPr>
        </p:nvSpPr>
        <p:spPr/>
        <p:txBody>
          <a:bodyPr/>
          <a:lstStyle/>
          <a:p>
            <a:fld id="{2BFF9692-ABA8-EB4D-B52F-45EFB6AD87B9}" type="slidenum">
              <a:rPr lang="de-DE" smtClean="0"/>
              <a:t>3</a:t>
            </a:fld>
            <a:endParaRPr lang="de-DE" dirty="0"/>
          </a:p>
        </p:txBody>
      </p:sp>
      <p:pic>
        <p:nvPicPr>
          <p:cNvPr id="35" name="Grafik 3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1574" y="332375"/>
            <a:ext cx="680400" cy="680400"/>
          </a:xfrm>
          <a:prstGeom prst="rect">
            <a:avLst/>
          </a:prstGeom>
        </p:spPr>
      </p:pic>
    </p:spTree>
    <p:extLst>
      <p:ext uri="{BB962C8B-B14F-4D97-AF65-F5344CB8AC3E}">
        <p14:creationId xmlns:p14="http://schemas.microsoft.com/office/powerpoint/2010/main" val="40552354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Basen-Teilchen werden in Wasser in ein negativ geladenes Hydroxid-Ion und ein positiv geladenes Basenrest-Ion gespalten.</a:t>
            </a:r>
          </a:p>
          <a:p>
            <a:pPr marL="0" indent="0">
              <a:buNone/>
            </a:pPr>
            <a:endParaRPr lang="de-DE" dirty="0"/>
          </a:p>
          <a:p>
            <a:pPr marL="0" indent="0">
              <a:buNone/>
            </a:pPr>
            <a:endParaRPr lang="de-DE" dirty="0"/>
          </a:p>
        </p:txBody>
      </p:sp>
      <p:sp>
        <p:nvSpPr>
          <p:cNvPr id="4" name="Foliennummernplatzhalter 3"/>
          <p:cNvSpPr>
            <a:spLocks noGrp="1"/>
          </p:cNvSpPr>
          <p:nvPr>
            <p:ph type="sldNum" sz="quarter" idx="12"/>
          </p:nvPr>
        </p:nvSpPr>
        <p:spPr/>
        <p:txBody>
          <a:bodyPr/>
          <a:lstStyle/>
          <a:p>
            <a:fld id="{2BFF9692-ABA8-EB4D-B52F-45EFB6AD87B9}" type="slidenum">
              <a:rPr lang="de-DE" smtClean="0"/>
              <a:t>30</a:t>
            </a:fld>
            <a:endParaRPr lang="de-DE"/>
          </a:p>
        </p:txBody>
      </p:sp>
      <p:sp>
        <p:nvSpPr>
          <p:cNvPr id="32" name="Textfeld 31">
            <a:extLst>
              <a:ext uri="{FF2B5EF4-FFF2-40B4-BE49-F238E27FC236}">
                <a16:creationId xmlns:a16="http://schemas.microsoft.com/office/drawing/2014/main" id="{5D1D51B1-7D6E-B849-AC32-B50D4F0AC694}"/>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33" name="Grafik 32">
            <a:extLst>
              <a:ext uri="{FF2B5EF4-FFF2-40B4-BE49-F238E27FC236}">
                <a16:creationId xmlns:a16="http://schemas.microsoft.com/office/drawing/2014/main" id="{D9C0A2E8-E9E8-294C-A3C3-8A166BD1D71C}"/>
              </a:ext>
            </a:extLst>
          </p:cNvPr>
          <p:cNvPicPr>
            <a:picLocks noChangeAspect="1"/>
          </p:cNvPicPr>
          <p:nvPr/>
        </p:nvPicPr>
        <p:blipFill>
          <a:blip r:embed="rId2"/>
          <a:stretch>
            <a:fillRect/>
          </a:stretch>
        </p:blipFill>
        <p:spPr>
          <a:xfrm>
            <a:off x="10637052" y="303179"/>
            <a:ext cx="680400" cy="680400"/>
          </a:xfrm>
          <a:prstGeom prst="rect">
            <a:avLst/>
          </a:prstGeom>
        </p:spPr>
      </p:pic>
      <p:sp>
        <p:nvSpPr>
          <p:cNvPr id="30" name="Oval 3">
            <a:extLst>
              <a:ext uri="{FF2B5EF4-FFF2-40B4-BE49-F238E27FC236}">
                <a16:creationId xmlns:a16="http://schemas.microsoft.com/office/drawing/2014/main" id="{95E661CC-52DA-D34C-85AD-54E007B27D14}"/>
              </a:ext>
            </a:extLst>
          </p:cNvPr>
          <p:cNvSpPr>
            <a:spLocks noChangeAspect="1"/>
          </p:cNvSpPr>
          <p:nvPr/>
        </p:nvSpPr>
        <p:spPr>
          <a:xfrm>
            <a:off x="3639252" y="2268843"/>
            <a:ext cx="439200" cy="440871"/>
          </a:xfrm>
          <a:prstGeom prst="ellipse">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lin ang="0" scaled="1"/>
            <a:tileRect/>
          </a:gra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1" name="Textfeld 30">
            <a:extLst>
              <a:ext uri="{FF2B5EF4-FFF2-40B4-BE49-F238E27FC236}">
                <a16:creationId xmlns:a16="http://schemas.microsoft.com/office/drawing/2014/main" id="{48E6D44E-02EC-884D-BED0-E5A714370BC6}"/>
              </a:ext>
            </a:extLst>
          </p:cNvPr>
          <p:cNvSpPr txBox="1"/>
          <p:nvPr/>
        </p:nvSpPr>
        <p:spPr>
          <a:xfrm>
            <a:off x="1988165" y="2339816"/>
            <a:ext cx="1385740" cy="276999"/>
          </a:xfrm>
          <a:prstGeom prst="rect">
            <a:avLst/>
          </a:prstGeom>
          <a:noFill/>
        </p:spPr>
        <p:txBody>
          <a:bodyPr wrap="square" rtlCol="0">
            <a:spAutoFit/>
          </a:bodyPr>
          <a:lstStyle/>
          <a:p>
            <a:r>
              <a:rPr lang="de-DE" sz="1200" i="1" dirty="0"/>
              <a:t>Modell:</a:t>
            </a:r>
          </a:p>
        </p:txBody>
      </p:sp>
      <p:sp>
        <p:nvSpPr>
          <p:cNvPr id="57" name="Textfeld 56">
            <a:extLst>
              <a:ext uri="{FF2B5EF4-FFF2-40B4-BE49-F238E27FC236}">
                <a16:creationId xmlns:a16="http://schemas.microsoft.com/office/drawing/2014/main" id="{CCA9CFBA-FA39-144E-B35C-A75B7F590B7E}"/>
              </a:ext>
            </a:extLst>
          </p:cNvPr>
          <p:cNvSpPr txBox="1"/>
          <p:nvPr/>
        </p:nvSpPr>
        <p:spPr>
          <a:xfrm>
            <a:off x="1972156" y="2932240"/>
            <a:ext cx="1385740" cy="276999"/>
          </a:xfrm>
          <a:prstGeom prst="rect">
            <a:avLst/>
          </a:prstGeom>
          <a:noFill/>
        </p:spPr>
        <p:txBody>
          <a:bodyPr wrap="square" rtlCol="0">
            <a:spAutoFit/>
          </a:bodyPr>
          <a:lstStyle/>
          <a:p>
            <a:r>
              <a:rPr lang="de-DE" sz="1200" i="1" dirty="0"/>
              <a:t>Reaktionsschema:</a:t>
            </a:r>
          </a:p>
        </p:txBody>
      </p:sp>
      <p:sp>
        <p:nvSpPr>
          <p:cNvPr id="58" name="Textfeld 57">
            <a:extLst>
              <a:ext uri="{FF2B5EF4-FFF2-40B4-BE49-F238E27FC236}">
                <a16:creationId xmlns:a16="http://schemas.microsoft.com/office/drawing/2014/main" id="{546E3332-456F-634C-8052-B0E0E8479904}"/>
              </a:ext>
            </a:extLst>
          </p:cNvPr>
          <p:cNvSpPr txBox="1"/>
          <p:nvPr/>
        </p:nvSpPr>
        <p:spPr>
          <a:xfrm>
            <a:off x="1941508" y="3536149"/>
            <a:ext cx="1479054" cy="276999"/>
          </a:xfrm>
          <a:prstGeom prst="rect">
            <a:avLst/>
          </a:prstGeom>
          <a:noFill/>
        </p:spPr>
        <p:txBody>
          <a:bodyPr wrap="square" rtlCol="0">
            <a:spAutoFit/>
          </a:bodyPr>
          <a:lstStyle/>
          <a:p>
            <a:r>
              <a:rPr lang="de-DE" sz="1200" i="1" dirty="0"/>
              <a:t>Reaktionsgleichung:</a:t>
            </a:r>
          </a:p>
        </p:txBody>
      </p:sp>
      <p:sp>
        <p:nvSpPr>
          <p:cNvPr id="59" name="Oval 7">
            <a:extLst>
              <a:ext uri="{FF2B5EF4-FFF2-40B4-BE49-F238E27FC236}">
                <a16:creationId xmlns:a16="http://schemas.microsoft.com/office/drawing/2014/main" id="{8E3E6956-FDC7-C74B-8649-C03D3E01C7CF}"/>
              </a:ext>
            </a:extLst>
          </p:cNvPr>
          <p:cNvSpPr>
            <a:spLocks noChangeAspect="1"/>
          </p:cNvSpPr>
          <p:nvPr/>
        </p:nvSpPr>
        <p:spPr>
          <a:xfrm>
            <a:off x="3952929" y="2268843"/>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60" name="Gerade Verbindung mit Pfeil 59">
            <a:extLst>
              <a:ext uri="{FF2B5EF4-FFF2-40B4-BE49-F238E27FC236}">
                <a16:creationId xmlns:a16="http://schemas.microsoft.com/office/drawing/2014/main" id="{EA078B8C-2F3C-A84C-955E-FB66EDE517E6}"/>
              </a:ext>
            </a:extLst>
          </p:cNvPr>
          <p:cNvCxnSpPr/>
          <p:nvPr/>
        </p:nvCxnSpPr>
        <p:spPr>
          <a:xfrm>
            <a:off x="5185530" y="251078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1" name="Oval 12">
            <a:extLst>
              <a:ext uri="{FF2B5EF4-FFF2-40B4-BE49-F238E27FC236}">
                <a16:creationId xmlns:a16="http://schemas.microsoft.com/office/drawing/2014/main" id="{787F09CC-A5C1-404A-8040-322900899385}"/>
              </a:ext>
            </a:extLst>
          </p:cNvPr>
          <p:cNvSpPr>
            <a:spLocks noChangeAspect="1"/>
          </p:cNvSpPr>
          <p:nvPr/>
        </p:nvSpPr>
        <p:spPr>
          <a:xfrm>
            <a:off x="9189351" y="2503546"/>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2" name="Textfeld 61">
            <a:extLst>
              <a:ext uri="{FF2B5EF4-FFF2-40B4-BE49-F238E27FC236}">
                <a16:creationId xmlns:a16="http://schemas.microsoft.com/office/drawing/2014/main" id="{3468C388-A219-C64C-B2EB-C0CDE9D4C61A}"/>
              </a:ext>
            </a:extLst>
          </p:cNvPr>
          <p:cNvSpPr txBox="1"/>
          <p:nvPr/>
        </p:nvSpPr>
        <p:spPr>
          <a:xfrm>
            <a:off x="3254644" y="2862297"/>
            <a:ext cx="1885682" cy="369332"/>
          </a:xfrm>
          <a:prstGeom prst="rect">
            <a:avLst/>
          </a:prstGeom>
          <a:noFill/>
        </p:spPr>
        <p:txBody>
          <a:bodyPr wrap="square" rtlCol="0">
            <a:spAutoFit/>
          </a:bodyPr>
          <a:lstStyle/>
          <a:p>
            <a:r>
              <a:rPr lang="de-DE" dirty="0"/>
              <a:t>Basen-Teilchen </a:t>
            </a:r>
            <a:r>
              <a:rPr lang="de-DE" baseline="-25000" dirty="0"/>
              <a:t>(</a:t>
            </a:r>
            <a:r>
              <a:rPr lang="de-DE" baseline="-25000" dirty="0" err="1"/>
              <a:t>aq</a:t>
            </a:r>
            <a:r>
              <a:rPr lang="de-DE" baseline="-25000" dirty="0"/>
              <a:t>)</a:t>
            </a:r>
          </a:p>
        </p:txBody>
      </p:sp>
      <p:sp>
        <p:nvSpPr>
          <p:cNvPr id="63" name="Textfeld 62">
            <a:extLst>
              <a:ext uri="{FF2B5EF4-FFF2-40B4-BE49-F238E27FC236}">
                <a16:creationId xmlns:a16="http://schemas.microsoft.com/office/drawing/2014/main" id="{24EE0DAD-71ED-6E44-90BA-EFA0205AA453}"/>
              </a:ext>
            </a:extLst>
          </p:cNvPr>
          <p:cNvSpPr txBox="1"/>
          <p:nvPr/>
        </p:nvSpPr>
        <p:spPr>
          <a:xfrm>
            <a:off x="6016754" y="2870764"/>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64" name="Gerade Verbindung mit Pfeil 63">
            <a:extLst>
              <a:ext uri="{FF2B5EF4-FFF2-40B4-BE49-F238E27FC236}">
                <a16:creationId xmlns:a16="http://schemas.microsoft.com/office/drawing/2014/main" id="{B49E665B-21A3-9B4A-8038-588460AB13E5}"/>
              </a:ext>
            </a:extLst>
          </p:cNvPr>
          <p:cNvCxnSpPr/>
          <p:nvPr/>
        </p:nvCxnSpPr>
        <p:spPr>
          <a:xfrm>
            <a:off x="5169521" y="3032280"/>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5" name="Textfeld 64">
            <a:extLst>
              <a:ext uri="{FF2B5EF4-FFF2-40B4-BE49-F238E27FC236}">
                <a16:creationId xmlns:a16="http://schemas.microsoft.com/office/drawing/2014/main" id="{D0A5D1BA-D8C5-F44C-A0B9-848507E31481}"/>
              </a:ext>
            </a:extLst>
          </p:cNvPr>
          <p:cNvSpPr txBox="1"/>
          <p:nvPr/>
        </p:nvSpPr>
        <p:spPr>
          <a:xfrm>
            <a:off x="7818060" y="2318880"/>
            <a:ext cx="280447" cy="369332"/>
          </a:xfrm>
          <a:prstGeom prst="rect">
            <a:avLst/>
          </a:prstGeom>
          <a:noFill/>
        </p:spPr>
        <p:txBody>
          <a:bodyPr wrap="square">
            <a:spAutoFit/>
          </a:bodyPr>
          <a:lstStyle/>
          <a:p>
            <a:r>
              <a:rPr lang="de-DE" dirty="0"/>
              <a:t>+</a:t>
            </a:r>
          </a:p>
        </p:txBody>
      </p:sp>
      <p:sp>
        <p:nvSpPr>
          <p:cNvPr id="66" name="Textfeld 65">
            <a:extLst>
              <a:ext uri="{FF2B5EF4-FFF2-40B4-BE49-F238E27FC236}">
                <a16:creationId xmlns:a16="http://schemas.microsoft.com/office/drawing/2014/main" id="{73822A3D-116F-BE4E-9F10-57EB6DD68526}"/>
              </a:ext>
            </a:extLst>
          </p:cNvPr>
          <p:cNvSpPr txBox="1"/>
          <p:nvPr/>
        </p:nvSpPr>
        <p:spPr>
          <a:xfrm>
            <a:off x="3134432" y="3470863"/>
            <a:ext cx="1782430" cy="369332"/>
          </a:xfrm>
          <a:prstGeom prst="rect">
            <a:avLst/>
          </a:prstGeom>
          <a:noFill/>
        </p:spPr>
        <p:txBody>
          <a:bodyPr wrap="square" rtlCol="0">
            <a:spAutoFit/>
          </a:bodyPr>
          <a:lstStyle/>
          <a:p>
            <a:pPr algn="ctr"/>
            <a:r>
              <a:rPr lang="de-DE" dirty="0">
                <a:solidFill>
                  <a:schemeClr val="bg1">
                    <a:lumMod val="50000"/>
                  </a:schemeClr>
                </a:solidFill>
              </a:rPr>
              <a:t>B</a:t>
            </a:r>
            <a:r>
              <a:rPr lang="de-DE" dirty="0">
                <a:solidFill>
                  <a:schemeClr val="accent1">
                    <a:lumMod val="75000"/>
                  </a:schemeClr>
                </a:solidFill>
              </a:rPr>
              <a:t>O</a:t>
            </a:r>
            <a:r>
              <a:rPr lang="de-DE" dirty="0">
                <a:solidFill>
                  <a:schemeClr val="accent2">
                    <a:lumMod val="75000"/>
                  </a:schemeClr>
                </a:solidFill>
              </a:rPr>
              <a:t>H</a:t>
            </a:r>
            <a:r>
              <a:rPr lang="de-DE" dirty="0"/>
              <a:t> </a:t>
            </a:r>
            <a:r>
              <a:rPr lang="de-DE" baseline="-25000" dirty="0"/>
              <a:t>(</a:t>
            </a:r>
            <a:r>
              <a:rPr lang="de-DE" baseline="-25000" dirty="0" err="1"/>
              <a:t>aq</a:t>
            </a:r>
            <a:r>
              <a:rPr lang="de-DE" baseline="-25000" dirty="0"/>
              <a:t>)</a:t>
            </a:r>
          </a:p>
        </p:txBody>
      </p:sp>
      <p:sp>
        <p:nvSpPr>
          <p:cNvPr id="67" name="Textfeld 66">
            <a:extLst>
              <a:ext uri="{FF2B5EF4-FFF2-40B4-BE49-F238E27FC236}">
                <a16:creationId xmlns:a16="http://schemas.microsoft.com/office/drawing/2014/main" id="{AF2C2433-E29C-EE43-8824-FA534FD2570D}"/>
              </a:ext>
            </a:extLst>
          </p:cNvPr>
          <p:cNvSpPr txBox="1"/>
          <p:nvPr/>
        </p:nvSpPr>
        <p:spPr>
          <a:xfrm>
            <a:off x="5895386" y="3479330"/>
            <a:ext cx="1922674" cy="369332"/>
          </a:xfrm>
          <a:prstGeom prst="rect">
            <a:avLst/>
          </a:prstGeom>
          <a:noFill/>
        </p:spPr>
        <p:txBody>
          <a:bodyPr wrap="square" rtlCol="0">
            <a:spAutoFit/>
          </a:bodyPr>
          <a:lstStyle/>
          <a:p>
            <a:pPr algn="ctr"/>
            <a:r>
              <a:rPr lang="de-DE" dirty="0">
                <a:solidFill>
                  <a:schemeClr val="accent1">
                    <a:lumMod val="75000"/>
                  </a:schemeClr>
                </a:solidFill>
              </a:rPr>
              <a:t>O</a:t>
            </a:r>
            <a:r>
              <a:rPr lang="de-DE" dirty="0">
                <a:solidFill>
                  <a:schemeClr val="accent2">
                    <a:lumMod val="75000"/>
                  </a:schemeClr>
                </a:solidFill>
              </a:rPr>
              <a:t>H</a:t>
            </a:r>
            <a:r>
              <a:rPr lang="de-DE" baseline="30000" dirty="0">
                <a:solidFill>
                  <a:schemeClr val="accent2">
                    <a:lumMod val="75000"/>
                  </a:schemeClr>
                </a:solidFill>
              </a:rPr>
              <a:t>-</a:t>
            </a:r>
            <a:r>
              <a:rPr lang="de-DE" dirty="0"/>
              <a:t> </a:t>
            </a:r>
            <a:r>
              <a:rPr lang="de-DE" baseline="-25000" dirty="0"/>
              <a:t>(</a:t>
            </a:r>
            <a:r>
              <a:rPr lang="de-DE" baseline="-25000" dirty="0" err="1"/>
              <a:t>aq</a:t>
            </a:r>
            <a:r>
              <a:rPr lang="de-DE" baseline="-25000" dirty="0"/>
              <a:t>)</a:t>
            </a:r>
          </a:p>
        </p:txBody>
      </p:sp>
      <p:cxnSp>
        <p:nvCxnSpPr>
          <p:cNvPr id="68" name="Gerade Verbindung mit Pfeil 67">
            <a:extLst>
              <a:ext uri="{FF2B5EF4-FFF2-40B4-BE49-F238E27FC236}">
                <a16:creationId xmlns:a16="http://schemas.microsoft.com/office/drawing/2014/main" id="{CAA2B3B1-7E58-344B-A0F4-0A58E0B10600}"/>
              </a:ext>
            </a:extLst>
          </p:cNvPr>
          <p:cNvCxnSpPr/>
          <p:nvPr/>
        </p:nvCxnSpPr>
        <p:spPr>
          <a:xfrm>
            <a:off x="5169521" y="3648681"/>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9" name="Textfeld 68">
            <a:extLst>
              <a:ext uri="{FF2B5EF4-FFF2-40B4-BE49-F238E27FC236}">
                <a16:creationId xmlns:a16="http://schemas.microsoft.com/office/drawing/2014/main" id="{A48DEEE1-F7E9-1642-AEA3-1D8E0AF34EA5}"/>
              </a:ext>
            </a:extLst>
          </p:cNvPr>
          <p:cNvSpPr txBox="1"/>
          <p:nvPr/>
        </p:nvSpPr>
        <p:spPr>
          <a:xfrm>
            <a:off x="7818060" y="3479330"/>
            <a:ext cx="280447" cy="369332"/>
          </a:xfrm>
          <a:prstGeom prst="rect">
            <a:avLst/>
          </a:prstGeom>
          <a:noFill/>
        </p:spPr>
        <p:txBody>
          <a:bodyPr wrap="square">
            <a:spAutoFit/>
          </a:bodyPr>
          <a:lstStyle/>
          <a:p>
            <a:r>
              <a:rPr lang="de-DE" dirty="0"/>
              <a:t>+</a:t>
            </a:r>
          </a:p>
        </p:txBody>
      </p:sp>
      <p:sp>
        <p:nvSpPr>
          <p:cNvPr id="70" name="Textfeld 69">
            <a:extLst>
              <a:ext uri="{FF2B5EF4-FFF2-40B4-BE49-F238E27FC236}">
                <a16:creationId xmlns:a16="http://schemas.microsoft.com/office/drawing/2014/main" id="{37BD1E53-0AD8-B546-A52B-6222C8F51D4D}"/>
              </a:ext>
            </a:extLst>
          </p:cNvPr>
          <p:cNvSpPr txBox="1"/>
          <p:nvPr/>
        </p:nvSpPr>
        <p:spPr>
          <a:xfrm>
            <a:off x="8633851" y="3476891"/>
            <a:ext cx="1782431" cy="369332"/>
          </a:xfrm>
          <a:prstGeom prst="rect">
            <a:avLst/>
          </a:prstGeom>
          <a:noFill/>
        </p:spPr>
        <p:txBody>
          <a:bodyPr wrap="square" rtlCol="0">
            <a:spAutoFit/>
          </a:bodyPr>
          <a:lstStyle/>
          <a:p>
            <a:pPr algn="ctr"/>
            <a:r>
              <a:rPr lang="de-DE" dirty="0">
                <a:solidFill>
                  <a:schemeClr val="bg1">
                    <a:lumMod val="50000"/>
                  </a:schemeClr>
                </a:solidFill>
              </a:rPr>
              <a:t>B</a:t>
            </a:r>
            <a:r>
              <a:rPr lang="de-DE" baseline="30000" dirty="0">
                <a:solidFill>
                  <a:schemeClr val="bg1">
                    <a:lumMod val="50000"/>
                  </a:schemeClr>
                </a:solidFill>
              </a:rPr>
              <a:t>+</a:t>
            </a:r>
            <a:r>
              <a:rPr lang="de-DE" dirty="0">
                <a:solidFill>
                  <a:srgbClr val="FF0000"/>
                </a:solidFill>
              </a:rPr>
              <a:t> </a:t>
            </a:r>
            <a:r>
              <a:rPr lang="de-DE" baseline="-25000" dirty="0"/>
              <a:t>(</a:t>
            </a:r>
            <a:r>
              <a:rPr lang="de-DE" baseline="-25000" dirty="0" err="1"/>
              <a:t>aq</a:t>
            </a:r>
            <a:r>
              <a:rPr lang="de-DE" baseline="-25000" dirty="0"/>
              <a:t>)</a:t>
            </a:r>
          </a:p>
        </p:txBody>
      </p:sp>
      <p:sp>
        <p:nvSpPr>
          <p:cNvPr id="71" name="Oval 7">
            <a:extLst>
              <a:ext uri="{FF2B5EF4-FFF2-40B4-BE49-F238E27FC236}">
                <a16:creationId xmlns:a16="http://schemas.microsoft.com/office/drawing/2014/main" id="{8E3E6956-FDC7-C74B-8649-C03D3E01C7CF}"/>
              </a:ext>
            </a:extLst>
          </p:cNvPr>
          <p:cNvSpPr>
            <a:spLocks noChangeAspect="1"/>
          </p:cNvSpPr>
          <p:nvPr/>
        </p:nvSpPr>
        <p:spPr>
          <a:xfrm>
            <a:off x="4144027" y="2268843"/>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2" name="Oval 7">
            <a:extLst>
              <a:ext uri="{FF2B5EF4-FFF2-40B4-BE49-F238E27FC236}">
                <a16:creationId xmlns:a16="http://schemas.microsoft.com/office/drawing/2014/main" id="{8E3E6956-FDC7-C74B-8649-C03D3E01C7CF}"/>
              </a:ext>
            </a:extLst>
          </p:cNvPr>
          <p:cNvSpPr>
            <a:spLocks noChangeAspect="1"/>
          </p:cNvSpPr>
          <p:nvPr/>
        </p:nvSpPr>
        <p:spPr>
          <a:xfrm>
            <a:off x="6474606" y="2264920"/>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3" name="Oval 7">
            <a:extLst>
              <a:ext uri="{FF2B5EF4-FFF2-40B4-BE49-F238E27FC236}">
                <a16:creationId xmlns:a16="http://schemas.microsoft.com/office/drawing/2014/main" id="{8E3E6956-FDC7-C74B-8649-C03D3E01C7CF}"/>
              </a:ext>
            </a:extLst>
          </p:cNvPr>
          <p:cNvSpPr>
            <a:spLocks noChangeAspect="1"/>
          </p:cNvSpPr>
          <p:nvPr/>
        </p:nvSpPr>
        <p:spPr>
          <a:xfrm>
            <a:off x="6665704" y="2264920"/>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4" name="Oval 3">
            <a:extLst>
              <a:ext uri="{FF2B5EF4-FFF2-40B4-BE49-F238E27FC236}">
                <a16:creationId xmlns:a16="http://schemas.microsoft.com/office/drawing/2014/main" id="{95E661CC-52DA-D34C-85AD-54E007B27D14}"/>
              </a:ext>
            </a:extLst>
          </p:cNvPr>
          <p:cNvSpPr>
            <a:spLocks noChangeAspect="1"/>
          </p:cNvSpPr>
          <p:nvPr/>
        </p:nvSpPr>
        <p:spPr>
          <a:xfrm>
            <a:off x="9031353" y="2264920"/>
            <a:ext cx="439200" cy="440871"/>
          </a:xfrm>
          <a:prstGeom prst="ellipse">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5" name="Oval 7">
            <a:extLst>
              <a:ext uri="{FF2B5EF4-FFF2-40B4-BE49-F238E27FC236}">
                <a16:creationId xmlns:a16="http://schemas.microsoft.com/office/drawing/2014/main" id="{8E3E6956-FDC7-C74B-8649-C03D3E01C7CF}"/>
              </a:ext>
            </a:extLst>
          </p:cNvPr>
          <p:cNvSpPr>
            <a:spLocks noChangeAspect="1"/>
          </p:cNvSpPr>
          <p:nvPr/>
        </p:nvSpPr>
        <p:spPr>
          <a:xfrm>
            <a:off x="9345030" y="2264920"/>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6" name="Rechteck 75"/>
          <p:cNvSpPr/>
          <p:nvPr/>
        </p:nvSpPr>
        <p:spPr>
          <a:xfrm>
            <a:off x="8536450" y="2870764"/>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77" name="Textfeld 76">
            <a:extLst>
              <a:ext uri="{FF2B5EF4-FFF2-40B4-BE49-F238E27FC236}">
                <a16:creationId xmlns:a16="http://schemas.microsoft.com/office/drawing/2014/main" id="{D0A5D1BA-D8C5-F44C-A0B9-848507E31481}"/>
              </a:ext>
            </a:extLst>
          </p:cNvPr>
          <p:cNvSpPr txBox="1"/>
          <p:nvPr/>
        </p:nvSpPr>
        <p:spPr>
          <a:xfrm>
            <a:off x="7824347" y="2896907"/>
            <a:ext cx="280447" cy="369332"/>
          </a:xfrm>
          <a:prstGeom prst="rect">
            <a:avLst/>
          </a:prstGeom>
          <a:noFill/>
        </p:spPr>
        <p:txBody>
          <a:bodyPr wrap="square">
            <a:spAutoFit/>
          </a:bodyPr>
          <a:lstStyle/>
          <a:p>
            <a:r>
              <a:rPr lang="de-DE" dirty="0"/>
              <a:t>+</a:t>
            </a:r>
          </a:p>
        </p:txBody>
      </p:sp>
      <p:pic>
        <p:nvPicPr>
          <p:cNvPr id="35" name="Grafik 3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8866380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Um unerwünschte chemische Reaktionen durch Säuren zu verhindern, müssen die darin enthaltenen Säuren neutralisiert werden. Dazu werden Basen genutzt. Die Basen-Teilchen werden in Wasser in ein negativ geladenes Hydroxid-Ion und ein positiv geladenes Basenrest-Ion gespalten.</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Anschließend reagieren die Hydroxid-Ionen mit den Wasserstoff-Ionen, um diese zu neutralisieren.</a:t>
            </a:r>
          </a:p>
          <a:p>
            <a:pPr marL="0" indent="0">
              <a:buNone/>
            </a:pPr>
            <a:endParaRPr lang="de-DE" dirty="0"/>
          </a:p>
          <a:p>
            <a:pPr marL="0" indent="0">
              <a:buNone/>
            </a:pPr>
            <a:endParaRPr lang="de-DE" dirty="0"/>
          </a:p>
        </p:txBody>
      </p:sp>
      <p:sp>
        <p:nvSpPr>
          <p:cNvPr id="4" name="Foliennummernplatzhalter 3"/>
          <p:cNvSpPr>
            <a:spLocks noGrp="1"/>
          </p:cNvSpPr>
          <p:nvPr>
            <p:ph type="sldNum" sz="quarter" idx="12"/>
          </p:nvPr>
        </p:nvSpPr>
        <p:spPr/>
        <p:txBody>
          <a:bodyPr/>
          <a:lstStyle/>
          <a:p>
            <a:fld id="{2BFF9692-ABA8-EB4D-B52F-45EFB6AD87B9}" type="slidenum">
              <a:rPr lang="de-DE" smtClean="0"/>
              <a:t>31</a:t>
            </a:fld>
            <a:endParaRPr lang="de-DE"/>
          </a:p>
        </p:txBody>
      </p:sp>
      <p:sp>
        <p:nvSpPr>
          <p:cNvPr id="32" name="Textfeld 31">
            <a:extLst>
              <a:ext uri="{FF2B5EF4-FFF2-40B4-BE49-F238E27FC236}">
                <a16:creationId xmlns:a16="http://schemas.microsoft.com/office/drawing/2014/main" id="{5D1D51B1-7D6E-B849-AC32-B50D4F0AC694}"/>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33" name="Grafik 32">
            <a:extLst>
              <a:ext uri="{FF2B5EF4-FFF2-40B4-BE49-F238E27FC236}">
                <a16:creationId xmlns:a16="http://schemas.microsoft.com/office/drawing/2014/main" id="{D9C0A2E8-E9E8-294C-A3C3-8A166BD1D71C}"/>
              </a:ext>
            </a:extLst>
          </p:cNvPr>
          <p:cNvPicPr>
            <a:picLocks noChangeAspect="1"/>
          </p:cNvPicPr>
          <p:nvPr/>
        </p:nvPicPr>
        <p:blipFill>
          <a:blip r:embed="rId2"/>
          <a:stretch>
            <a:fillRect/>
          </a:stretch>
        </p:blipFill>
        <p:spPr>
          <a:xfrm>
            <a:off x="10637052" y="303179"/>
            <a:ext cx="680400" cy="680400"/>
          </a:xfrm>
          <a:prstGeom prst="rect">
            <a:avLst/>
          </a:prstGeom>
        </p:spPr>
      </p:pic>
      <p:sp>
        <p:nvSpPr>
          <p:cNvPr id="34" name="Textfeld 33">
            <a:extLst>
              <a:ext uri="{FF2B5EF4-FFF2-40B4-BE49-F238E27FC236}">
                <a16:creationId xmlns:a16="http://schemas.microsoft.com/office/drawing/2014/main" id="{D299C5A9-0B8B-4AF8-BAC3-AE29FD8A33FD}"/>
              </a:ext>
            </a:extLst>
          </p:cNvPr>
          <p:cNvSpPr txBox="1"/>
          <p:nvPr/>
        </p:nvSpPr>
        <p:spPr>
          <a:xfrm>
            <a:off x="888968" y="2826165"/>
            <a:ext cx="1088433" cy="307777"/>
          </a:xfrm>
          <a:prstGeom prst="rect">
            <a:avLst/>
          </a:prstGeom>
          <a:noFill/>
        </p:spPr>
        <p:txBody>
          <a:bodyPr wrap="square" rtlCol="0">
            <a:spAutoFit/>
          </a:bodyPr>
          <a:lstStyle/>
          <a:p>
            <a:r>
              <a:rPr lang="de-DE" sz="1400" i="1" dirty="0"/>
              <a:t>Schritt 1</a:t>
            </a:r>
          </a:p>
        </p:txBody>
      </p:sp>
      <p:sp>
        <p:nvSpPr>
          <p:cNvPr id="35" name="Textfeld 34">
            <a:extLst>
              <a:ext uri="{FF2B5EF4-FFF2-40B4-BE49-F238E27FC236}">
                <a16:creationId xmlns:a16="http://schemas.microsoft.com/office/drawing/2014/main" id="{AC4C9BEF-783B-4A18-97B2-AC792933A8E6}"/>
              </a:ext>
            </a:extLst>
          </p:cNvPr>
          <p:cNvSpPr txBox="1"/>
          <p:nvPr/>
        </p:nvSpPr>
        <p:spPr>
          <a:xfrm>
            <a:off x="888968" y="4934856"/>
            <a:ext cx="1088433" cy="307777"/>
          </a:xfrm>
          <a:prstGeom prst="rect">
            <a:avLst/>
          </a:prstGeom>
          <a:noFill/>
        </p:spPr>
        <p:txBody>
          <a:bodyPr wrap="square" rtlCol="0">
            <a:spAutoFit/>
          </a:bodyPr>
          <a:lstStyle/>
          <a:p>
            <a:r>
              <a:rPr lang="de-DE" sz="1400" i="1" dirty="0"/>
              <a:t>Schritt 2</a:t>
            </a:r>
          </a:p>
        </p:txBody>
      </p:sp>
      <p:sp>
        <p:nvSpPr>
          <p:cNvPr id="38" name="Textfeld 37">
            <a:extLst>
              <a:ext uri="{FF2B5EF4-FFF2-40B4-BE49-F238E27FC236}">
                <a16:creationId xmlns:a16="http://schemas.microsoft.com/office/drawing/2014/main" id="{CCA9CFBA-FA39-144E-B35C-A75B7F590B7E}"/>
              </a:ext>
            </a:extLst>
          </p:cNvPr>
          <p:cNvSpPr txBox="1"/>
          <p:nvPr/>
        </p:nvSpPr>
        <p:spPr>
          <a:xfrm>
            <a:off x="1972156" y="2503615"/>
            <a:ext cx="1385740" cy="276999"/>
          </a:xfrm>
          <a:prstGeom prst="rect">
            <a:avLst/>
          </a:prstGeom>
          <a:noFill/>
        </p:spPr>
        <p:txBody>
          <a:bodyPr wrap="square" rtlCol="0">
            <a:spAutoFit/>
          </a:bodyPr>
          <a:lstStyle/>
          <a:p>
            <a:r>
              <a:rPr lang="de-DE" sz="1200" i="1" dirty="0"/>
              <a:t>Reaktionsschema:</a:t>
            </a:r>
          </a:p>
        </p:txBody>
      </p:sp>
      <p:sp>
        <p:nvSpPr>
          <p:cNvPr id="39" name="Textfeld 38">
            <a:extLst>
              <a:ext uri="{FF2B5EF4-FFF2-40B4-BE49-F238E27FC236}">
                <a16:creationId xmlns:a16="http://schemas.microsoft.com/office/drawing/2014/main" id="{546E3332-456F-634C-8052-B0E0E8479904}"/>
              </a:ext>
            </a:extLst>
          </p:cNvPr>
          <p:cNvSpPr txBox="1"/>
          <p:nvPr/>
        </p:nvSpPr>
        <p:spPr>
          <a:xfrm>
            <a:off x="1941508" y="3107524"/>
            <a:ext cx="1479054" cy="276999"/>
          </a:xfrm>
          <a:prstGeom prst="rect">
            <a:avLst/>
          </a:prstGeom>
          <a:noFill/>
        </p:spPr>
        <p:txBody>
          <a:bodyPr wrap="square" rtlCol="0">
            <a:spAutoFit/>
          </a:bodyPr>
          <a:lstStyle/>
          <a:p>
            <a:r>
              <a:rPr lang="de-DE" sz="1200" i="1" dirty="0"/>
              <a:t>Reaktionsgleichung:</a:t>
            </a:r>
          </a:p>
        </p:txBody>
      </p:sp>
      <p:sp>
        <p:nvSpPr>
          <p:cNvPr id="40" name="Textfeld 39">
            <a:extLst>
              <a:ext uri="{FF2B5EF4-FFF2-40B4-BE49-F238E27FC236}">
                <a16:creationId xmlns:a16="http://schemas.microsoft.com/office/drawing/2014/main" id="{3468C388-A219-C64C-B2EB-C0CDE9D4C61A}"/>
              </a:ext>
            </a:extLst>
          </p:cNvPr>
          <p:cNvSpPr txBox="1"/>
          <p:nvPr/>
        </p:nvSpPr>
        <p:spPr>
          <a:xfrm>
            <a:off x="3254644" y="2433672"/>
            <a:ext cx="1885682" cy="369332"/>
          </a:xfrm>
          <a:prstGeom prst="rect">
            <a:avLst/>
          </a:prstGeom>
          <a:noFill/>
        </p:spPr>
        <p:txBody>
          <a:bodyPr wrap="square" rtlCol="0">
            <a:spAutoFit/>
          </a:bodyPr>
          <a:lstStyle/>
          <a:p>
            <a:r>
              <a:rPr lang="de-DE" dirty="0"/>
              <a:t>Basen-Teilchen </a:t>
            </a:r>
            <a:r>
              <a:rPr lang="de-DE" baseline="-25000" dirty="0"/>
              <a:t>(</a:t>
            </a:r>
            <a:r>
              <a:rPr lang="de-DE" baseline="-25000" dirty="0" err="1"/>
              <a:t>aq</a:t>
            </a:r>
            <a:r>
              <a:rPr lang="de-DE" baseline="-25000" dirty="0"/>
              <a:t>)</a:t>
            </a:r>
          </a:p>
        </p:txBody>
      </p:sp>
      <p:sp>
        <p:nvSpPr>
          <p:cNvPr id="44" name="Textfeld 43">
            <a:extLst>
              <a:ext uri="{FF2B5EF4-FFF2-40B4-BE49-F238E27FC236}">
                <a16:creationId xmlns:a16="http://schemas.microsoft.com/office/drawing/2014/main" id="{24EE0DAD-71ED-6E44-90BA-EFA0205AA453}"/>
              </a:ext>
            </a:extLst>
          </p:cNvPr>
          <p:cNvSpPr txBox="1"/>
          <p:nvPr/>
        </p:nvSpPr>
        <p:spPr>
          <a:xfrm>
            <a:off x="6016754" y="2442139"/>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50" name="Gerade Verbindung mit Pfeil 49">
            <a:extLst>
              <a:ext uri="{FF2B5EF4-FFF2-40B4-BE49-F238E27FC236}">
                <a16:creationId xmlns:a16="http://schemas.microsoft.com/office/drawing/2014/main" id="{B49E665B-21A3-9B4A-8038-588460AB13E5}"/>
              </a:ext>
            </a:extLst>
          </p:cNvPr>
          <p:cNvCxnSpPr/>
          <p:nvPr/>
        </p:nvCxnSpPr>
        <p:spPr>
          <a:xfrm>
            <a:off x="5169521" y="260365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1" name="Textfeld 50">
            <a:extLst>
              <a:ext uri="{FF2B5EF4-FFF2-40B4-BE49-F238E27FC236}">
                <a16:creationId xmlns:a16="http://schemas.microsoft.com/office/drawing/2014/main" id="{73822A3D-116F-BE4E-9F10-57EB6DD68526}"/>
              </a:ext>
            </a:extLst>
          </p:cNvPr>
          <p:cNvSpPr txBox="1"/>
          <p:nvPr/>
        </p:nvSpPr>
        <p:spPr>
          <a:xfrm>
            <a:off x="3134432" y="3042238"/>
            <a:ext cx="1782430" cy="369332"/>
          </a:xfrm>
          <a:prstGeom prst="rect">
            <a:avLst/>
          </a:prstGeom>
          <a:noFill/>
        </p:spPr>
        <p:txBody>
          <a:bodyPr wrap="square" rtlCol="0">
            <a:spAutoFit/>
          </a:bodyPr>
          <a:lstStyle/>
          <a:p>
            <a:pPr algn="ctr"/>
            <a:r>
              <a:rPr lang="de-DE" dirty="0">
                <a:solidFill>
                  <a:srgbClr val="C00000"/>
                </a:solidFill>
              </a:rPr>
              <a:t>B</a:t>
            </a:r>
            <a:r>
              <a:rPr lang="de-DE" dirty="0"/>
              <a:t>OH </a:t>
            </a:r>
            <a:r>
              <a:rPr lang="de-DE" baseline="-25000" dirty="0"/>
              <a:t>(</a:t>
            </a:r>
            <a:r>
              <a:rPr lang="de-DE" baseline="-25000" dirty="0" err="1"/>
              <a:t>aq</a:t>
            </a:r>
            <a:r>
              <a:rPr lang="de-DE" baseline="-25000" dirty="0"/>
              <a:t>)</a:t>
            </a:r>
          </a:p>
        </p:txBody>
      </p:sp>
      <p:sp>
        <p:nvSpPr>
          <p:cNvPr id="52" name="Textfeld 51">
            <a:extLst>
              <a:ext uri="{FF2B5EF4-FFF2-40B4-BE49-F238E27FC236}">
                <a16:creationId xmlns:a16="http://schemas.microsoft.com/office/drawing/2014/main" id="{AF2C2433-E29C-EE43-8824-FA534FD2570D}"/>
              </a:ext>
            </a:extLst>
          </p:cNvPr>
          <p:cNvSpPr txBox="1"/>
          <p:nvPr/>
        </p:nvSpPr>
        <p:spPr>
          <a:xfrm>
            <a:off x="5895386" y="3050705"/>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cxnSp>
        <p:nvCxnSpPr>
          <p:cNvPr id="53" name="Gerade Verbindung mit Pfeil 52">
            <a:extLst>
              <a:ext uri="{FF2B5EF4-FFF2-40B4-BE49-F238E27FC236}">
                <a16:creationId xmlns:a16="http://schemas.microsoft.com/office/drawing/2014/main" id="{CAA2B3B1-7E58-344B-A0F4-0A58E0B10600}"/>
              </a:ext>
            </a:extLst>
          </p:cNvPr>
          <p:cNvCxnSpPr/>
          <p:nvPr/>
        </p:nvCxnSpPr>
        <p:spPr>
          <a:xfrm>
            <a:off x="5169521" y="3220056"/>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4" name="Textfeld 53">
            <a:extLst>
              <a:ext uri="{FF2B5EF4-FFF2-40B4-BE49-F238E27FC236}">
                <a16:creationId xmlns:a16="http://schemas.microsoft.com/office/drawing/2014/main" id="{A48DEEE1-F7E9-1642-AEA3-1D8E0AF34EA5}"/>
              </a:ext>
            </a:extLst>
          </p:cNvPr>
          <p:cNvSpPr txBox="1"/>
          <p:nvPr/>
        </p:nvSpPr>
        <p:spPr>
          <a:xfrm>
            <a:off x="7818060" y="3050705"/>
            <a:ext cx="280447" cy="369332"/>
          </a:xfrm>
          <a:prstGeom prst="rect">
            <a:avLst/>
          </a:prstGeom>
          <a:noFill/>
        </p:spPr>
        <p:txBody>
          <a:bodyPr wrap="square">
            <a:spAutoFit/>
          </a:bodyPr>
          <a:lstStyle/>
          <a:p>
            <a:r>
              <a:rPr lang="de-DE" dirty="0"/>
              <a:t>+</a:t>
            </a:r>
          </a:p>
        </p:txBody>
      </p:sp>
      <p:sp>
        <p:nvSpPr>
          <p:cNvPr id="67" name="Textfeld 66">
            <a:extLst>
              <a:ext uri="{FF2B5EF4-FFF2-40B4-BE49-F238E27FC236}">
                <a16:creationId xmlns:a16="http://schemas.microsoft.com/office/drawing/2014/main" id="{37BD1E53-0AD8-B546-A52B-6222C8F51D4D}"/>
              </a:ext>
            </a:extLst>
          </p:cNvPr>
          <p:cNvSpPr txBox="1"/>
          <p:nvPr/>
        </p:nvSpPr>
        <p:spPr>
          <a:xfrm>
            <a:off x="8633851" y="3048266"/>
            <a:ext cx="1782431" cy="369332"/>
          </a:xfrm>
          <a:prstGeom prst="rect">
            <a:avLst/>
          </a:prstGeom>
          <a:noFill/>
        </p:spPr>
        <p:txBody>
          <a:bodyPr wrap="square" rtlCol="0">
            <a:spAutoFit/>
          </a:bodyPr>
          <a:lstStyle/>
          <a:p>
            <a:pPr algn="ctr"/>
            <a:r>
              <a:rPr lang="de-DE" dirty="0">
                <a:solidFill>
                  <a:srgbClr val="C00000"/>
                </a:solidFill>
              </a:rPr>
              <a:t>B</a:t>
            </a:r>
            <a:r>
              <a:rPr lang="de-DE" baseline="30000" dirty="0">
                <a:solidFill>
                  <a:srgbClr val="C00000"/>
                </a:solidFill>
              </a:rPr>
              <a:t>+</a:t>
            </a:r>
            <a:r>
              <a:rPr lang="de-DE" dirty="0"/>
              <a:t> </a:t>
            </a:r>
            <a:r>
              <a:rPr lang="de-DE" baseline="-25000" dirty="0"/>
              <a:t>(</a:t>
            </a:r>
            <a:r>
              <a:rPr lang="de-DE" baseline="-25000" dirty="0" err="1"/>
              <a:t>aq</a:t>
            </a:r>
            <a:r>
              <a:rPr lang="de-DE" baseline="-25000" dirty="0"/>
              <a:t>)</a:t>
            </a:r>
          </a:p>
        </p:txBody>
      </p:sp>
      <p:sp>
        <p:nvSpPr>
          <p:cNvPr id="68" name="Rechteck 67"/>
          <p:cNvSpPr/>
          <p:nvPr/>
        </p:nvSpPr>
        <p:spPr>
          <a:xfrm>
            <a:off x="8536450" y="2442139"/>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69" name="Textfeld 68">
            <a:extLst>
              <a:ext uri="{FF2B5EF4-FFF2-40B4-BE49-F238E27FC236}">
                <a16:creationId xmlns:a16="http://schemas.microsoft.com/office/drawing/2014/main" id="{D0A5D1BA-D8C5-F44C-A0B9-848507E31481}"/>
              </a:ext>
            </a:extLst>
          </p:cNvPr>
          <p:cNvSpPr txBox="1"/>
          <p:nvPr/>
        </p:nvSpPr>
        <p:spPr>
          <a:xfrm>
            <a:off x="7824347" y="2468282"/>
            <a:ext cx="280447" cy="369332"/>
          </a:xfrm>
          <a:prstGeom prst="rect">
            <a:avLst/>
          </a:prstGeom>
          <a:noFill/>
        </p:spPr>
        <p:txBody>
          <a:bodyPr wrap="square">
            <a:spAutoFit/>
          </a:bodyPr>
          <a:lstStyle/>
          <a:p>
            <a:r>
              <a:rPr lang="de-DE" dirty="0"/>
              <a:t>+</a:t>
            </a:r>
          </a:p>
        </p:txBody>
      </p:sp>
      <p:sp>
        <p:nvSpPr>
          <p:cNvPr id="70" name="Textfeld 69">
            <a:extLst>
              <a:ext uri="{FF2B5EF4-FFF2-40B4-BE49-F238E27FC236}">
                <a16:creationId xmlns:a16="http://schemas.microsoft.com/office/drawing/2014/main" id="{CCA9CFBA-FA39-144E-B35C-A75B7F590B7E}"/>
              </a:ext>
            </a:extLst>
          </p:cNvPr>
          <p:cNvSpPr txBox="1"/>
          <p:nvPr/>
        </p:nvSpPr>
        <p:spPr>
          <a:xfrm>
            <a:off x="2008050" y="4648935"/>
            <a:ext cx="1385740" cy="276999"/>
          </a:xfrm>
          <a:prstGeom prst="rect">
            <a:avLst/>
          </a:prstGeom>
          <a:noFill/>
        </p:spPr>
        <p:txBody>
          <a:bodyPr wrap="square" rtlCol="0">
            <a:spAutoFit/>
          </a:bodyPr>
          <a:lstStyle/>
          <a:p>
            <a:r>
              <a:rPr lang="de-DE" sz="1200" i="1" dirty="0"/>
              <a:t>Reaktionsschema:</a:t>
            </a:r>
          </a:p>
        </p:txBody>
      </p:sp>
      <p:sp>
        <p:nvSpPr>
          <p:cNvPr id="71" name="Textfeld 70">
            <a:extLst>
              <a:ext uri="{FF2B5EF4-FFF2-40B4-BE49-F238E27FC236}">
                <a16:creationId xmlns:a16="http://schemas.microsoft.com/office/drawing/2014/main" id="{546E3332-456F-634C-8052-B0E0E8479904}"/>
              </a:ext>
            </a:extLst>
          </p:cNvPr>
          <p:cNvSpPr txBox="1"/>
          <p:nvPr/>
        </p:nvSpPr>
        <p:spPr>
          <a:xfrm>
            <a:off x="1977402" y="5252844"/>
            <a:ext cx="1479054" cy="276999"/>
          </a:xfrm>
          <a:prstGeom prst="rect">
            <a:avLst/>
          </a:prstGeom>
          <a:noFill/>
        </p:spPr>
        <p:txBody>
          <a:bodyPr wrap="square" rtlCol="0">
            <a:spAutoFit/>
          </a:bodyPr>
          <a:lstStyle/>
          <a:p>
            <a:r>
              <a:rPr lang="de-DE" sz="1200" i="1" dirty="0"/>
              <a:t>Reaktionsgleichung:</a:t>
            </a:r>
          </a:p>
        </p:txBody>
      </p:sp>
      <p:sp>
        <p:nvSpPr>
          <p:cNvPr id="72" name="Textfeld 71">
            <a:extLst>
              <a:ext uri="{FF2B5EF4-FFF2-40B4-BE49-F238E27FC236}">
                <a16:creationId xmlns:a16="http://schemas.microsoft.com/office/drawing/2014/main" id="{AF2C2433-E29C-EE43-8824-FA534FD2570D}"/>
              </a:ext>
            </a:extLst>
          </p:cNvPr>
          <p:cNvSpPr txBox="1"/>
          <p:nvPr/>
        </p:nvSpPr>
        <p:spPr>
          <a:xfrm>
            <a:off x="5480152" y="5167823"/>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sp>
        <p:nvSpPr>
          <p:cNvPr id="73" name="Textfeld 72">
            <a:extLst>
              <a:ext uri="{FF2B5EF4-FFF2-40B4-BE49-F238E27FC236}">
                <a16:creationId xmlns:a16="http://schemas.microsoft.com/office/drawing/2014/main" id="{3468C388-A219-C64C-B2EB-C0CDE9D4C61A}"/>
              </a:ext>
            </a:extLst>
          </p:cNvPr>
          <p:cNvSpPr txBox="1"/>
          <p:nvPr/>
        </p:nvSpPr>
        <p:spPr>
          <a:xfrm>
            <a:off x="3294003" y="4576578"/>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74" name="Textfeld 73">
            <a:extLst>
              <a:ext uri="{FF2B5EF4-FFF2-40B4-BE49-F238E27FC236}">
                <a16:creationId xmlns:a16="http://schemas.microsoft.com/office/drawing/2014/main" id="{3468C388-A219-C64C-B2EB-C0CDE9D4C61A}"/>
              </a:ext>
            </a:extLst>
          </p:cNvPr>
          <p:cNvSpPr txBox="1"/>
          <p:nvPr/>
        </p:nvSpPr>
        <p:spPr>
          <a:xfrm>
            <a:off x="5538745" y="4576936"/>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75" name="Gerade Verbindung mit Pfeil 74">
            <a:extLst>
              <a:ext uri="{FF2B5EF4-FFF2-40B4-BE49-F238E27FC236}">
                <a16:creationId xmlns:a16="http://schemas.microsoft.com/office/drawing/2014/main" id="{EA078B8C-2F3C-A84C-955E-FB66EDE517E6}"/>
              </a:ext>
            </a:extLst>
          </p:cNvPr>
          <p:cNvCxnSpPr/>
          <p:nvPr/>
        </p:nvCxnSpPr>
        <p:spPr>
          <a:xfrm>
            <a:off x="7502459" y="479084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6" name="Textfeld 75">
            <a:extLst>
              <a:ext uri="{FF2B5EF4-FFF2-40B4-BE49-F238E27FC236}">
                <a16:creationId xmlns:a16="http://schemas.microsoft.com/office/drawing/2014/main" id="{D0A5D1BA-D8C5-F44C-A0B9-848507E31481}"/>
              </a:ext>
            </a:extLst>
          </p:cNvPr>
          <p:cNvSpPr txBox="1"/>
          <p:nvPr/>
        </p:nvSpPr>
        <p:spPr>
          <a:xfrm>
            <a:off x="5258298" y="4576936"/>
            <a:ext cx="280447" cy="369332"/>
          </a:xfrm>
          <a:prstGeom prst="rect">
            <a:avLst/>
          </a:prstGeom>
          <a:noFill/>
        </p:spPr>
        <p:txBody>
          <a:bodyPr wrap="square">
            <a:spAutoFit/>
          </a:bodyPr>
          <a:lstStyle/>
          <a:p>
            <a:r>
              <a:rPr lang="de-DE" dirty="0"/>
              <a:t>+</a:t>
            </a:r>
          </a:p>
        </p:txBody>
      </p:sp>
      <p:sp>
        <p:nvSpPr>
          <p:cNvPr id="77" name="Textfeld 76">
            <a:extLst>
              <a:ext uri="{FF2B5EF4-FFF2-40B4-BE49-F238E27FC236}">
                <a16:creationId xmlns:a16="http://schemas.microsoft.com/office/drawing/2014/main" id="{3468C388-A219-C64C-B2EB-C0CDE9D4C61A}"/>
              </a:ext>
            </a:extLst>
          </p:cNvPr>
          <p:cNvSpPr txBox="1"/>
          <p:nvPr/>
        </p:nvSpPr>
        <p:spPr>
          <a:xfrm>
            <a:off x="8380100" y="4576578"/>
            <a:ext cx="2065510" cy="369332"/>
          </a:xfrm>
          <a:prstGeom prst="rect">
            <a:avLst/>
          </a:prstGeom>
          <a:noFill/>
        </p:spPr>
        <p:txBody>
          <a:bodyPr wrap="square" rtlCol="0">
            <a:spAutoFit/>
          </a:bodyPr>
          <a:lstStyle/>
          <a:p>
            <a:r>
              <a:rPr lang="de-DE" dirty="0"/>
              <a:t>Wassermolekül </a:t>
            </a:r>
            <a:endParaRPr lang="de-DE" baseline="-25000" dirty="0"/>
          </a:p>
        </p:txBody>
      </p:sp>
      <p:sp>
        <p:nvSpPr>
          <p:cNvPr id="78" name="Textfeld 77">
            <a:extLst>
              <a:ext uri="{FF2B5EF4-FFF2-40B4-BE49-F238E27FC236}">
                <a16:creationId xmlns:a16="http://schemas.microsoft.com/office/drawing/2014/main" id="{AF2C2433-E29C-EE43-8824-FA534FD2570D}"/>
              </a:ext>
            </a:extLst>
          </p:cNvPr>
          <p:cNvSpPr txBox="1"/>
          <p:nvPr/>
        </p:nvSpPr>
        <p:spPr>
          <a:xfrm>
            <a:off x="3933415" y="5135557"/>
            <a:ext cx="1069778" cy="369332"/>
          </a:xfrm>
          <a:prstGeom prst="rect">
            <a:avLst/>
          </a:prstGeom>
          <a:noFill/>
        </p:spPr>
        <p:txBody>
          <a:bodyPr wrap="square" rtlCol="0">
            <a:spAutoFit/>
          </a:bodyPr>
          <a:lstStyle/>
          <a:p>
            <a:pPr algn="ctr"/>
            <a:r>
              <a:rPr lang="de-DE" dirty="0"/>
              <a:t>H</a:t>
            </a:r>
            <a:r>
              <a:rPr lang="de-DE" baseline="30000" dirty="0"/>
              <a:t>+</a:t>
            </a:r>
            <a:r>
              <a:rPr lang="de-DE" dirty="0"/>
              <a:t> </a:t>
            </a:r>
            <a:r>
              <a:rPr lang="de-DE" baseline="-25000" dirty="0"/>
              <a:t>(</a:t>
            </a:r>
            <a:r>
              <a:rPr lang="de-DE" baseline="-25000" dirty="0" err="1"/>
              <a:t>aq</a:t>
            </a:r>
            <a:r>
              <a:rPr lang="de-DE" baseline="-25000" dirty="0"/>
              <a:t>)</a:t>
            </a:r>
          </a:p>
        </p:txBody>
      </p:sp>
      <p:sp>
        <p:nvSpPr>
          <p:cNvPr id="79" name="Textfeld 78">
            <a:extLst>
              <a:ext uri="{FF2B5EF4-FFF2-40B4-BE49-F238E27FC236}">
                <a16:creationId xmlns:a16="http://schemas.microsoft.com/office/drawing/2014/main" id="{D0A5D1BA-D8C5-F44C-A0B9-848507E31481}"/>
              </a:ext>
            </a:extLst>
          </p:cNvPr>
          <p:cNvSpPr txBox="1"/>
          <p:nvPr/>
        </p:nvSpPr>
        <p:spPr>
          <a:xfrm>
            <a:off x="5258298" y="5167465"/>
            <a:ext cx="280447" cy="369332"/>
          </a:xfrm>
          <a:prstGeom prst="rect">
            <a:avLst/>
          </a:prstGeom>
          <a:noFill/>
        </p:spPr>
        <p:txBody>
          <a:bodyPr wrap="square">
            <a:spAutoFit/>
          </a:bodyPr>
          <a:lstStyle/>
          <a:p>
            <a:r>
              <a:rPr lang="de-DE" dirty="0"/>
              <a:t>+</a:t>
            </a:r>
          </a:p>
        </p:txBody>
      </p:sp>
      <p:cxnSp>
        <p:nvCxnSpPr>
          <p:cNvPr id="80" name="Gerade Verbindung mit Pfeil 79">
            <a:extLst>
              <a:ext uri="{FF2B5EF4-FFF2-40B4-BE49-F238E27FC236}">
                <a16:creationId xmlns:a16="http://schemas.microsoft.com/office/drawing/2014/main" id="{EA078B8C-2F3C-A84C-955E-FB66EDE517E6}"/>
              </a:ext>
            </a:extLst>
          </p:cNvPr>
          <p:cNvCxnSpPr/>
          <p:nvPr/>
        </p:nvCxnSpPr>
        <p:spPr>
          <a:xfrm>
            <a:off x="7502459" y="535418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1" name="Textfeld 80">
            <a:extLst>
              <a:ext uri="{FF2B5EF4-FFF2-40B4-BE49-F238E27FC236}">
                <a16:creationId xmlns:a16="http://schemas.microsoft.com/office/drawing/2014/main" id="{AF2C2433-E29C-EE43-8824-FA534FD2570D}"/>
              </a:ext>
            </a:extLst>
          </p:cNvPr>
          <p:cNvSpPr txBox="1"/>
          <p:nvPr/>
        </p:nvSpPr>
        <p:spPr>
          <a:xfrm>
            <a:off x="8257603" y="5135557"/>
            <a:ext cx="1922674" cy="369332"/>
          </a:xfrm>
          <a:prstGeom prst="rect">
            <a:avLst/>
          </a:prstGeom>
          <a:noFill/>
        </p:spPr>
        <p:txBody>
          <a:bodyPr wrap="square" rtlCol="0">
            <a:spAutoFit/>
          </a:bodyPr>
          <a:lstStyle/>
          <a:p>
            <a:pPr algn="ctr"/>
            <a:r>
              <a:rPr lang="de-DE" dirty="0"/>
              <a:t>H</a:t>
            </a:r>
            <a:r>
              <a:rPr lang="de-DE" baseline="-25000" dirty="0"/>
              <a:t>2</a:t>
            </a:r>
            <a:r>
              <a:rPr lang="de-DE" dirty="0"/>
              <a:t>O</a:t>
            </a:r>
            <a:endParaRPr lang="de-DE" baseline="-25000" dirty="0"/>
          </a:p>
        </p:txBody>
      </p:sp>
      <p:pic>
        <p:nvPicPr>
          <p:cNvPr id="37" name="Grafik 36">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6735048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Die Kaliumhydroxid-Teilchen werden im Wasser der Reaktionslösung in negativ geladene Hydroxid-Ionen und positiv geladene Basenrest-Ionen, die Kalium-Ionen, aufgespalten. </a:t>
            </a:r>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sz="2000" dirty="0"/>
              <a:t>Die Hydroxid-Ionen reagieren anschließend mit den Wasserstoff-Ionen der sauren Reaktionslösung und neutralisieren diese. </a:t>
            </a:r>
          </a:p>
        </p:txBody>
      </p:sp>
      <p:sp>
        <p:nvSpPr>
          <p:cNvPr id="4" name="Foliennummernplatzhalter 3"/>
          <p:cNvSpPr>
            <a:spLocks noGrp="1"/>
          </p:cNvSpPr>
          <p:nvPr>
            <p:ph type="sldNum" sz="quarter" idx="12"/>
          </p:nvPr>
        </p:nvSpPr>
        <p:spPr/>
        <p:txBody>
          <a:bodyPr/>
          <a:lstStyle/>
          <a:p>
            <a:fld id="{2BFF9692-ABA8-EB4D-B52F-45EFB6AD87B9}" type="slidenum">
              <a:rPr lang="de-DE" smtClean="0"/>
              <a:t>32</a:t>
            </a:fld>
            <a:endParaRPr lang="de-DE"/>
          </a:p>
        </p:txBody>
      </p:sp>
      <p:sp>
        <p:nvSpPr>
          <p:cNvPr id="7" name="Textfeld 6">
            <a:extLst>
              <a:ext uri="{FF2B5EF4-FFF2-40B4-BE49-F238E27FC236}">
                <a16:creationId xmlns:a16="http://schemas.microsoft.com/office/drawing/2014/main" id="{5E6F4EF8-AEF1-E744-AB24-AA9259BC770E}"/>
              </a:ext>
            </a:extLst>
          </p:cNvPr>
          <p:cNvSpPr txBox="1"/>
          <p:nvPr/>
        </p:nvSpPr>
        <p:spPr>
          <a:xfrm>
            <a:off x="1468269" y="2314263"/>
            <a:ext cx="1385740" cy="276999"/>
          </a:xfrm>
          <a:prstGeom prst="rect">
            <a:avLst/>
          </a:prstGeom>
          <a:noFill/>
        </p:spPr>
        <p:txBody>
          <a:bodyPr wrap="square" rtlCol="0">
            <a:spAutoFit/>
          </a:bodyPr>
          <a:lstStyle/>
          <a:p>
            <a:r>
              <a:rPr lang="de-DE" sz="1200" i="1" dirty="0"/>
              <a:t>Reaktionsschema:</a:t>
            </a:r>
          </a:p>
        </p:txBody>
      </p:sp>
      <p:sp>
        <p:nvSpPr>
          <p:cNvPr id="8" name="Textfeld 7">
            <a:extLst>
              <a:ext uri="{FF2B5EF4-FFF2-40B4-BE49-F238E27FC236}">
                <a16:creationId xmlns:a16="http://schemas.microsoft.com/office/drawing/2014/main" id="{9E78E23E-8D87-4544-9940-7DE29060E1D3}"/>
              </a:ext>
            </a:extLst>
          </p:cNvPr>
          <p:cNvSpPr txBox="1"/>
          <p:nvPr/>
        </p:nvSpPr>
        <p:spPr>
          <a:xfrm>
            <a:off x="1437621" y="2918172"/>
            <a:ext cx="1479054" cy="276999"/>
          </a:xfrm>
          <a:prstGeom prst="rect">
            <a:avLst/>
          </a:prstGeom>
          <a:noFill/>
        </p:spPr>
        <p:txBody>
          <a:bodyPr wrap="square" rtlCol="0">
            <a:spAutoFit/>
          </a:bodyPr>
          <a:lstStyle/>
          <a:p>
            <a:r>
              <a:rPr lang="de-DE" sz="1200" i="1" dirty="0"/>
              <a:t>Reaktionsgleichung:</a:t>
            </a:r>
          </a:p>
        </p:txBody>
      </p:sp>
      <p:sp>
        <p:nvSpPr>
          <p:cNvPr id="9" name="Textfeld 8">
            <a:extLst>
              <a:ext uri="{FF2B5EF4-FFF2-40B4-BE49-F238E27FC236}">
                <a16:creationId xmlns:a16="http://schemas.microsoft.com/office/drawing/2014/main" id="{4C864377-2E43-7B43-894E-BBBA3208EB68}"/>
              </a:ext>
            </a:extLst>
          </p:cNvPr>
          <p:cNvSpPr txBox="1"/>
          <p:nvPr/>
        </p:nvSpPr>
        <p:spPr>
          <a:xfrm>
            <a:off x="2729115" y="2229208"/>
            <a:ext cx="3147219" cy="369332"/>
          </a:xfrm>
          <a:prstGeom prst="rect">
            <a:avLst/>
          </a:prstGeom>
          <a:noFill/>
        </p:spPr>
        <p:txBody>
          <a:bodyPr wrap="square" rtlCol="0">
            <a:spAutoFit/>
          </a:bodyPr>
          <a:lstStyle/>
          <a:p>
            <a:r>
              <a:rPr lang="de-DE" dirty="0"/>
              <a:t>Kaliumhydroxid-Teilchen </a:t>
            </a:r>
            <a:r>
              <a:rPr lang="de-DE" baseline="-25000" dirty="0"/>
              <a:t>(</a:t>
            </a:r>
            <a:r>
              <a:rPr lang="de-DE" baseline="-25000" dirty="0" err="1"/>
              <a:t>aq</a:t>
            </a:r>
            <a:r>
              <a:rPr lang="de-DE" baseline="-25000" dirty="0"/>
              <a:t>)</a:t>
            </a:r>
          </a:p>
        </p:txBody>
      </p:sp>
      <p:sp>
        <p:nvSpPr>
          <p:cNvPr id="10" name="Textfeld 9">
            <a:extLst>
              <a:ext uri="{FF2B5EF4-FFF2-40B4-BE49-F238E27FC236}">
                <a16:creationId xmlns:a16="http://schemas.microsoft.com/office/drawing/2014/main" id="{EFBFB991-3E6E-D649-B89C-35DD9C7DC5C7}"/>
              </a:ext>
            </a:extLst>
          </p:cNvPr>
          <p:cNvSpPr txBox="1"/>
          <p:nvPr/>
        </p:nvSpPr>
        <p:spPr>
          <a:xfrm>
            <a:off x="6542592" y="2237675"/>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12" name="Gerade Verbindung mit Pfeil 11">
            <a:extLst>
              <a:ext uri="{FF2B5EF4-FFF2-40B4-BE49-F238E27FC236}">
                <a16:creationId xmlns:a16="http://schemas.microsoft.com/office/drawing/2014/main" id="{C1E34174-8BAD-054C-8213-0FDF85686EFA}"/>
              </a:ext>
            </a:extLst>
          </p:cNvPr>
          <p:cNvCxnSpPr/>
          <p:nvPr/>
        </p:nvCxnSpPr>
        <p:spPr>
          <a:xfrm>
            <a:off x="5695359" y="2399191"/>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xtfeld 13">
            <a:extLst>
              <a:ext uri="{FF2B5EF4-FFF2-40B4-BE49-F238E27FC236}">
                <a16:creationId xmlns:a16="http://schemas.microsoft.com/office/drawing/2014/main" id="{9A237E43-44DA-A04D-B342-AF4299CC32DA}"/>
              </a:ext>
            </a:extLst>
          </p:cNvPr>
          <p:cNvSpPr txBox="1"/>
          <p:nvPr/>
        </p:nvSpPr>
        <p:spPr>
          <a:xfrm>
            <a:off x="3329233" y="2851664"/>
            <a:ext cx="1782430" cy="369332"/>
          </a:xfrm>
          <a:prstGeom prst="rect">
            <a:avLst/>
          </a:prstGeom>
          <a:noFill/>
        </p:spPr>
        <p:txBody>
          <a:bodyPr wrap="square" rtlCol="0">
            <a:spAutoFit/>
          </a:bodyPr>
          <a:lstStyle/>
          <a:p>
            <a:pPr algn="ctr"/>
            <a:r>
              <a:rPr lang="de-DE" dirty="0">
                <a:solidFill>
                  <a:srgbClr val="C00000"/>
                </a:solidFill>
              </a:rPr>
              <a:t>K</a:t>
            </a:r>
            <a:r>
              <a:rPr lang="de-DE" dirty="0"/>
              <a:t>OH </a:t>
            </a:r>
            <a:r>
              <a:rPr lang="de-DE" baseline="-25000" dirty="0"/>
              <a:t>(</a:t>
            </a:r>
            <a:r>
              <a:rPr lang="de-DE" baseline="-25000" dirty="0" err="1"/>
              <a:t>aq</a:t>
            </a:r>
            <a:r>
              <a:rPr lang="de-DE" baseline="-25000" dirty="0"/>
              <a:t>)</a:t>
            </a:r>
          </a:p>
        </p:txBody>
      </p:sp>
      <p:sp>
        <p:nvSpPr>
          <p:cNvPr id="15" name="Textfeld 14">
            <a:extLst>
              <a:ext uri="{FF2B5EF4-FFF2-40B4-BE49-F238E27FC236}">
                <a16:creationId xmlns:a16="http://schemas.microsoft.com/office/drawing/2014/main" id="{9BF67107-CD35-5C40-8735-C062F01A7DF5}"/>
              </a:ext>
            </a:extLst>
          </p:cNvPr>
          <p:cNvSpPr txBox="1"/>
          <p:nvPr/>
        </p:nvSpPr>
        <p:spPr>
          <a:xfrm>
            <a:off x="6421224" y="2846241"/>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cxnSp>
        <p:nvCxnSpPr>
          <p:cNvPr id="16" name="Gerade Verbindung mit Pfeil 15">
            <a:extLst>
              <a:ext uri="{FF2B5EF4-FFF2-40B4-BE49-F238E27FC236}">
                <a16:creationId xmlns:a16="http://schemas.microsoft.com/office/drawing/2014/main" id="{827E3D6B-EBFE-D143-9C55-468D001ACC37}"/>
              </a:ext>
            </a:extLst>
          </p:cNvPr>
          <p:cNvCxnSpPr/>
          <p:nvPr/>
        </p:nvCxnSpPr>
        <p:spPr>
          <a:xfrm>
            <a:off x="5695359" y="301559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Textfeld 16">
            <a:extLst>
              <a:ext uri="{FF2B5EF4-FFF2-40B4-BE49-F238E27FC236}">
                <a16:creationId xmlns:a16="http://schemas.microsoft.com/office/drawing/2014/main" id="{AE3720D7-CF6C-AF45-8255-3E2A7A62425E}"/>
              </a:ext>
            </a:extLst>
          </p:cNvPr>
          <p:cNvSpPr txBox="1"/>
          <p:nvPr/>
        </p:nvSpPr>
        <p:spPr>
          <a:xfrm>
            <a:off x="8343898" y="2846241"/>
            <a:ext cx="280447" cy="369332"/>
          </a:xfrm>
          <a:prstGeom prst="rect">
            <a:avLst/>
          </a:prstGeom>
          <a:noFill/>
        </p:spPr>
        <p:txBody>
          <a:bodyPr wrap="square">
            <a:spAutoFit/>
          </a:bodyPr>
          <a:lstStyle/>
          <a:p>
            <a:r>
              <a:rPr lang="de-DE" dirty="0"/>
              <a:t>+</a:t>
            </a:r>
          </a:p>
        </p:txBody>
      </p:sp>
      <p:sp>
        <p:nvSpPr>
          <p:cNvPr id="18" name="Textfeld 17">
            <a:extLst>
              <a:ext uri="{FF2B5EF4-FFF2-40B4-BE49-F238E27FC236}">
                <a16:creationId xmlns:a16="http://schemas.microsoft.com/office/drawing/2014/main" id="{85EE62E4-81AA-A743-8DE4-76FC99E73E0F}"/>
              </a:ext>
            </a:extLst>
          </p:cNvPr>
          <p:cNvSpPr txBox="1"/>
          <p:nvPr/>
        </p:nvSpPr>
        <p:spPr>
          <a:xfrm>
            <a:off x="8868931" y="2831980"/>
            <a:ext cx="1782431" cy="369332"/>
          </a:xfrm>
          <a:prstGeom prst="rect">
            <a:avLst/>
          </a:prstGeom>
          <a:noFill/>
        </p:spPr>
        <p:txBody>
          <a:bodyPr wrap="square" rtlCol="0">
            <a:spAutoFit/>
          </a:bodyPr>
          <a:lstStyle/>
          <a:p>
            <a:pPr algn="ctr"/>
            <a:r>
              <a:rPr lang="de-DE" dirty="0">
                <a:solidFill>
                  <a:srgbClr val="C00000"/>
                </a:solidFill>
              </a:rPr>
              <a:t>K</a:t>
            </a:r>
            <a:r>
              <a:rPr lang="de-DE" baseline="30000" dirty="0">
                <a:solidFill>
                  <a:srgbClr val="C00000"/>
                </a:solidFill>
              </a:rPr>
              <a:t>+</a:t>
            </a:r>
            <a:r>
              <a:rPr lang="de-DE" dirty="0"/>
              <a:t> </a:t>
            </a:r>
            <a:r>
              <a:rPr lang="de-DE" baseline="-25000" dirty="0"/>
              <a:t>(</a:t>
            </a:r>
            <a:r>
              <a:rPr lang="de-DE" baseline="-25000" dirty="0" err="1"/>
              <a:t>aq</a:t>
            </a:r>
            <a:r>
              <a:rPr lang="de-DE" baseline="-25000" dirty="0"/>
              <a:t>)</a:t>
            </a:r>
          </a:p>
        </p:txBody>
      </p:sp>
      <p:sp>
        <p:nvSpPr>
          <p:cNvPr id="19" name="Rechteck 18">
            <a:extLst>
              <a:ext uri="{FF2B5EF4-FFF2-40B4-BE49-F238E27FC236}">
                <a16:creationId xmlns:a16="http://schemas.microsoft.com/office/drawing/2014/main" id="{D599C3F0-6533-BF4D-91C8-99D1A543C466}"/>
              </a:ext>
            </a:extLst>
          </p:cNvPr>
          <p:cNvSpPr/>
          <p:nvPr/>
        </p:nvSpPr>
        <p:spPr>
          <a:xfrm>
            <a:off x="8771530" y="2225853"/>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20" name="Textfeld 19">
            <a:extLst>
              <a:ext uri="{FF2B5EF4-FFF2-40B4-BE49-F238E27FC236}">
                <a16:creationId xmlns:a16="http://schemas.microsoft.com/office/drawing/2014/main" id="{AF720BB5-B493-E54D-A94C-7186A819DD31}"/>
              </a:ext>
            </a:extLst>
          </p:cNvPr>
          <p:cNvSpPr txBox="1"/>
          <p:nvPr/>
        </p:nvSpPr>
        <p:spPr>
          <a:xfrm>
            <a:off x="8350185" y="2263818"/>
            <a:ext cx="280447" cy="369332"/>
          </a:xfrm>
          <a:prstGeom prst="rect">
            <a:avLst/>
          </a:prstGeom>
          <a:noFill/>
        </p:spPr>
        <p:txBody>
          <a:bodyPr wrap="square">
            <a:spAutoFit/>
          </a:bodyPr>
          <a:lstStyle/>
          <a:p>
            <a:r>
              <a:rPr lang="de-DE" dirty="0"/>
              <a:t>+</a:t>
            </a:r>
          </a:p>
        </p:txBody>
      </p:sp>
      <p:sp>
        <p:nvSpPr>
          <p:cNvPr id="21" name="Textfeld 20">
            <a:extLst>
              <a:ext uri="{FF2B5EF4-FFF2-40B4-BE49-F238E27FC236}">
                <a16:creationId xmlns:a16="http://schemas.microsoft.com/office/drawing/2014/main" id="{D53394BB-16C1-4643-9B84-DEBF67DA1124}"/>
              </a:ext>
            </a:extLst>
          </p:cNvPr>
          <p:cNvSpPr txBox="1"/>
          <p:nvPr/>
        </p:nvSpPr>
        <p:spPr>
          <a:xfrm>
            <a:off x="1437621" y="4605817"/>
            <a:ext cx="1385740" cy="276999"/>
          </a:xfrm>
          <a:prstGeom prst="rect">
            <a:avLst/>
          </a:prstGeom>
          <a:noFill/>
        </p:spPr>
        <p:txBody>
          <a:bodyPr wrap="square" rtlCol="0">
            <a:spAutoFit/>
          </a:bodyPr>
          <a:lstStyle/>
          <a:p>
            <a:r>
              <a:rPr lang="de-DE" sz="1200" i="1" dirty="0"/>
              <a:t>Reaktionsschema:</a:t>
            </a:r>
          </a:p>
        </p:txBody>
      </p:sp>
      <p:sp>
        <p:nvSpPr>
          <p:cNvPr id="22" name="Textfeld 21">
            <a:extLst>
              <a:ext uri="{FF2B5EF4-FFF2-40B4-BE49-F238E27FC236}">
                <a16:creationId xmlns:a16="http://schemas.microsoft.com/office/drawing/2014/main" id="{75B2A9C0-0D96-1047-850A-7215429CA329}"/>
              </a:ext>
            </a:extLst>
          </p:cNvPr>
          <p:cNvSpPr txBox="1"/>
          <p:nvPr/>
        </p:nvSpPr>
        <p:spPr>
          <a:xfrm>
            <a:off x="1406973" y="5209726"/>
            <a:ext cx="1479054" cy="276999"/>
          </a:xfrm>
          <a:prstGeom prst="rect">
            <a:avLst/>
          </a:prstGeom>
          <a:noFill/>
        </p:spPr>
        <p:txBody>
          <a:bodyPr wrap="square" rtlCol="0">
            <a:spAutoFit/>
          </a:bodyPr>
          <a:lstStyle/>
          <a:p>
            <a:r>
              <a:rPr lang="de-DE" sz="1200" i="1" dirty="0"/>
              <a:t>Reaktionsgleichung:</a:t>
            </a:r>
          </a:p>
        </p:txBody>
      </p:sp>
      <p:sp>
        <p:nvSpPr>
          <p:cNvPr id="23" name="Textfeld 22">
            <a:extLst>
              <a:ext uri="{FF2B5EF4-FFF2-40B4-BE49-F238E27FC236}">
                <a16:creationId xmlns:a16="http://schemas.microsoft.com/office/drawing/2014/main" id="{4D83AB36-C46B-8C45-8F5A-FF81A68CA09C}"/>
              </a:ext>
            </a:extLst>
          </p:cNvPr>
          <p:cNvSpPr txBox="1"/>
          <p:nvPr/>
        </p:nvSpPr>
        <p:spPr>
          <a:xfrm>
            <a:off x="4985083" y="5181855"/>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sp>
        <p:nvSpPr>
          <p:cNvPr id="24" name="Textfeld 23">
            <a:extLst>
              <a:ext uri="{FF2B5EF4-FFF2-40B4-BE49-F238E27FC236}">
                <a16:creationId xmlns:a16="http://schemas.microsoft.com/office/drawing/2014/main" id="{40BDFD3F-E073-8F43-8616-B47567DEFCCD}"/>
              </a:ext>
            </a:extLst>
          </p:cNvPr>
          <p:cNvSpPr txBox="1"/>
          <p:nvPr/>
        </p:nvSpPr>
        <p:spPr>
          <a:xfrm>
            <a:off x="2822789" y="4534637"/>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25" name="Textfeld 24">
            <a:extLst>
              <a:ext uri="{FF2B5EF4-FFF2-40B4-BE49-F238E27FC236}">
                <a16:creationId xmlns:a16="http://schemas.microsoft.com/office/drawing/2014/main" id="{D161FBE1-A8FF-F44C-BB2A-B6DF0247083E}"/>
              </a:ext>
            </a:extLst>
          </p:cNvPr>
          <p:cNvSpPr txBox="1"/>
          <p:nvPr/>
        </p:nvSpPr>
        <p:spPr>
          <a:xfrm>
            <a:off x="5067531" y="4534995"/>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26" name="Gerade Verbindung mit Pfeil 25">
            <a:extLst>
              <a:ext uri="{FF2B5EF4-FFF2-40B4-BE49-F238E27FC236}">
                <a16:creationId xmlns:a16="http://schemas.microsoft.com/office/drawing/2014/main" id="{9188BE92-0469-2242-81EB-B13C692349DE}"/>
              </a:ext>
            </a:extLst>
          </p:cNvPr>
          <p:cNvCxnSpPr/>
          <p:nvPr/>
        </p:nvCxnSpPr>
        <p:spPr>
          <a:xfrm>
            <a:off x="7007998" y="474890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7" name="Textfeld 26">
            <a:extLst>
              <a:ext uri="{FF2B5EF4-FFF2-40B4-BE49-F238E27FC236}">
                <a16:creationId xmlns:a16="http://schemas.microsoft.com/office/drawing/2014/main" id="{01E56693-E60C-6548-A8CA-A01118DB7977}"/>
              </a:ext>
            </a:extLst>
          </p:cNvPr>
          <p:cNvSpPr txBox="1"/>
          <p:nvPr/>
        </p:nvSpPr>
        <p:spPr>
          <a:xfrm>
            <a:off x="4787084" y="4534995"/>
            <a:ext cx="280447" cy="369332"/>
          </a:xfrm>
          <a:prstGeom prst="rect">
            <a:avLst/>
          </a:prstGeom>
          <a:noFill/>
        </p:spPr>
        <p:txBody>
          <a:bodyPr wrap="square">
            <a:spAutoFit/>
          </a:bodyPr>
          <a:lstStyle/>
          <a:p>
            <a:r>
              <a:rPr lang="de-DE" dirty="0"/>
              <a:t>+</a:t>
            </a:r>
          </a:p>
        </p:txBody>
      </p:sp>
      <p:sp>
        <p:nvSpPr>
          <p:cNvPr id="28" name="Textfeld 27">
            <a:extLst>
              <a:ext uri="{FF2B5EF4-FFF2-40B4-BE49-F238E27FC236}">
                <a16:creationId xmlns:a16="http://schemas.microsoft.com/office/drawing/2014/main" id="{CF577FDA-0C61-0441-8B60-8045E83ABD70}"/>
              </a:ext>
            </a:extLst>
          </p:cNvPr>
          <p:cNvSpPr txBox="1"/>
          <p:nvPr/>
        </p:nvSpPr>
        <p:spPr>
          <a:xfrm>
            <a:off x="7908886" y="4534637"/>
            <a:ext cx="2065510" cy="369332"/>
          </a:xfrm>
          <a:prstGeom prst="rect">
            <a:avLst/>
          </a:prstGeom>
          <a:noFill/>
        </p:spPr>
        <p:txBody>
          <a:bodyPr wrap="square" rtlCol="0">
            <a:spAutoFit/>
          </a:bodyPr>
          <a:lstStyle/>
          <a:p>
            <a:r>
              <a:rPr lang="de-DE" dirty="0"/>
              <a:t>Wassermolekül </a:t>
            </a:r>
            <a:endParaRPr lang="de-DE" baseline="-25000" dirty="0"/>
          </a:p>
        </p:txBody>
      </p:sp>
      <p:sp>
        <p:nvSpPr>
          <p:cNvPr id="29" name="Textfeld 28">
            <a:extLst>
              <a:ext uri="{FF2B5EF4-FFF2-40B4-BE49-F238E27FC236}">
                <a16:creationId xmlns:a16="http://schemas.microsoft.com/office/drawing/2014/main" id="{B7B48453-5452-5541-AF56-BB87B3F47500}"/>
              </a:ext>
            </a:extLst>
          </p:cNvPr>
          <p:cNvSpPr txBox="1"/>
          <p:nvPr/>
        </p:nvSpPr>
        <p:spPr>
          <a:xfrm>
            <a:off x="3438346" y="5149589"/>
            <a:ext cx="1069778" cy="369332"/>
          </a:xfrm>
          <a:prstGeom prst="rect">
            <a:avLst/>
          </a:prstGeom>
          <a:noFill/>
        </p:spPr>
        <p:txBody>
          <a:bodyPr wrap="square" rtlCol="0">
            <a:spAutoFit/>
          </a:bodyPr>
          <a:lstStyle/>
          <a:p>
            <a:pPr algn="ctr"/>
            <a:r>
              <a:rPr lang="de-DE" dirty="0"/>
              <a:t>H</a:t>
            </a:r>
            <a:r>
              <a:rPr lang="de-DE" baseline="30000" dirty="0"/>
              <a:t>+</a:t>
            </a:r>
            <a:r>
              <a:rPr lang="de-DE" dirty="0"/>
              <a:t> </a:t>
            </a:r>
            <a:r>
              <a:rPr lang="de-DE" baseline="-25000" dirty="0"/>
              <a:t>(</a:t>
            </a:r>
            <a:r>
              <a:rPr lang="de-DE" baseline="-25000" dirty="0" err="1"/>
              <a:t>aq</a:t>
            </a:r>
            <a:r>
              <a:rPr lang="de-DE" baseline="-25000" dirty="0"/>
              <a:t>)</a:t>
            </a:r>
          </a:p>
        </p:txBody>
      </p:sp>
      <p:sp>
        <p:nvSpPr>
          <p:cNvPr id="30" name="Textfeld 29">
            <a:extLst>
              <a:ext uri="{FF2B5EF4-FFF2-40B4-BE49-F238E27FC236}">
                <a16:creationId xmlns:a16="http://schemas.microsoft.com/office/drawing/2014/main" id="{F7CA0F3E-AC40-0747-8B7D-2D164492B80D}"/>
              </a:ext>
            </a:extLst>
          </p:cNvPr>
          <p:cNvSpPr txBox="1"/>
          <p:nvPr/>
        </p:nvSpPr>
        <p:spPr>
          <a:xfrm>
            <a:off x="4763229" y="5181497"/>
            <a:ext cx="280447" cy="369332"/>
          </a:xfrm>
          <a:prstGeom prst="rect">
            <a:avLst/>
          </a:prstGeom>
          <a:noFill/>
        </p:spPr>
        <p:txBody>
          <a:bodyPr wrap="square">
            <a:spAutoFit/>
          </a:bodyPr>
          <a:lstStyle/>
          <a:p>
            <a:r>
              <a:rPr lang="de-DE" dirty="0"/>
              <a:t>+</a:t>
            </a:r>
          </a:p>
        </p:txBody>
      </p:sp>
      <p:cxnSp>
        <p:nvCxnSpPr>
          <p:cNvPr id="31" name="Gerade Verbindung mit Pfeil 30">
            <a:extLst>
              <a:ext uri="{FF2B5EF4-FFF2-40B4-BE49-F238E27FC236}">
                <a16:creationId xmlns:a16="http://schemas.microsoft.com/office/drawing/2014/main" id="{1EEFE987-E9C3-2A4A-94E5-6DB544528EFD}"/>
              </a:ext>
            </a:extLst>
          </p:cNvPr>
          <p:cNvCxnSpPr/>
          <p:nvPr/>
        </p:nvCxnSpPr>
        <p:spPr>
          <a:xfrm>
            <a:off x="7007390" y="5368214"/>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Textfeld 31">
            <a:extLst>
              <a:ext uri="{FF2B5EF4-FFF2-40B4-BE49-F238E27FC236}">
                <a16:creationId xmlns:a16="http://schemas.microsoft.com/office/drawing/2014/main" id="{605727F1-BD52-F446-949E-9F7AE52F8EB9}"/>
              </a:ext>
            </a:extLst>
          </p:cNvPr>
          <p:cNvSpPr txBox="1"/>
          <p:nvPr/>
        </p:nvSpPr>
        <p:spPr>
          <a:xfrm>
            <a:off x="7762534" y="5149589"/>
            <a:ext cx="1922674" cy="369332"/>
          </a:xfrm>
          <a:prstGeom prst="rect">
            <a:avLst/>
          </a:prstGeom>
          <a:noFill/>
        </p:spPr>
        <p:txBody>
          <a:bodyPr wrap="square" rtlCol="0">
            <a:spAutoFit/>
          </a:bodyPr>
          <a:lstStyle/>
          <a:p>
            <a:pPr algn="ctr"/>
            <a:r>
              <a:rPr lang="de-DE" dirty="0"/>
              <a:t>H</a:t>
            </a:r>
            <a:r>
              <a:rPr lang="de-DE" baseline="-25000" dirty="0"/>
              <a:t>2</a:t>
            </a:r>
            <a:r>
              <a:rPr lang="de-DE" dirty="0"/>
              <a:t>O</a:t>
            </a:r>
            <a:endParaRPr lang="de-DE" baseline="-25000" dirty="0"/>
          </a:p>
        </p:txBody>
      </p:sp>
      <p:sp>
        <p:nvSpPr>
          <p:cNvPr id="33" name="Textfeld 32">
            <a:extLst>
              <a:ext uri="{FF2B5EF4-FFF2-40B4-BE49-F238E27FC236}">
                <a16:creationId xmlns:a16="http://schemas.microsoft.com/office/drawing/2014/main" id="{837B69A1-CC40-C34F-BB41-6BDDCE2BA08E}"/>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34" name="Grafik 33">
            <a:extLst>
              <a:ext uri="{FF2B5EF4-FFF2-40B4-BE49-F238E27FC236}">
                <a16:creationId xmlns:a16="http://schemas.microsoft.com/office/drawing/2014/main" id="{1737DB24-97AD-5949-AC51-76C6B80E4306}"/>
              </a:ext>
            </a:extLst>
          </p:cNvPr>
          <p:cNvPicPr>
            <a:picLocks noChangeAspect="1"/>
          </p:cNvPicPr>
          <p:nvPr/>
        </p:nvPicPr>
        <p:blipFill>
          <a:blip r:embed="rId2"/>
          <a:stretch>
            <a:fillRect/>
          </a:stretch>
        </p:blipFill>
        <p:spPr>
          <a:xfrm>
            <a:off x="10637052" y="303179"/>
            <a:ext cx="680400" cy="680400"/>
          </a:xfrm>
          <a:prstGeom prst="rect">
            <a:avLst/>
          </a:prstGeom>
        </p:spPr>
      </p:pic>
      <p:pic>
        <p:nvPicPr>
          <p:cNvPr id="36" name="Grafik 3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950313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8302" y="274648"/>
            <a:ext cx="756000" cy="756000"/>
          </a:xfrm>
          <a:prstGeom prst="rect">
            <a:avLst/>
          </a:prstGeom>
        </p:spPr>
      </p:pic>
      <p:sp>
        <p:nvSpPr>
          <p:cNvPr id="4" name="Titel 3">
            <a:extLst>
              <a:ext uri="{FF2B5EF4-FFF2-40B4-BE49-F238E27FC236}">
                <a16:creationId xmlns:a16="http://schemas.microsoft.com/office/drawing/2014/main" id="{D8848A82-42DF-E34E-A162-18386D54A019}"/>
              </a:ext>
            </a:extLst>
          </p:cNvPr>
          <p:cNvSpPr>
            <a:spLocks noGrp="1"/>
          </p:cNvSpPr>
          <p:nvPr>
            <p:ph type="title"/>
          </p:nvPr>
        </p:nvSpPr>
        <p:spPr/>
        <p:txBody>
          <a:bodyPr>
            <a:normAutofit fontScale="90000"/>
          </a:bodyPr>
          <a:lstStyle/>
          <a:p>
            <a:r>
              <a:rPr lang="de-DE" dirty="0"/>
              <a:t>Säuren </a:t>
            </a:r>
            <a:r>
              <a:rPr lang="de-DE"/>
              <a:t>im Chemielabor</a:t>
            </a:r>
            <a:endParaRPr lang="de-DE" dirty="0"/>
          </a:p>
        </p:txBody>
      </p:sp>
      <p:sp>
        <p:nvSpPr>
          <p:cNvPr id="5" name="Inhaltsplatzhalter 4">
            <a:extLst>
              <a:ext uri="{FF2B5EF4-FFF2-40B4-BE49-F238E27FC236}">
                <a16:creationId xmlns:a16="http://schemas.microsoft.com/office/drawing/2014/main" id="{470340C6-FBFA-7048-98EA-C92B58F46A11}"/>
              </a:ext>
            </a:extLst>
          </p:cNvPr>
          <p:cNvSpPr>
            <a:spLocks noGrp="1"/>
          </p:cNvSpPr>
          <p:nvPr>
            <p:ph idx="1"/>
          </p:nvPr>
        </p:nvSpPr>
        <p:spPr>
          <a:xfrm>
            <a:off x="838200" y="1300480"/>
            <a:ext cx="7559249" cy="1860505"/>
          </a:xfrm>
        </p:spPr>
        <p:txBody>
          <a:bodyPr>
            <a:normAutofit/>
          </a:bodyPr>
          <a:lstStyle/>
          <a:p>
            <a:pPr marL="0" indent="0" algn="just">
              <a:lnSpc>
                <a:spcPct val="100000"/>
              </a:lnSpc>
              <a:spcBef>
                <a:spcPts val="1600"/>
              </a:spcBef>
              <a:buNone/>
            </a:pPr>
            <a:r>
              <a:rPr lang="de-DE" sz="2000" dirty="0"/>
              <a:t>Sieht man sich in einem Labor um, findet man zahlreiche Behälter, in denen Säuren enthalten sind. Diese Behälter sind entsprechend gekennzeichnet. </a:t>
            </a:r>
          </a:p>
          <a:p>
            <a:pPr marL="0" indent="0" algn="just">
              <a:lnSpc>
                <a:spcPct val="100000"/>
              </a:lnSpc>
              <a:spcBef>
                <a:spcPts val="1600"/>
              </a:spcBef>
              <a:buNone/>
            </a:pPr>
            <a:r>
              <a:rPr lang="de-DE" sz="2000" dirty="0"/>
              <a:t>Säuren findet man im Labor in ganz unterschiedlicher Form. Manche sind fest, manche sind flüssig und manche sogar gasförmig. Säuren </a:t>
            </a:r>
          </a:p>
          <a:p>
            <a:pPr marL="0" indent="0">
              <a:buNone/>
            </a:pPr>
            <a:endParaRPr lang="de-DE" dirty="0"/>
          </a:p>
        </p:txBody>
      </p:sp>
      <p:sp>
        <p:nvSpPr>
          <p:cNvPr id="8" name="Inhaltsplatzhalter 4">
            <a:extLst>
              <a:ext uri="{FF2B5EF4-FFF2-40B4-BE49-F238E27FC236}">
                <a16:creationId xmlns:a16="http://schemas.microsoft.com/office/drawing/2014/main" id="{43D87750-D8D0-7C4C-8945-45FD2270FB03}"/>
              </a:ext>
            </a:extLst>
          </p:cNvPr>
          <p:cNvSpPr txBox="1">
            <a:spLocks/>
          </p:cNvSpPr>
          <p:nvPr/>
        </p:nvSpPr>
        <p:spPr>
          <a:xfrm>
            <a:off x="838200" y="2996119"/>
            <a:ext cx="10515600" cy="31002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1600"/>
              </a:spcBef>
              <a:buFont typeface="Arial" panose="020B0604020202020204" pitchFamily="34" charset="0"/>
              <a:buNone/>
            </a:pPr>
            <a:r>
              <a:rPr lang="de-DE" sz="2000" dirty="0"/>
              <a:t>oder saure Lösungen werden in der Chemie für verschiedene Zwecke genutzt. </a:t>
            </a:r>
            <a:br>
              <a:rPr lang="de-DE" sz="2000" dirty="0"/>
            </a:br>
            <a:r>
              <a:rPr lang="de-DE" sz="2000" dirty="0"/>
              <a:t>Viele chemische Reaktionen finden beispielsweise nur in der Anwesenheit von Säuren statt. Säuren können auch leicht andere Substanzen verändern. Manchmal benötigt man Säuren auch um Glasgefäße im Labor zu reinigen. Säuren sind in jedem Chemielabor unverzichtbar. Doch was sind Säuren eigentlich und wie kann man ihre Eigenschaften erklären?  </a:t>
            </a:r>
          </a:p>
          <a:p>
            <a:pPr marL="0" indent="0">
              <a:buFont typeface="Arial" panose="020B0604020202020204" pitchFamily="34" charset="0"/>
              <a:buNone/>
            </a:pPr>
            <a:endParaRPr lang="de-DE" dirty="0"/>
          </a:p>
        </p:txBody>
      </p:sp>
      <p:sp>
        <p:nvSpPr>
          <p:cNvPr id="2" name="Foliennummernplatzhalter 1"/>
          <p:cNvSpPr>
            <a:spLocks noGrp="1"/>
          </p:cNvSpPr>
          <p:nvPr>
            <p:ph type="sldNum" sz="quarter" idx="12"/>
          </p:nvPr>
        </p:nvSpPr>
        <p:spPr/>
        <p:txBody>
          <a:bodyPr/>
          <a:lstStyle/>
          <a:p>
            <a:fld id="{2BFF9692-ABA8-EB4D-B52F-45EFB6AD87B9}" type="slidenum">
              <a:rPr lang="de-DE" smtClean="0"/>
              <a:t>4</a:t>
            </a:fld>
            <a:endParaRPr lang="de-DE"/>
          </a:p>
        </p:txBody>
      </p:sp>
      <p:pic>
        <p:nvPicPr>
          <p:cNvPr id="1026" name="Picture 2" descr="Prof. Blumes Tipp des Monats">
            <a:extLst>
              <a:ext uri="{FF2B5EF4-FFF2-40B4-BE49-F238E27FC236}">
                <a16:creationId xmlns:a16="http://schemas.microsoft.com/office/drawing/2014/main" id="{88C28D58-E89A-6445-A4D3-47A26DE984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05900" y="1233519"/>
            <a:ext cx="1752600" cy="2126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4001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9E4DC5-09EF-7140-AFA3-36DE3720B829}"/>
              </a:ext>
            </a:extLst>
          </p:cNvPr>
          <p:cNvSpPr>
            <a:spLocks noGrp="1"/>
          </p:cNvSpPr>
          <p:nvPr>
            <p:ph type="ctrTitle"/>
          </p:nvPr>
        </p:nvSpPr>
        <p:spPr/>
        <p:txBody>
          <a:bodyPr/>
          <a:lstStyle/>
          <a:p>
            <a:r>
              <a:rPr lang="de-DE" dirty="0"/>
              <a:t>Aufgabe 1</a:t>
            </a:r>
          </a:p>
        </p:txBody>
      </p:sp>
      <p:sp>
        <p:nvSpPr>
          <p:cNvPr id="3" name="Untertitel 2">
            <a:extLst>
              <a:ext uri="{FF2B5EF4-FFF2-40B4-BE49-F238E27FC236}">
                <a16:creationId xmlns:a16="http://schemas.microsoft.com/office/drawing/2014/main" id="{CB304EDD-4FAF-3547-95B3-0167A1BA4926}"/>
              </a:ext>
            </a:extLst>
          </p:cNvPr>
          <p:cNvSpPr>
            <a:spLocks noGrp="1"/>
          </p:cNvSpPr>
          <p:nvPr>
            <p:ph type="subTitle" idx="1"/>
          </p:nvPr>
        </p:nvSpPr>
        <p:spPr/>
        <p:txBody>
          <a:bodyPr/>
          <a:lstStyle/>
          <a:p>
            <a:r>
              <a:rPr lang="de-DE" i="1" dirty="0"/>
              <a:t>pH-Indikatoren</a:t>
            </a:r>
          </a:p>
        </p:txBody>
      </p:sp>
      <p:pic>
        <p:nvPicPr>
          <p:cNvPr id="4" name="Grafik 3">
            <a:extLst>
              <a:ext uri="{FF2B5EF4-FFF2-40B4-BE49-F238E27FC236}">
                <a16:creationId xmlns:a16="http://schemas.microsoft.com/office/drawing/2014/main" id="{9ADA18FB-E35C-F445-AC2C-2ABDE4FD4133}"/>
              </a:ext>
            </a:extLst>
          </p:cNvPr>
          <p:cNvPicPr>
            <a:picLocks noChangeAspect="1"/>
          </p:cNvPicPr>
          <p:nvPr/>
        </p:nvPicPr>
        <p:blipFill>
          <a:blip r:embed="rId2"/>
          <a:stretch>
            <a:fillRect/>
          </a:stretch>
        </p:blipFill>
        <p:spPr>
          <a:xfrm>
            <a:off x="190500" y="108726"/>
            <a:ext cx="1333500" cy="1111250"/>
          </a:xfrm>
          <a:prstGeom prst="rect">
            <a:avLst/>
          </a:prstGeom>
        </p:spPr>
      </p:pic>
      <p:pic>
        <p:nvPicPr>
          <p:cNvPr id="5" name="Grafik 4">
            <a:extLst>
              <a:ext uri="{FF2B5EF4-FFF2-40B4-BE49-F238E27FC236}">
                <a16:creationId xmlns:a16="http://schemas.microsoft.com/office/drawing/2014/main" id="{A4EB58EF-B024-A641-A6A7-0589F09E23E9}"/>
              </a:ext>
            </a:extLst>
          </p:cNvPr>
          <p:cNvPicPr>
            <a:picLocks noChangeAspect="1"/>
          </p:cNvPicPr>
          <p:nvPr/>
        </p:nvPicPr>
        <p:blipFill>
          <a:blip r:embed="rId3"/>
          <a:stretch>
            <a:fillRect/>
          </a:stretch>
        </p:blipFill>
        <p:spPr>
          <a:xfrm>
            <a:off x="9232919" y="108726"/>
            <a:ext cx="2870161" cy="1111250"/>
          </a:xfrm>
          <a:prstGeom prst="rect">
            <a:avLst/>
          </a:prstGeom>
        </p:spPr>
      </p:pic>
      <p:sp>
        <p:nvSpPr>
          <p:cNvPr id="6" name="Foliennummernplatzhalter 5"/>
          <p:cNvSpPr>
            <a:spLocks noGrp="1"/>
          </p:cNvSpPr>
          <p:nvPr>
            <p:ph type="sldNum" sz="quarter" idx="12"/>
          </p:nvPr>
        </p:nvSpPr>
        <p:spPr/>
        <p:txBody>
          <a:bodyPr/>
          <a:lstStyle/>
          <a:p>
            <a:fld id="{2BFF9692-ABA8-EB4D-B52F-45EFB6AD87B9}" type="slidenum">
              <a:rPr lang="de-DE" smtClean="0"/>
              <a:t>5</a:t>
            </a:fld>
            <a:endParaRPr lang="de-DE"/>
          </a:p>
        </p:txBody>
      </p:sp>
    </p:spTree>
    <p:extLst>
      <p:ext uri="{BB962C8B-B14F-4D97-AF65-F5344CB8AC3E}">
        <p14:creationId xmlns:p14="http://schemas.microsoft.com/office/powerpoint/2010/main" val="1802550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In den meisten chemischen Laboren werden entweder Stoffe chemisch untersucht oder es werden neue Stoffe hergestellt. Hierfür werden häufig Säuren genutzt. Manche chemische Reaktionen laufen beispielsweise nur in der Anwesenheit von Säuren ab. Deshalb ist es sehr wichtig herauszufinden, ob eine Lösung sauer ist. Doch wie findet man heraus, ob es sich um eine saure Lösung handelt? </a:t>
            </a:r>
          </a:p>
          <a:p>
            <a:pPr marL="0" indent="0">
              <a:buNone/>
            </a:pPr>
            <a:r>
              <a:rPr lang="de-DE" sz="2000" dirty="0"/>
              <a:t>In der Chemie wird der pH-Wert genutzt, um zu beschreiben, ob es sich um eine saure Lösung handelt. Saure Lösungen haben einen pH-Wert kleiner als 7. Lösungen mit einem pH-Wert über 7 nennt man alkalisch. Neutrale Lösungen haben genau den pH-Wert 7. </a:t>
            </a:r>
          </a:p>
          <a:p>
            <a:pPr marL="0" indent="0">
              <a:buNone/>
            </a:pPr>
            <a:r>
              <a:rPr lang="de-DE" sz="2000" dirty="0"/>
              <a:t>Der</a:t>
            </a:r>
            <a:r>
              <a:rPr lang="de-DE" sz="2000" dirty="0">
                <a:solidFill>
                  <a:srgbClr val="FF0000"/>
                </a:solidFill>
              </a:rPr>
              <a:t> </a:t>
            </a:r>
            <a:r>
              <a:rPr lang="de-DE" sz="2000" dirty="0"/>
              <a:t>Universalindikator ist ein pH-Indikator, mit dem man herausfinden kann, welche Lösungen sauer sind und welche nicht. </a:t>
            </a:r>
            <a:r>
              <a:rPr lang="de-DE" sz="2000" i="1" dirty="0">
                <a:solidFill>
                  <a:schemeClr val="accent2">
                    <a:lumMod val="75000"/>
                  </a:schemeClr>
                </a:solidFill>
              </a:rPr>
              <a:t>Indikatoren sind Farbstoffe, die in sauren, neutralen oder basischen Lösungen unterschiedliche Farben zeigen</a:t>
            </a:r>
            <a:r>
              <a:rPr lang="de-DE" sz="2000" dirty="0"/>
              <a:t>. In sauren Lösungen zeigt der Universalindikator eine rote oder gelbe Farbe an. </a:t>
            </a:r>
          </a:p>
          <a:p>
            <a:pPr marL="0" indent="0">
              <a:buNone/>
            </a:pPr>
            <a:endParaRPr lang="de-DE" sz="2000" dirty="0"/>
          </a:p>
          <a:p>
            <a:pPr marL="0" indent="0">
              <a:buNone/>
            </a:pP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256998825"/>
              </p:ext>
            </p:extLst>
          </p:nvPr>
        </p:nvGraphicFramePr>
        <p:xfrm>
          <a:off x="2029763" y="5826572"/>
          <a:ext cx="8974602" cy="370840"/>
        </p:xfrm>
        <a:graphic>
          <a:graphicData uri="http://schemas.openxmlformats.org/drawingml/2006/table">
            <a:tbl>
              <a:tblPr firstRow="1" bandRow="1">
                <a:tableStyleId>{5C22544A-7EE6-4342-B048-85BDC9FD1C3A}</a:tableStyleId>
              </a:tblPr>
              <a:tblGrid>
                <a:gridCol w="641043">
                  <a:extLst>
                    <a:ext uri="{9D8B030D-6E8A-4147-A177-3AD203B41FA5}">
                      <a16:colId xmlns:a16="http://schemas.microsoft.com/office/drawing/2014/main" val="1398463117"/>
                    </a:ext>
                  </a:extLst>
                </a:gridCol>
                <a:gridCol w="641043">
                  <a:extLst>
                    <a:ext uri="{9D8B030D-6E8A-4147-A177-3AD203B41FA5}">
                      <a16:colId xmlns:a16="http://schemas.microsoft.com/office/drawing/2014/main" val="3180412041"/>
                    </a:ext>
                  </a:extLst>
                </a:gridCol>
                <a:gridCol w="641043">
                  <a:extLst>
                    <a:ext uri="{9D8B030D-6E8A-4147-A177-3AD203B41FA5}">
                      <a16:colId xmlns:a16="http://schemas.microsoft.com/office/drawing/2014/main" val="2071672250"/>
                    </a:ext>
                  </a:extLst>
                </a:gridCol>
                <a:gridCol w="641043">
                  <a:extLst>
                    <a:ext uri="{9D8B030D-6E8A-4147-A177-3AD203B41FA5}">
                      <a16:colId xmlns:a16="http://schemas.microsoft.com/office/drawing/2014/main" val="1450425188"/>
                    </a:ext>
                  </a:extLst>
                </a:gridCol>
                <a:gridCol w="641043">
                  <a:extLst>
                    <a:ext uri="{9D8B030D-6E8A-4147-A177-3AD203B41FA5}">
                      <a16:colId xmlns:a16="http://schemas.microsoft.com/office/drawing/2014/main" val="2433958206"/>
                    </a:ext>
                  </a:extLst>
                </a:gridCol>
                <a:gridCol w="641043">
                  <a:extLst>
                    <a:ext uri="{9D8B030D-6E8A-4147-A177-3AD203B41FA5}">
                      <a16:colId xmlns:a16="http://schemas.microsoft.com/office/drawing/2014/main" val="2602920891"/>
                    </a:ext>
                  </a:extLst>
                </a:gridCol>
                <a:gridCol w="641043">
                  <a:extLst>
                    <a:ext uri="{9D8B030D-6E8A-4147-A177-3AD203B41FA5}">
                      <a16:colId xmlns:a16="http://schemas.microsoft.com/office/drawing/2014/main" val="1192513382"/>
                    </a:ext>
                  </a:extLst>
                </a:gridCol>
                <a:gridCol w="641043">
                  <a:extLst>
                    <a:ext uri="{9D8B030D-6E8A-4147-A177-3AD203B41FA5}">
                      <a16:colId xmlns:a16="http://schemas.microsoft.com/office/drawing/2014/main" val="1580980237"/>
                    </a:ext>
                  </a:extLst>
                </a:gridCol>
                <a:gridCol w="641043">
                  <a:extLst>
                    <a:ext uri="{9D8B030D-6E8A-4147-A177-3AD203B41FA5}">
                      <a16:colId xmlns:a16="http://schemas.microsoft.com/office/drawing/2014/main" val="4279244386"/>
                    </a:ext>
                  </a:extLst>
                </a:gridCol>
                <a:gridCol w="641043">
                  <a:extLst>
                    <a:ext uri="{9D8B030D-6E8A-4147-A177-3AD203B41FA5}">
                      <a16:colId xmlns:a16="http://schemas.microsoft.com/office/drawing/2014/main" val="1052516715"/>
                    </a:ext>
                  </a:extLst>
                </a:gridCol>
                <a:gridCol w="641043">
                  <a:extLst>
                    <a:ext uri="{9D8B030D-6E8A-4147-A177-3AD203B41FA5}">
                      <a16:colId xmlns:a16="http://schemas.microsoft.com/office/drawing/2014/main" val="2333935249"/>
                    </a:ext>
                  </a:extLst>
                </a:gridCol>
                <a:gridCol w="641043">
                  <a:extLst>
                    <a:ext uri="{9D8B030D-6E8A-4147-A177-3AD203B41FA5}">
                      <a16:colId xmlns:a16="http://schemas.microsoft.com/office/drawing/2014/main" val="2690211150"/>
                    </a:ext>
                  </a:extLst>
                </a:gridCol>
                <a:gridCol w="641043">
                  <a:extLst>
                    <a:ext uri="{9D8B030D-6E8A-4147-A177-3AD203B41FA5}">
                      <a16:colId xmlns:a16="http://schemas.microsoft.com/office/drawing/2014/main" val="206245796"/>
                    </a:ext>
                  </a:extLst>
                </a:gridCol>
                <a:gridCol w="641043">
                  <a:extLst>
                    <a:ext uri="{9D8B030D-6E8A-4147-A177-3AD203B41FA5}">
                      <a16:colId xmlns:a16="http://schemas.microsoft.com/office/drawing/2014/main" val="2156121101"/>
                    </a:ext>
                  </a:extLst>
                </a:gridCol>
              </a:tblGrid>
              <a:tr h="370840">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gradFill flip="none" rotWithShape="1">
                      <a:gsLst>
                        <a:gs pos="0">
                          <a:srgbClr val="FF0000"/>
                        </a:gs>
                        <a:gs pos="100000">
                          <a:schemeClr val="accent4">
                            <a:lumMod val="60000"/>
                            <a:lumOff val="40000"/>
                          </a:schemeClr>
                        </a:gs>
                      </a:gsLst>
                      <a:lin ang="0" scaled="1"/>
                      <a:tileRect/>
                    </a:gradFill>
                  </a:tcPr>
                </a:tc>
                <a:tc>
                  <a:txBody>
                    <a:bodyPr/>
                    <a:lstStyle/>
                    <a:p>
                      <a:endParaRPr lang="de-DE" dirty="0"/>
                    </a:p>
                  </a:txBody>
                  <a:tcPr>
                    <a:solidFill>
                      <a:schemeClr val="accent4">
                        <a:lumMod val="60000"/>
                        <a:lumOff val="40000"/>
                      </a:schemeClr>
                    </a:solidFill>
                  </a:tcPr>
                </a:tc>
                <a:tc>
                  <a:txBody>
                    <a:bodyPr/>
                    <a:lstStyle/>
                    <a:p>
                      <a:endParaRPr lang="de-DE" dirty="0"/>
                    </a:p>
                  </a:txBody>
                  <a:tcPr>
                    <a:solidFill>
                      <a:schemeClr val="accent4">
                        <a:lumMod val="60000"/>
                        <a:lumOff val="40000"/>
                      </a:schemeClr>
                    </a:solidFill>
                  </a:tcPr>
                </a:tc>
                <a:tc>
                  <a:txBody>
                    <a:bodyPr/>
                    <a:lstStyle/>
                    <a:p>
                      <a:endParaRPr lang="de-DE" dirty="0"/>
                    </a:p>
                  </a:txBody>
                  <a:tcPr>
                    <a:gradFill>
                      <a:gsLst>
                        <a:gs pos="0">
                          <a:schemeClr val="accent4">
                            <a:lumMod val="60000"/>
                            <a:lumOff val="40000"/>
                          </a:schemeClr>
                        </a:gs>
                        <a:gs pos="100000">
                          <a:schemeClr val="accent6">
                            <a:lumMod val="60000"/>
                            <a:lumOff val="40000"/>
                          </a:schemeClr>
                        </a:gs>
                      </a:gsLst>
                      <a:lin ang="0" scaled="1"/>
                    </a:gradFill>
                  </a:tcPr>
                </a:tc>
                <a:tc>
                  <a:txBody>
                    <a:bodyPr/>
                    <a:lstStyle/>
                    <a:p>
                      <a:endParaRPr lang="de-DE" dirty="0"/>
                    </a:p>
                  </a:txBody>
                  <a:tcPr>
                    <a:solidFill>
                      <a:schemeClr val="accent6">
                        <a:lumMod val="60000"/>
                        <a:lumOff val="40000"/>
                      </a:schemeClr>
                    </a:solidFill>
                  </a:tcPr>
                </a:tc>
                <a:tc>
                  <a:txBody>
                    <a:bodyPr/>
                    <a:lstStyle/>
                    <a:p>
                      <a:endParaRPr lang="de-DE" dirty="0"/>
                    </a:p>
                  </a:txBody>
                  <a:tcPr>
                    <a:gradFill>
                      <a:gsLst>
                        <a:gs pos="0">
                          <a:schemeClr val="accent6">
                            <a:lumMod val="60000"/>
                            <a:lumOff val="40000"/>
                          </a:schemeClr>
                        </a:gs>
                        <a:gs pos="100000">
                          <a:schemeClr val="accent5">
                            <a:lumMod val="60000"/>
                            <a:lumOff val="40000"/>
                          </a:schemeClr>
                        </a:gs>
                      </a:gsLst>
                      <a:lin ang="0" scaled="1"/>
                    </a:gradFill>
                  </a:tcPr>
                </a:tc>
                <a:tc>
                  <a:txBody>
                    <a:bodyPr/>
                    <a:lstStyle/>
                    <a:p>
                      <a:endParaRPr lang="de-DE" dirty="0"/>
                    </a:p>
                  </a:txBody>
                  <a:tcPr>
                    <a:solidFill>
                      <a:schemeClr val="accent5">
                        <a:lumMod val="60000"/>
                        <a:lumOff val="40000"/>
                      </a:schemeClr>
                    </a:solidFill>
                  </a:tcPr>
                </a:tc>
                <a:tc>
                  <a:txBody>
                    <a:bodyPr/>
                    <a:lstStyle/>
                    <a:p>
                      <a:endParaRPr lang="de-DE" dirty="0"/>
                    </a:p>
                  </a:txBody>
                  <a:tcPr>
                    <a:solidFill>
                      <a:schemeClr val="accent5">
                        <a:lumMod val="60000"/>
                        <a:lumOff val="40000"/>
                      </a:schemeClr>
                    </a:solidFill>
                  </a:tcPr>
                </a:tc>
                <a:tc>
                  <a:txBody>
                    <a:bodyPr/>
                    <a:lstStyle/>
                    <a:p>
                      <a:endParaRPr lang="de-DE" dirty="0"/>
                    </a:p>
                  </a:txBody>
                  <a:tcPr>
                    <a:gradFill>
                      <a:gsLst>
                        <a:gs pos="0">
                          <a:schemeClr val="accent5">
                            <a:lumMod val="60000"/>
                            <a:lumOff val="40000"/>
                          </a:schemeClr>
                        </a:gs>
                        <a:gs pos="100000">
                          <a:schemeClr val="accent5">
                            <a:lumMod val="50000"/>
                          </a:schemeClr>
                        </a:gs>
                      </a:gsLst>
                      <a:lin ang="0" scaled="1"/>
                    </a:gradFill>
                  </a:tcPr>
                </a:tc>
                <a:tc>
                  <a:txBody>
                    <a:bodyPr/>
                    <a:lstStyle/>
                    <a:p>
                      <a:endParaRPr lang="de-DE" dirty="0"/>
                    </a:p>
                  </a:txBody>
                  <a:tcPr>
                    <a:solidFill>
                      <a:schemeClr val="accent1">
                        <a:lumMod val="75000"/>
                      </a:schemeClr>
                    </a:solidFill>
                  </a:tcPr>
                </a:tc>
                <a:tc>
                  <a:txBody>
                    <a:bodyPr/>
                    <a:lstStyle/>
                    <a:p>
                      <a:endParaRPr lang="de-DE" dirty="0"/>
                    </a:p>
                  </a:txBody>
                  <a:tcPr>
                    <a:solidFill>
                      <a:schemeClr val="accent1">
                        <a:lumMod val="75000"/>
                      </a:schemeClr>
                    </a:solidFill>
                  </a:tcPr>
                </a:tc>
                <a:extLst>
                  <a:ext uri="{0D108BD9-81ED-4DB2-BD59-A6C34878D82A}">
                    <a16:rowId xmlns:a16="http://schemas.microsoft.com/office/drawing/2014/main" val="136850828"/>
                  </a:ext>
                </a:extLst>
              </a:tr>
            </a:tbl>
          </a:graphicData>
        </a:graphic>
      </p:graphicFrame>
      <p:sp>
        <p:nvSpPr>
          <p:cNvPr id="11" name="Textfeld 10"/>
          <p:cNvSpPr txBox="1"/>
          <p:nvPr/>
        </p:nvSpPr>
        <p:spPr>
          <a:xfrm>
            <a:off x="1910499" y="5462396"/>
            <a:ext cx="9521072" cy="369332"/>
          </a:xfrm>
          <a:prstGeom prst="rect">
            <a:avLst/>
          </a:prstGeom>
          <a:noFill/>
        </p:spPr>
        <p:txBody>
          <a:bodyPr wrap="square" rtlCol="0">
            <a:spAutoFit/>
          </a:bodyPr>
          <a:lstStyle/>
          <a:p>
            <a:r>
              <a:rPr lang="de-DE" dirty="0"/>
              <a:t>0          1         2          3          4          5           6          7          8          9        10        11        12        13       14 </a:t>
            </a:r>
          </a:p>
        </p:txBody>
      </p:sp>
      <p:sp>
        <p:nvSpPr>
          <p:cNvPr id="5" name="Textfeld 4"/>
          <p:cNvSpPr txBox="1"/>
          <p:nvPr/>
        </p:nvSpPr>
        <p:spPr>
          <a:xfrm>
            <a:off x="1017952" y="5493173"/>
            <a:ext cx="1011811" cy="307777"/>
          </a:xfrm>
          <a:prstGeom prst="rect">
            <a:avLst/>
          </a:prstGeom>
          <a:noFill/>
        </p:spPr>
        <p:txBody>
          <a:bodyPr wrap="square" rtlCol="0">
            <a:spAutoFit/>
          </a:bodyPr>
          <a:lstStyle/>
          <a:p>
            <a:r>
              <a:rPr lang="de-DE" sz="1400" dirty="0"/>
              <a:t>pH-Wert</a:t>
            </a:r>
            <a:endParaRPr lang="de-DE" dirty="0"/>
          </a:p>
        </p:txBody>
      </p:sp>
      <p:sp>
        <p:nvSpPr>
          <p:cNvPr id="6" name="Foliennummernplatzhalter 5"/>
          <p:cNvSpPr>
            <a:spLocks noGrp="1"/>
          </p:cNvSpPr>
          <p:nvPr>
            <p:ph type="sldNum" sz="quarter" idx="12"/>
          </p:nvPr>
        </p:nvSpPr>
        <p:spPr/>
        <p:txBody>
          <a:bodyPr/>
          <a:lstStyle/>
          <a:p>
            <a:fld id="{2BFF9692-ABA8-EB4D-B52F-45EFB6AD87B9}" type="slidenum">
              <a:rPr lang="de-DE" smtClean="0"/>
              <a:t>6</a:t>
            </a:fld>
            <a:endParaRPr lang="de-DE"/>
          </a:p>
        </p:txBody>
      </p:sp>
      <p:sp>
        <p:nvSpPr>
          <p:cNvPr id="7" name="Textfeld 6"/>
          <p:cNvSpPr txBox="1"/>
          <p:nvPr/>
        </p:nvSpPr>
        <p:spPr>
          <a:xfrm>
            <a:off x="3649850" y="5850457"/>
            <a:ext cx="1782305" cy="307777"/>
          </a:xfrm>
          <a:prstGeom prst="rect">
            <a:avLst/>
          </a:prstGeom>
          <a:noFill/>
        </p:spPr>
        <p:txBody>
          <a:bodyPr wrap="square" rtlCol="0">
            <a:spAutoFit/>
          </a:bodyPr>
          <a:lstStyle/>
          <a:p>
            <a:r>
              <a:rPr lang="de-DE" sz="1400" i="1" dirty="0"/>
              <a:t>sauer</a:t>
            </a:r>
          </a:p>
        </p:txBody>
      </p:sp>
      <p:sp>
        <p:nvSpPr>
          <p:cNvPr id="10" name="Textfeld 9"/>
          <p:cNvSpPr txBox="1"/>
          <p:nvPr/>
        </p:nvSpPr>
        <p:spPr>
          <a:xfrm>
            <a:off x="6122605" y="5858103"/>
            <a:ext cx="1002225" cy="307777"/>
          </a:xfrm>
          <a:prstGeom prst="rect">
            <a:avLst/>
          </a:prstGeom>
          <a:noFill/>
        </p:spPr>
        <p:txBody>
          <a:bodyPr wrap="square" rtlCol="0">
            <a:spAutoFit/>
          </a:bodyPr>
          <a:lstStyle/>
          <a:p>
            <a:r>
              <a:rPr lang="de-DE" sz="1400" i="1" dirty="0"/>
              <a:t>neutral</a:t>
            </a:r>
          </a:p>
        </p:txBody>
      </p:sp>
      <p:sp>
        <p:nvSpPr>
          <p:cNvPr id="13" name="Textfeld 12"/>
          <p:cNvSpPr txBox="1"/>
          <p:nvPr/>
        </p:nvSpPr>
        <p:spPr>
          <a:xfrm>
            <a:off x="8979975" y="5856614"/>
            <a:ext cx="1002225" cy="307777"/>
          </a:xfrm>
          <a:prstGeom prst="rect">
            <a:avLst/>
          </a:prstGeom>
          <a:noFill/>
        </p:spPr>
        <p:txBody>
          <a:bodyPr wrap="square" rtlCol="0">
            <a:spAutoFit/>
          </a:bodyPr>
          <a:lstStyle/>
          <a:p>
            <a:r>
              <a:rPr lang="de-DE" sz="1400" i="1" dirty="0"/>
              <a:t>alkalisch</a:t>
            </a:r>
          </a:p>
        </p:txBody>
      </p:sp>
      <p:sp>
        <p:nvSpPr>
          <p:cNvPr id="8" name="Textfeld 7">
            <a:extLst>
              <a:ext uri="{FF2B5EF4-FFF2-40B4-BE49-F238E27FC236}">
                <a16:creationId xmlns:a16="http://schemas.microsoft.com/office/drawing/2014/main" id="{FC3977D0-5A9B-C741-AB4A-8D965A3C814B}"/>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16" name="Grafik 15">
            <a:extLst>
              <a:ext uri="{FF2B5EF4-FFF2-40B4-BE49-F238E27FC236}">
                <a16:creationId xmlns:a16="http://schemas.microsoft.com/office/drawing/2014/main" id="{EB2C251A-EEF8-5142-966F-A9131CE79C05}"/>
              </a:ext>
            </a:extLst>
          </p:cNvPr>
          <p:cNvPicPr>
            <a:picLocks noChangeAspect="1"/>
          </p:cNvPicPr>
          <p:nvPr/>
        </p:nvPicPr>
        <p:blipFill>
          <a:blip r:embed="rId2"/>
          <a:stretch>
            <a:fillRect/>
          </a:stretch>
        </p:blipFill>
        <p:spPr>
          <a:xfrm>
            <a:off x="10664429" y="335802"/>
            <a:ext cx="679872" cy="679872"/>
          </a:xfrm>
          <a:prstGeom prst="rect">
            <a:avLst/>
          </a:prstGeom>
        </p:spPr>
      </p:pic>
      <p:pic>
        <p:nvPicPr>
          <p:cNvPr id="19" name="Grafik 18">
            <a:extLst>
              <a:ext uri="{FF2B5EF4-FFF2-40B4-BE49-F238E27FC236}">
                <a16:creationId xmlns:a16="http://schemas.microsoft.com/office/drawing/2014/main" id="{5F93EFE2-8F81-B840-B9A2-B01BB87A1E95}"/>
              </a:ext>
            </a:extLst>
          </p:cNvPr>
          <p:cNvPicPr>
            <a:picLocks noChangeAspect="1"/>
          </p:cNvPicPr>
          <p:nvPr/>
        </p:nvPicPr>
        <p:blipFill>
          <a:blip r:embed="rId3"/>
          <a:stretch>
            <a:fillRect/>
          </a:stretch>
        </p:blipFill>
        <p:spPr>
          <a:xfrm>
            <a:off x="359411" y="4094772"/>
            <a:ext cx="478789" cy="478789"/>
          </a:xfrm>
          <a:prstGeom prst="rect">
            <a:avLst/>
          </a:prstGeom>
        </p:spPr>
      </p:pic>
      <p:sp>
        <p:nvSpPr>
          <p:cNvPr id="15" name="Textfeld 14"/>
          <p:cNvSpPr txBox="1"/>
          <p:nvPr/>
        </p:nvSpPr>
        <p:spPr>
          <a:xfrm>
            <a:off x="5507553" y="6176963"/>
            <a:ext cx="2232328" cy="276999"/>
          </a:xfrm>
          <a:prstGeom prst="rect">
            <a:avLst/>
          </a:prstGeom>
          <a:noFill/>
        </p:spPr>
        <p:txBody>
          <a:bodyPr wrap="square" rtlCol="0">
            <a:spAutoFit/>
          </a:bodyPr>
          <a:lstStyle/>
          <a:p>
            <a:r>
              <a:rPr lang="de-DE" sz="1200" i="1" dirty="0"/>
              <a:t>Farbskala von Universalindikator</a:t>
            </a:r>
          </a:p>
        </p:txBody>
      </p:sp>
    </p:spTree>
    <p:extLst>
      <p:ext uri="{BB962C8B-B14F-4D97-AF65-F5344CB8AC3E}">
        <p14:creationId xmlns:p14="http://schemas.microsoft.com/office/powerpoint/2010/main" val="2933121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Beschreibe, welche Farbe der Universalindikator bei sauren Lösungen zeigt.</a:t>
            </a:r>
          </a:p>
          <a:p>
            <a:pPr marL="0" indent="0">
              <a:buNone/>
            </a:pPr>
            <a:endParaRPr lang="de-DE" dirty="0"/>
          </a:p>
          <a:p>
            <a:pPr marL="0" indent="0">
              <a:buNone/>
            </a:pP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2369976658"/>
              </p:ext>
            </p:extLst>
          </p:nvPr>
        </p:nvGraphicFramePr>
        <p:xfrm>
          <a:off x="838200" y="3478365"/>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5" name="Foliennummernplatzhalter 4"/>
          <p:cNvSpPr>
            <a:spLocks noGrp="1"/>
          </p:cNvSpPr>
          <p:nvPr>
            <p:ph type="sldNum" sz="quarter" idx="12"/>
          </p:nvPr>
        </p:nvSpPr>
        <p:spPr/>
        <p:txBody>
          <a:bodyPr/>
          <a:lstStyle/>
          <a:p>
            <a:fld id="{2BFF9692-ABA8-EB4D-B52F-45EFB6AD87B9}" type="slidenum">
              <a:rPr lang="de-DE" smtClean="0"/>
              <a:t>7</a:t>
            </a:fld>
            <a:endParaRPr lang="de-DE"/>
          </a:p>
        </p:txBody>
      </p:sp>
      <p:sp>
        <p:nvSpPr>
          <p:cNvPr id="7" name="Textfeld 6">
            <a:extLst>
              <a:ext uri="{FF2B5EF4-FFF2-40B4-BE49-F238E27FC236}">
                <a16:creationId xmlns:a16="http://schemas.microsoft.com/office/drawing/2014/main" id="{87C4FC20-F0A2-FE4C-B40C-81D5D6644258}"/>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8" name="Grafik 7" descr="Ein Bild, das Briefpapier enthält.&#10;&#10;Automatisch generierte Beschreibung">
            <a:extLst>
              <a:ext uri="{FF2B5EF4-FFF2-40B4-BE49-F238E27FC236}">
                <a16:creationId xmlns:a16="http://schemas.microsoft.com/office/drawing/2014/main" id="{EA017A27-17A3-1C4C-B576-9026EA91708F}"/>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pic>
        <p:nvPicPr>
          <p:cNvPr id="9" name="Grafik 8">
            <a:hlinkClick r:id="rId3" action="ppaction://hlinksldjump"/>
            <a:extLst>
              <a:ext uri="{FF2B5EF4-FFF2-40B4-BE49-F238E27FC236}">
                <a16:creationId xmlns:a16="http://schemas.microsoft.com/office/drawing/2014/main" id="{6DEF4390-155E-AC4F-A5DB-DCCA2C79062F}"/>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3251659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Stell dir vor, du hast ein Becherglas mit einer unbekannten Lösung vor dir.  Erkläre, wie du herausfinden kannst, ob die Lösung sauer ist.</a:t>
            </a: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3341017107"/>
              </p:ext>
            </p:extLst>
          </p:nvPr>
        </p:nvGraphicFramePr>
        <p:xfrm>
          <a:off x="838200" y="3478365"/>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5" name="Foliennummernplatzhalter 4"/>
          <p:cNvSpPr>
            <a:spLocks noGrp="1"/>
          </p:cNvSpPr>
          <p:nvPr>
            <p:ph type="sldNum" sz="quarter" idx="12"/>
          </p:nvPr>
        </p:nvSpPr>
        <p:spPr/>
        <p:txBody>
          <a:bodyPr/>
          <a:lstStyle/>
          <a:p>
            <a:fld id="{2BFF9692-ABA8-EB4D-B52F-45EFB6AD87B9}" type="slidenum">
              <a:rPr lang="de-DE" smtClean="0"/>
              <a:t>8</a:t>
            </a:fld>
            <a:endParaRPr lang="de-DE" dirty="0"/>
          </a:p>
        </p:txBody>
      </p:sp>
      <p:sp>
        <p:nvSpPr>
          <p:cNvPr id="6" name="Textfeld 5">
            <a:extLst>
              <a:ext uri="{FF2B5EF4-FFF2-40B4-BE49-F238E27FC236}">
                <a16:creationId xmlns:a16="http://schemas.microsoft.com/office/drawing/2014/main" id="{F2FB817D-B3B1-1E46-B755-421302F656DE}"/>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7" name="Grafik 6" descr="Ein Bild, das Briefpapier enthält.&#10;&#10;Automatisch generierte Beschreibung">
            <a:extLst>
              <a:ext uri="{FF2B5EF4-FFF2-40B4-BE49-F238E27FC236}">
                <a16:creationId xmlns:a16="http://schemas.microsoft.com/office/drawing/2014/main" id="{3A4737CE-4962-0B45-8AD0-894EB85FD25D}"/>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pic>
        <p:nvPicPr>
          <p:cNvPr id="8" name="Grafik 7">
            <a:hlinkClick r:id="rId3" action="ppaction://hlinksldjump"/>
            <a:extLst>
              <a:ext uri="{FF2B5EF4-FFF2-40B4-BE49-F238E27FC236}">
                <a16:creationId xmlns:a16="http://schemas.microsoft.com/office/drawing/2014/main" id="{1E6BA1E6-26CD-F64D-BAB4-0F0A61C9C57E}"/>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1680716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9E4DC5-09EF-7140-AFA3-36DE3720B829}"/>
              </a:ext>
            </a:extLst>
          </p:cNvPr>
          <p:cNvSpPr>
            <a:spLocks noGrp="1"/>
          </p:cNvSpPr>
          <p:nvPr>
            <p:ph type="ctrTitle"/>
          </p:nvPr>
        </p:nvSpPr>
        <p:spPr/>
        <p:txBody>
          <a:bodyPr/>
          <a:lstStyle/>
          <a:p>
            <a:r>
              <a:rPr lang="de-DE" dirty="0"/>
              <a:t>Aufgabe 2</a:t>
            </a:r>
          </a:p>
        </p:txBody>
      </p:sp>
      <p:sp>
        <p:nvSpPr>
          <p:cNvPr id="3" name="Untertitel 2">
            <a:extLst>
              <a:ext uri="{FF2B5EF4-FFF2-40B4-BE49-F238E27FC236}">
                <a16:creationId xmlns:a16="http://schemas.microsoft.com/office/drawing/2014/main" id="{CB304EDD-4FAF-3547-95B3-0167A1BA4926}"/>
              </a:ext>
            </a:extLst>
          </p:cNvPr>
          <p:cNvSpPr>
            <a:spLocks noGrp="1"/>
          </p:cNvSpPr>
          <p:nvPr>
            <p:ph type="subTitle" idx="1"/>
          </p:nvPr>
        </p:nvSpPr>
        <p:spPr/>
        <p:txBody>
          <a:bodyPr/>
          <a:lstStyle/>
          <a:p>
            <a:r>
              <a:rPr lang="de-DE" i="1" dirty="0"/>
              <a:t>Säuren und ihre Eigenschaften</a:t>
            </a:r>
          </a:p>
        </p:txBody>
      </p:sp>
      <p:pic>
        <p:nvPicPr>
          <p:cNvPr id="4" name="Grafik 3">
            <a:extLst>
              <a:ext uri="{FF2B5EF4-FFF2-40B4-BE49-F238E27FC236}">
                <a16:creationId xmlns:a16="http://schemas.microsoft.com/office/drawing/2014/main" id="{9ADA18FB-E35C-F445-AC2C-2ABDE4FD4133}"/>
              </a:ext>
            </a:extLst>
          </p:cNvPr>
          <p:cNvPicPr>
            <a:picLocks noChangeAspect="1"/>
          </p:cNvPicPr>
          <p:nvPr/>
        </p:nvPicPr>
        <p:blipFill>
          <a:blip r:embed="rId2"/>
          <a:stretch>
            <a:fillRect/>
          </a:stretch>
        </p:blipFill>
        <p:spPr>
          <a:xfrm>
            <a:off x="190500" y="108726"/>
            <a:ext cx="1333500" cy="1111250"/>
          </a:xfrm>
          <a:prstGeom prst="rect">
            <a:avLst/>
          </a:prstGeom>
        </p:spPr>
      </p:pic>
      <p:pic>
        <p:nvPicPr>
          <p:cNvPr id="5" name="Grafik 4">
            <a:extLst>
              <a:ext uri="{FF2B5EF4-FFF2-40B4-BE49-F238E27FC236}">
                <a16:creationId xmlns:a16="http://schemas.microsoft.com/office/drawing/2014/main" id="{A4EB58EF-B024-A641-A6A7-0589F09E23E9}"/>
              </a:ext>
            </a:extLst>
          </p:cNvPr>
          <p:cNvPicPr>
            <a:picLocks noChangeAspect="1"/>
          </p:cNvPicPr>
          <p:nvPr/>
        </p:nvPicPr>
        <p:blipFill>
          <a:blip r:embed="rId3"/>
          <a:stretch>
            <a:fillRect/>
          </a:stretch>
        </p:blipFill>
        <p:spPr>
          <a:xfrm>
            <a:off x="9232919" y="108726"/>
            <a:ext cx="2870161" cy="1111250"/>
          </a:xfrm>
          <a:prstGeom prst="rect">
            <a:avLst/>
          </a:prstGeom>
        </p:spPr>
      </p:pic>
      <p:sp>
        <p:nvSpPr>
          <p:cNvPr id="6" name="Foliennummernplatzhalter 5"/>
          <p:cNvSpPr>
            <a:spLocks noGrp="1"/>
          </p:cNvSpPr>
          <p:nvPr>
            <p:ph type="sldNum" sz="quarter" idx="12"/>
          </p:nvPr>
        </p:nvSpPr>
        <p:spPr/>
        <p:txBody>
          <a:bodyPr/>
          <a:lstStyle/>
          <a:p>
            <a:fld id="{2BFF9692-ABA8-EB4D-B52F-45EFB6AD87B9}" type="slidenum">
              <a:rPr lang="de-DE" smtClean="0"/>
              <a:t>9</a:t>
            </a:fld>
            <a:endParaRPr lang="de-DE"/>
          </a:p>
        </p:txBody>
      </p:sp>
    </p:spTree>
    <p:extLst>
      <p:ext uri="{BB962C8B-B14F-4D97-AF65-F5344CB8AC3E}">
        <p14:creationId xmlns:p14="http://schemas.microsoft.com/office/powerpoint/2010/main" val="253020932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2254</Words>
  <Application>Microsoft Macintosh PowerPoint</Application>
  <PresentationFormat>Breitbild</PresentationFormat>
  <Paragraphs>375</Paragraphs>
  <Slides>32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32</vt:i4>
      </vt:variant>
    </vt:vector>
  </HeadingPairs>
  <TitlesOfParts>
    <vt:vector size="36" baseType="lpstr">
      <vt:lpstr>Arial</vt:lpstr>
      <vt:lpstr>Calibri</vt:lpstr>
      <vt:lpstr>Calibri Light</vt:lpstr>
      <vt:lpstr>Office</vt:lpstr>
      <vt:lpstr>Saure und alkalische Lösungen</vt:lpstr>
      <vt:lpstr>Einführung</vt:lpstr>
      <vt:lpstr>Einführung</vt:lpstr>
      <vt:lpstr>Säuren im Chemielabor</vt:lpstr>
      <vt:lpstr>Aufgabe 1</vt:lpstr>
      <vt:lpstr>Aneignung</vt:lpstr>
      <vt:lpstr>Übung 1</vt:lpstr>
      <vt:lpstr>Übung 2</vt:lpstr>
      <vt:lpstr>Aufgabe 2</vt:lpstr>
      <vt:lpstr>Aneignung</vt:lpstr>
      <vt:lpstr>Aneignung </vt:lpstr>
      <vt:lpstr>Aneignung </vt:lpstr>
      <vt:lpstr>Übung 1</vt:lpstr>
      <vt:lpstr>Übung 2</vt:lpstr>
      <vt:lpstr>Übung 3</vt:lpstr>
      <vt:lpstr>Übung 3</vt:lpstr>
      <vt:lpstr>Aufgabe 3</vt:lpstr>
      <vt:lpstr>Aneignung</vt:lpstr>
      <vt:lpstr>Aneignung</vt:lpstr>
      <vt:lpstr>Aneignung </vt:lpstr>
      <vt:lpstr>Übung 1</vt:lpstr>
      <vt:lpstr>Übung 2</vt:lpstr>
      <vt:lpstr>Übung 3</vt:lpstr>
      <vt:lpstr>Übung 3</vt:lpstr>
      <vt:lpstr>Erklärung 1</vt:lpstr>
      <vt:lpstr>Erklärung 2</vt:lpstr>
      <vt:lpstr>Erklärung 1</vt:lpstr>
      <vt:lpstr>Erklärung 2</vt:lpstr>
      <vt:lpstr>Erklärung 3</vt:lpstr>
      <vt:lpstr>Erklärung 1</vt:lpstr>
      <vt:lpstr>Erklärung 2</vt:lpstr>
      <vt:lpstr>Erklärung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Saure und alkalische Lösungen</dc:title>
  <dc:creator>Fabien Güth</dc:creator>
  <cp:lastModifiedBy>Helena van Vorst</cp:lastModifiedBy>
  <cp:revision>198</cp:revision>
  <dcterms:created xsi:type="dcterms:W3CDTF">2021-03-10T10:37:19Z</dcterms:created>
  <dcterms:modified xsi:type="dcterms:W3CDTF">2023-12-12T07:23:37Z</dcterms:modified>
</cp:coreProperties>
</file>