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81" r:id="rId3"/>
    <p:sldId id="291" r:id="rId4"/>
    <p:sldId id="299" r:id="rId5"/>
    <p:sldId id="260" r:id="rId6"/>
    <p:sldId id="267" r:id="rId7"/>
    <p:sldId id="264" r:id="rId8"/>
    <p:sldId id="266" r:id="rId9"/>
    <p:sldId id="265" r:id="rId10"/>
    <p:sldId id="295" r:id="rId11"/>
    <p:sldId id="268" r:id="rId12"/>
    <p:sldId id="269" r:id="rId13"/>
    <p:sldId id="270" r:id="rId14"/>
    <p:sldId id="272" r:id="rId15"/>
    <p:sldId id="275" r:id="rId16"/>
    <p:sldId id="276" r:id="rId17"/>
    <p:sldId id="277" r:id="rId18"/>
    <p:sldId id="293" r:id="rId19"/>
    <p:sldId id="296" r:id="rId20"/>
    <p:sldId id="271" r:id="rId21"/>
    <p:sldId id="298" r:id="rId22"/>
    <p:sldId id="283" r:id="rId23"/>
    <p:sldId id="284" r:id="rId24"/>
    <p:sldId id="285" r:id="rId25"/>
    <p:sldId id="286" r:id="rId26"/>
    <p:sldId id="288" r:id="rId27"/>
    <p:sldId id="294" r:id="rId28"/>
    <p:sldId id="297" r:id="rId29"/>
    <p:sldId id="300" r:id="rId30"/>
    <p:sldId id="273" r:id="rId31"/>
    <p:sldId id="274" r:id="rId32"/>
    <p:sldId id="278" r:id="rId33"/>
    <p:sldId id="279" r:id="rId34"/>
    <p:sldId id="280" r:id="rId35"/>
    <p:sldId id="287" r:id="rId36"/>
    <p:sldId id="292" r:id="rId37"/>
    <p:sldId id="290"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9B96EFE-CA40-4B09-9A58-50CD5D268D02}">
          <p14:sldIdLst>
            <p14:sldId id="256"/>
            <p14:sldId id="281"/>
            <p14:sldId id="291"/>
            <p14:sldId id="299"/>
            <p14:sldId id="260"/>
          </p14:sldIdLst>
        </p14:section>
        <p14:section name="Aufgabe 1" id="{F8939A45-C504-4E70-B993-04D1D8E03BA9}">
          <p14:sldIdLst>
            <p14:sldId id="267"/>
            <p14:sldId id="264"/>
            <p14:sldId id="266"/>
            <p14:sldId id="265"/>
            <p14:sldId id="295"/>
          </p14:sldIdLst>
        </p14:section>
        <p14:section name="Aufgabe 2" id="{43F25382-3D74-4106-9439-AAD194D03809}">
          <p14:sldIdLst>
            <p14:sldId id="268"/>
            <p14:sldId id="269"/>
            <p14:sldId id="270"/>
            <p14:sldId id="272"/>
            <p14:sldId id="275"/>
            <p14:sldId id="276"/>
            <p14:sldId id="277"/>
            <p14:sldId id="293"/>
            <p14:sldId id="296"/>
          </p14:sldIdLst>
        </p14:section>
        <p14:section name="Aufgabe 3" id="{A2B4359F-6F7B-4852-B86C-F0119067CD15}">
          <p14:sldIdLst>
            <p14:sldId id="271"/>
            <p14:sldId id="298"/>
            <p14:sldId id="283"/>
            <p14:sldId id="284"/>
            <p14:sldId id="285"/>
            <p14:sldId id="286"/>
            <p14:sldId id="288"/>
            <p14:sldId id="294"/>
            <p14:sldId id="297"/>
            <p14:sldId id="300"/>
          </p14:sldIdLst>
        </p14:section>
        <p14:section name="Erklärungen" id="{8AB189F6-A189-EF4D-A369-9EC3DD9C4626}">
          <p14:sldIdLst>
            <p14:sldId id="273"/>
            <p14:sldId id="274"/>
            <p14:sldId id="278"/>
            <p14:sldId id="279"/>
            <p14:sldId id="280"/>
            <p14:sldId id="287"/>
            <p14:sldId id="292"/>
            <p14:sldId id="2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initials="H" lastIdx="19" clrIdx="0">
    <p:extLst>
      <p:ext uri="{19B8F6BF-5375-455C-9EA6-DF929625EA0E}">
        <p15:presenceInfo xmlns:p15="http://schemas.microsoft.com/office/powerpoint/2012/main" userId="Hel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F0C9"/>
    <a:srgbClr val="F0B9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23" autoAdjust="0"/>
    <p:restoredTop sz="94558"/>
  </p:normalViewPr>
  <p:slideViewPr>
    <p:cSldViewPr snapToGrid="0" snapToObjects="1">
      <p:cViewPr varScale="1">
        <p:scale>
          <a:sx n="123" d="100"/>
          <a:sy n="123" d="100"/>
        </p:scale>
        <p:origin x="53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7570F-8BA5-4CE8-B254-C8A62B09CE64}" type="datetimeFigureOut">
              <a:rPr lang="de-DE" smtClean="0"/>
              <a:t>01.03.2022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F7115-986F-47AA-AEA4-F609C3E4084D}" type="slidenum">
              <a:rPr lang="de-DE" smtClean="0"/>
              <a:t>‹Nr.›</a:t>
            </a:fld>
            <a:endParaRPr lang="de-DE"/>
          </a:p>
        </p:txBody>
      </p:sp>
    </p:spTree>
    <p:extLst>
      <p:ext uri="{BB962C8B-B14F-4D97-AF65-F5344CB8AC3E}">
        <p14:creationId xmlns:p14="http://schemas.microsoft.com/office/powerpoint/2010/main" val="319093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D1C4E-973E-3D40-85B2-44B1C4EE58A9}"/>
              </a:ext>
            </a:extLst>
          </p:cNvPr>
          <p:cNvSpPr>
            <a:spLocks noGrp="1"/>
          </p:cNvSpPr>
          <p:nvPr>
            <p:ph type="title"/>
          </p:nvPr>
        </p:nvSpPr>
        <p:spPr>
          <a:xfrm>
            <a:off x="838200" y="365125"/>
            <a:ext cx="10515600" cy="691515"/>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4B93FCC3-20A1-F341-9153-87C354934ECA}"/>
              </a:ext>
            </a:extLst>
          </p:cNvPr>
          <p:cNvSpPr>
            <a:spLocks noGrp="1"/>
          </p:cNvSpPr>
          <p:nvPr>
            <p:ph idx="1"/>
          </p:nvPr>
        </p:nvSpPr>
        <p:spPr>
          <a:xfrm>
            <a:off x="838200" y="1300480"/>
            <a:ext cx="10515600" cy="4876483"/>
          </a:xfrm>
        </p:spPr>
        <p:txBody>
          <a:bodyPr/>
          <a:lstStyle>
            <a:lvl1pPr>
              <a:defRPr sz="220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230F44-FE18-4546-B040-2E3569254175}"/>
              </a:ext>
            </a:extLst>
          </p:cNvPr>
          <p:cNvSpPr>
            <a:spLocks noGrp="1"/>
          </p:cNvSpPr>
          <p:nvPr>
            <p:ph type="dt" sz="half" idx="10"/>
          </p:nvPr>
        </p:nvSpPr>
        <p:spPr/>
        <p:txBody>
          <a:bodyPr/>
          <a:lstStyle/>
          <a:p>
            <a:fld id="{B0F9A110-2640-404C-AE77-1F79FB74C811}" type="datetime1">
              <a:rPr lang="de-DE" smtClean="0"/>
              <a:t>01.03.2022</a:t>
            </a:fld>
            <a:endParaRPr lang="de-DE"/>
          </a:p>
        </p:txBody>
      </p:sp>
      <p:sp>
        <p:nvSpPr>
          <p:cNvPr id="5" name="Fußzeilenplatzhalter 4">
            <a:extLst>
              <a:ext uri="{FF2B5EF4-FFF2-40B4-BE49-F238E27FC236}">
                <a16:creationId xmlns:a16="http://schemas.microsoft.com/office/drawing/2014/main" id="{46223A9B-9540-7C46-A232-1C6F2A75DD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B160BE6-F845-924A-84F2-3B604EFA15A8}"/>
              </a:ext>
            </a:extLst>
          </p:cNvPr>
          <p:cNvSpPr>
            <a:spLocks noGrp="1"/>
          </p:cNvSpPr>
          <p:nvPr>
            <p:ph type="sldNum" sz="quarter" idx="12"/>
          </p:nvPr>
        </p:nvSpPr>
        <p:spPr/>
        <p:txBody>
          <a:bodyPr/>
          <a:lstStyle/>
          <a:p>
            <a:fld id="{2BFF9692-ABA8-EB4D-B52F-45EFB6AD87B9}" type="slidenum">
              <a:rPr lang="de-DE" smtClean="0"/>
              <a:t>‹Nr.›</a:t>
            </a:fld>
            <a:endParaRPr lang="de-DE"/>
          </a:p>
        </p:txBody>
      </p:sp>
      <p:cxnSp>
        <p:nvCxnSpPr>
          <p:cNvPr id="8" name="Gerade Verbindung 7">
            <a:extLst>
              <a:ext uri="{FF2B5EF4-FFF2-40B4-BE49-F238E27FC236}">
                <a16:creationId xmlns:a16="http://schemas.microsoft.com/office/drawing/2014/main" id="{14D6DCF4-781F-7445-B664-B759EBC9994B}"/>
              </a:ext>
            </a:extLst>
          </p:cNvPr>
          <p:cNvCxnSpPr/>
          <p:nvPr userDrawn="1"/>
        </p:nvCxnSpPr>
        <p:spPr>
          <a:xfrm>
            <a:off x="838200" y="1056640"/>
            <a:ext cx="10515600" cy="0"/>
          </a:xfrm>
          <a:prstGeom prst="line">
            <a:avLst/>
          </a:prstGeom>
        </p:spPr>
        <p:style>
          <a:lnRef idx="1">
            <a:schemeClr val="dk1"/>
          </a:lnRef>
          <a:fillRef idx="0">
            <a:schemeClr val="dk1"/>
          </a:fillRef>
          <a:effectRef idx="0">
            <a:schemeClr val="dk1"/>
          </a:effectRef>
          <a:fontRef idx="minor">
            <a:schemeClr val="tx1"/>
          </a:fontRef>
        </p:style>
      </p:cxnSp>
      <p:sp>
        <p:nvSpPr>
          <p:cNvPr id="9" name="Rechteck 8">
            <a:extLst>
              <a:ext uri="{FF2B5EF4-FFF2-40B4-BE49-F238E27FC236}">
                <a16:creationId xmlns:a16="http://schemas.microsoft.com/office/drawing/2014/main" id="{05C09D35-0AF6-0E41-8577-AC75E1AD3957}"/>
              </a:ext>
            </a:extLst>
          </p:cNvPr>
          <p:cNvSpPr/>
          <p:nvPr userDrawn="1"/>
        </p:nvSpPr>
        <p:spPr>
          <a:xfrm>
            <a:off x="6624320" y="1056640"/>
            <a:ext cx="4729480" cy="71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ysClr val="windowText" lastClr="000000"/>
              </a:solidFill>
            </a:endParaRPr>
          </a:p>
        </p:txBody>
      </p:sp>
    </p:spTree>
    <p:extLst>
      <p:ext uri="{BB962C8B-B14F-4D97-AF65-F5344CB8AC3E}">
        <p14:creationId xmlns:p14="http://schemas.microsoft.com/office/powerpoint/2010/main" val="32208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3435F-F12F-D245-928F-7055A768830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B0AEE0F-8781-B640-97BA-743BC1A438C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A01F248-C8CC-1144-839C-D343A85C2854}"/>
              </a:ext>
            </a:extLst>
          </p:cNvPr>
          <p:cNvSpPr>
            <a:spLocks noGrp="1"/>
          </p:cNvSpPr>
          <p:nvPr>
            <p:ph type="dt" sz="half" idx="10"/>
          </p:nvPr>
        </p:nvSpPr>
        <p:spPr/>
        <p:txBody>
          <a:bodyPr/>
          <a:lstStyle/>
          <a:p>
            <a:fld id="{9BBF602A-1701-42AA-8D18-65DDFA1BE033}" type="datetime1">
              <a:rPr lang="de-DE" smtClean="0"/>
              <a:t>01.03.2022</a:t>
            </a:fld>
            <a:endParaRPr lang="de-DE"/>
          </a:p>
        </p:txBody>
      </p:sp>
      <p:sp>
        <p:nvSpPr>
          <p:cNvPr id="5" name="Fußzeilenplatzhalter 4">
            <a:extLst>
              <a:ext uri="{FF2B5EF4-FFF2-40B4-BE49-F238E27FC236}">
                <a16:creationId xmlns:a16="http://schemas.microsoft.com/office/drawing/2014/main" id="{AF8E94D2-56E9-3F46-869B-4EB2997C21A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D0E15B-7744-0444-A06D-B6BB1EE79F0B}"/>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316368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652C12D-9572-2140-862F-0A165D98B94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F4F536-836D-E740-BCB7-EB556276F35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C0748C4-9BD0-B744-9E81-605B1115E8D6}"/>
              </a:ext>
            </a:extLst>
          </p:cNvPr>
          <p:cNvSpPr>
            <a:spLocks noGrp="1"/>
          </p:cNvSpPr>
          <p:nvPr>
            <p:ph type="dt" sz="half" idx="10"/>
          </p:nvPr>
        </p:nvSpPr>
        <p:spPr/>
        <p:txBody>
          <a:bodyPr/>
          <a:lstStyle/>
          <a:p>
            <a:fld id="{787DB4A1-1D8C-43C4-AFF3-8F625E694D14}" type="datetime1">
              <a:rPr lang="de-DE" smtClean="0"/>
              <a:t>01.03.2022</a:t>
            </a:fld>
            <a:endParaRPr lang="de-DE"/>
          </a:p>
        </p:txBody>
      </p:sp>
      <p:sp>
        <p:nvSpPr>
          <p:cNvPr id="5" name="Fußzeilenplatzhalter 4">
            <a:extLst>
              <a:ext uri="{FF2B5EF4-FFF2-40B4-BE49-F238E27FC236}">
                <a16:creationId xmlns:a16="http://schemas.microsoft.com/office/drawing/2014/main" id="{05410EB8-DEFF-4442-8978-8446CEB46E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BA2F20-D957-EE41-A0D5-5264E3DC2A9A}"/>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402243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82A3A-FBFD-654D-84D9-8EA57F60C99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7746C0D-7DA7-2A4C-8EE6-FA58626F8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07D5C40-099A-ED4F-B099-6DC7408DA072}"/>
              </a:ext>
            </a:extLst>
          </p:cNvPr>
          <p:cNvSpPr>
            <a:spLocks noGrp="1"/>
          </p:cNvSpPr>
          <p:nvPr>
            <p:ph type="dt" sz="half" idx="10"/>
          </p:nvPr>
        </p:nvSpPr>
        <p:spPr/>
        <p:txBody>
          <a:bodyPr/>
          <a:lstStyle/>
          <a:p>
            <a:fld id="{5A57EE93-8797-4E97-9FC5-2FE1E6981625}" type="datetime1">
              <a:rPr lang="de-DE" smtClean="0"/>
              <a:t>01.03.2022</a:t>
            </a:fld>
            <a:endParaRPr lang="de-DE"/>
          </a:p>
        </p:txBody>
      </p:sp>
      <p:sp>
        <p:nvSpPr>
          <p:cNvPr id="5" name="Fußzeilenplatzhalter 4">
            <a:extLst>
              <a:ext uri="{FF2B5EF4-FFF2-40B4-BE49-F238E27FC236}">
                <a16:creationId xmlns:a16="http://schemas.microsoft.com/office/drawing/2014/main" id="{5922004F-44DE-DC46-98B7-D791852DBE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674ED43-82FA-0448-B6F6-BDDB585B9ACC}"/>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83659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92B65-FC70-694C-8913-4F75F03A351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3C36608-1E92-D048-8FF8-50279BD0B4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946AE5A-9C22-5843-BAF6-2927873368BB}"/>
              </a:ext>
            </a:extLst>
          </p:cNvPr>
          <p:cNvSpPr>
            <a:spLocks noGrp="1"/>
          </p:cNvSpPr>
          <p:nvPr>
            <p:ph type="dt" sz="half" idx="10"/>
          </p:nvPr>
        </p:nvSpPr>
        <p:spPr/>
        <p:txBody>
          <a:bodyPr/>
          <a:lstStyle/>
          <a:p>
            <a:fld id="{2D8FBCEA-69A7-4961-A210-F8BCB5539671}" type="datetime1">
              <a:rPr lang="de-DE" smtClean="0"/>
              <a:t>01.03.2022</a:t>
            </a:fld>
            <a:endParaRPr lang="de-DE"/>
          </a:p>
        </p:txBody>
      </p:sp>
      <p:sp>
        <p:nvSpPr>
          <p:cNvPr id="5" name="Fußzeilenplatzhalter 4">
            <a:extLst>
              <a:ext uri="{FF2B5EF4-FFF2-40B4-BE49-F238E27FC236}">
                <a16:creationId xmlns:a16="http://schemas.microsoft.com/office/drawing/2014/main" id="{A92CF2C9-A006-AA43-B186-6157F7FE32E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B080D8-066E-1847-B680-EDDDC896C789}"/>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185620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C033E-16B8-5046-A1F5-727A25A6F40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1E6E43-F220-2546-AD8B-BB9AAAD70B2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5460749-90BC-774F-A48D-EC03A69A1E9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265A177-8436-B144-A7DF-E61F5AC814E2}"/>
              </a:ext>
            </a:extLst>
          </p:cNvPr>
          <p:cNvSpPr>
            <a:spLocks noGrp="1"/>
          </p:cNvSpPr>
          <p:nvPr>
            <p:ph type="dt" sz="half" idx="10"/>
          </p:nvPr>
        </p:nvSpPr>
        <p:spPr/>
        <p:txBody>
          <a:bodyPr/>
          <a:lstStyle/>
          <a:p>
            <a:fld id="{2225EFD6-E0DE-4AD2-B348-63E1408017E5}" type="datetime1">
              <a:rPr lang="de-DE" smtClean="0"/>
              <a:t>01.03.2022</a:t>
            </a:fld>
            <a:endParaRPr lang="de-DE"/>
          </a:p>
        </p:txBody>
      </p:sp>
      <p:sp>
        <p:nvSpPr>
          <p:cNvPr id="6" name="Fußzeilenplatzhalter 5">
            <a:extLst>
              <a:ext uri="{FF2B5EF4-FFF2-40B4-BE49-F238E27FC236}">
                <a16:creationId xmlns:a16="http://schemas.microsoft.com/office/drawing/2014/main" id="{48207DCD-6534-824C-A672-E0A11426012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0060641-7416-C343-8533-18C9CF9218AF}"/>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145347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F91B-FC34-2E4B-9729-74C165F237A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D85053C-82F8-C445-A7B5-D50FB07FB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85AAD64-271D-C044-B60B-D130B969993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C635DCD-F160-D448-8EBE-C80DB1394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FF984D9-2BC0-AA49-B5A9-2E0D1DCA858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742536B-1997-8447-95C8-5C0BD2927FD1}"/>
              </a:ext>
            </a:extLst>
          </p:cNvPr>
          <p:cNvSpPr>
            <a:spLocks noGrp="1"/>
          </p:cNvSpPr>
          <p:nvPr>
            <p:ph type="dt" sz="half" idx="10"/>
          </p:nvPr>
        </p:nvSpPr>
        <p:spPr/>
        <p:txBody>
          <a:bodyPr/>
          <a:lstStyle/>
          <a:p>
            <a:fld id="{A8DF1663-473F-4642-92EC-CFEA852FDFF5}" type="datetime1">
              <a:rPr lang="de-DE" smtClean="0"/>
              <a:t>01.03.2022</a:t>
            </a:fld>
            <a:endParaRPr lang="de-DE"/>
          </a:p>
        </p:txBody>
      </p:sp>
      <p:sp>
        <p:nvSpPr>
          <p:cNvPr id="8" name="Fußzeilenplatzhalter 7">
            <a:extLst>
              <a:ext uri="{FF2B5EF4-FFF2-40B4-BE49-F238E27FC236}">
                <a16:creationId xmlns:a16="http://schemas.microsoft.com/office/drawing/2014/main" id="{C7146281-F4BE-0C4A-A14E-14B1C91AA31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08761F8-42A0-344F-B018-05B672D1F04D}"/>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324231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15674-A75A-3A40-AD35-431AA2613D3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57016F4-9909-5945-8AD3-4575AC7FDD71}"/>
              </a:ext>
            </a:extLst>
          </p:cNvPr>
          <p:cNvSpPr>
            <a:spLocks noGrp="1"/>
          </p:cNvSpPr>
          <p:nvPr>
            <p:ph type="dt" sz="half" idx="10"/>
          </p:nvPr>
        </p:nvSpPr>
        <p:spPr/>
        <p:txBody>
          <a:bodyPr/>
          <a:lstStyle/>
          <a:p>
            <a:fld id="{3062B079-5F27-4351-BA6A-B4A241A4BFC4}" type="datetime1">
              <a:rPr lang="de-DE" smtClean="0"/>
              <a:t>01.03.2022</a:t>
            </a:fld>
            <a:endParaRPr lang="de-DE"/>
          </a:p>
        </p:txBody>
      </p:sp>
      <p:sp>
        <p:nvSpPr>
          <p:cNvPr id="4" name="Fußzeilenplatzhalter 3">
            <a:extLst>
              <a:ext uri="{FF2B5EF4-FFF2-40B4-BE49-F238E27FC236}">
                <a16:creationId xmlns:a16="http://schemas.microsoft.com/office/drawing/2014/main" id="{F821E2A7-9CFD-6049-A439-2BB0A51BD68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68E3D19-A227-8340-A056-3AB631B2A073}"/>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323351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BE8E73A-03CA-1A46-810B-27981941B219}"/>
              </a:ext>
            </a:extLst>
          </p:cNvPr>
          <p:cNvSpPr>
            <a:spLocks noGrp="1"/>
          </p:cNvSpPr>
          <p:nvPr>
            <p:ph type="dt" sz="half" idx="10"/>
          </p:nvPr>
        </p:nvSpPr>
        <p:spPr/>
        <p:txBody>
          <a:bodyPr/>
          <a:lstStyle/>
          <a:p>
            <a:fld id="{CC30A5EC-7BF3-40D4-A0C0-84A83A979D19}" type="datetime1">
              <a:rPr lang="de-DE" smtClean="0"/>
              <a:t>01.03.2022</a:t>
            </a:fld>
            <a:endParaRPr lang="de-DE"/>
          </a:p>
        </p:txBody>
      </p:sp>
      <p:sp>
        <p:nvSpPr>
          <p:cNvPr id="3" name="Fußzeilenplatzhalter 2">
            <a:extLst>
              <a:ext uri="{FF2B5EF4-FFF2-40B4-BE49-F238E27FC236}">
                <a16:creationId xmlns:a16="http://schemas.microsoft.com/office/drawing/2014/main" id="{62F43E0E-8850-5942-8472-FD5B8527763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69CBEF5-2292-DC47-A4BE-69F1771B5BF2}"/>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347474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7ED35-BC0E-244F-B6ED-0D9A1AD3FE0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2F3C0BD-E3D3-104C-AC0F-A8BAD6B4B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FEDE6E-EAAA-2D46-8793-D5A50CE4E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109A151-72B5-004D-81F1-27BE593D1D23}"/>
              </a:ext>
            </a:extLst>
          </p:cNvPr>
          <p:cNvSpPr>
            <a:spLocks noGrp="1"/>
          </p:cNvSpPr>
          <p:nvPr>
            <p:ph type="dt" sz="half" idx="10"/>
          </p:nvPr>
        </p:nvSpPr>
        <p:spPr/>
        <p:txBody>
          <a:bodyPr/>
          <a:lstStyle/>
          <a:p>
            <a:fld id="{36E620F3-841A-42FA-A8E6-3CC1F490224D}" type="datetime1">
              <a:rPr lang="de-DE" smtClean="0"/>
              <a:t>01.03.2022</a:t>
            </a:fld>
            <a:endParaRPr lang="de-DE"/>
          </a:p>
        </p:txBody>
      </p:sp>
      <p:sp>
        <p:nvSpPr>
          <p:cNvPr id="6" name="Fußzeilenplatzhalter 5">
            <a:extLst>
              <a:ext uri="{FF2B5EF4-FFF2-40B4-BE49-F238E27FC236}">
                <a16:creationId xmlns:a16="http://schemas.microsoft.com/office/drawing/2014/main" id="{B1593F7A-F1A2-FD49-8145-152606C1009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4975C3E-DC13-E944-AC18-E3D3DC78BF02}"/>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202932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12FFD-C791-5C40-833F-EC23B47F044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E36F64E-BE83-F940-A448-94849C835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263F816-0AED-3443-AB5B-ABC6AC7E6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62A80D9-18F3-5046-A2DA-AD8CC353D537}"/>
              </a:ext>
            </a:extLst>
          </p:cNvPr>
          <p:cNvSpPr>
            <a:spLocks noGrp="1"/>
          </p:cNvSpPr>
          <p:nvPr>
            <p:ph type="dt" sz="half" idx="10"/>
          </p:nvPr>
        </p:nvSpPr>
        <p:spPr/>
        <p:txBody>
          <a:bodyPr/>
          <a:lstStyle/>
          <a:p>
            <a:fld id="{2F6C2C1A-3F31-479C-8AD3-AF4F48F836C2}" type="datetime1">
              <a:rPr lang="de-DE" smtClean="0"/>
              <a:t>01.03.2022</a:t>
            </a:fld>
            <a:endParaRPr lang="de-DE"/>
          </a:p>
        </p:txBody>
      </p:sp>
      <p:sp>
        <p:nvSpPr>
          <p:cNvPr id="6" name="Fußzeilenplatzhalter 5">
            <a:extLst>
              <a:ext uri="{FF2B5EF4-FFF2-40B4-BE49-F238E27FC236}">
                <a16:creationId xmlns:a16="http://schemas.microsoft.com/office/drawing/2014/main" id="{87A7BD81-1C75-0E41-8AE1-F5441927237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DBC3AE5-27CC-0145-B1E2-3C213305132D}"/>
              </a:ext>
            </a:extLst>
          </p:cNvPr>
          <p:cNvSpPr>
            <a:spLocks noGrp="1"/>
          </p:cNvSpPr>
          <p:nvPr>
            <p:ph type="sldNum" sz="quarter" idx="12"/>
          </p:nvPr>
        </p:nvSpPr>
        <p:spPr/>
        <p:txBody>
          <a:bodyPr/>
          <a:lstStyle/>
          <a:p>
            <a:fld id="{2BFF9692-ABA8-EB4D-B52F-45EFB6AD87B9}" type="slidenum">
              <a:rPr lang="de-DE" smtClean="0"/>
              <a:t>‹Nr.›</a:t>
            </a:fld>
            <a:endParaRPr lang="de-DE"/>
          </a:p>
        </p:txBody>
      </p:sp>
    </p:spTree>
    <p:extLst>
      <p:ext uri="{BB962C8B-B14F-4D97-AF65-F5344CB8AC3E}">
        <p14:creationId xmlns:p14="http://schemas.microsoft.com/office/powerpoint/2010/main" val="50739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4ACC4C6-D79F-2D41-AE4B-A1845EC5B4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60439F4-48CC-6F4F-B762-F9271918F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FEC6FE9-233E-6E44-8659-E7AE290FF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94E1E-78F7-41C9-A597-0B5F0B0892E9}" type="datetime1">
              <a:rPr lang="de-DE" smtClean="0"/>
              <a:t>01.03.2022</a:t>
            </a:fld>
            <a:endParaRPr lang="de-DE"/>
          </a:p>
        </p:txBody>
      </p:sp>
      <p:sp>
        <p:nvSpPr>
          <p:cNvPr id="5" name="Fußzeilenplatzhalter 4">
            <a:extLst>
              <a:ext uri="{FF2B5EF4-FFF2-40B4-BE49-F238E27FC236}">
                <a16:creationId xmlns:a16="http://schemas.microsoft.com/office/drawing/2014/main" id="{5E95564E-EAA6-DD4F-93C3-0A6154486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DCA93F8-2E33-9C45-AD83-D2521C9B5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F9692-ABA8-EB4D-B52F-45EFB6AD87B9}" type="slidenum">
              <a:rPr lang="de-DE" smtClean="0"/>
              <a:t>‹Nr.›</a:t>
            </a:fld>
            <a:endParaRPr lang="de-DE"/>
          </a:p>
        </p:txBody>
      </p:sp>
    </p:spTree>
    <p:extLst>
      <p:ext uri="{BB962C8B-B14F-4D97-AF65-F5344CB8AC3E}">
        <p14:creationId xmlns:p14="http://schemas.microsoft.com/office/powerpoint/2010/main" val="217582940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hyperlink" Target="http://192.168.0.2/"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192.168.0.2/"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http://192.168.0.2/"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18.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515095F2-C267-A743-A151-FCAC014F1CEA}"/>
              </a:ext>
            </a:extLst>
          </p:cNvPr>
          <p:cNvSpPr>
            <a:spLocks noGrp="1"/>
          </p:cNvSpPr>
          <p:nvPr>
            <p:ph type="subTitle" idx="1"/>
          </p:nvPr>
        </p:nvSpPr>
        <p:spPr>
          <a:xfrm>
            <a:off x="1524000" y="3602038"/>
            <a:ext cx="9144000" cy="2465476"/>
          </a:xfrm>
        </p:spPr>
        <p:txBody>
          <a:bodyPr>
            <a:normAutofit/>
          </a:bodyPr>
          <a:lstStyle/>
          <a:p>
            <a:endParaRPr lang="de-DE" dirty="0"/>
          </a:p>
          <a:p>
            <a:endParaRPr lang="de-DE" dirty="0"/>
          </a:p>
          <a:p>
            <a:endParaRPr lang="de-DE" dirty="0"/>
          </a:p>
          <a:p>
            <a:r>
              <a:rPr lang="de-DE" b="1" i="1" dirty="0"/>
              <a:t>Schädigung der Knochen durch Übersäuerung</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191" y="3969497"/>
            <a:ext cx="954000" cy="954000"/>
          </a:xfrm>
          <a:prstGeom prst="rect">
            <a:avLst/>
          </a:prstGeom>
        </p:spPr>
      </p:pic>
      <p:sp>
        <p:nvSpPr>
          <p:cNvPr id="2" name="Titel 1">
            <a:extLst>
              <a:ext uri="{FF2B5EF4-FFF2-40B4-BE49-F238E27FC236}">
                <a16:creationId xmlns:a16="http://schemas.microsoft.com/office/drawing/2014/main" id="{C6E351AC-1D5D-284E-8C2C-A10C2887E67E}"/>
              </a:ext>
            </a:extLst>
          </p:cNvPr>
          <p:cNvSpPr>
            <a:spLocks noGrp="1"/>
          </p:cNvSpPr>
          <p:nvPr>
            <p:ph type="ctrTitle"/>
          </p:nvPr>
        </p:nvSpPr>
        <p:spPr/>
        <p:txBody>
          <a:bodyPr/>
          <a:lstStyle/>
          <a:p>
            <a:r>
              <a:rPr lang="de-DE" b="1" dirty="0"/>
              <a:t>Saure und alkalische Lösungen</a:t>
            </a:r>
          </a:p>
        </p:txBody>
      </p:sp>
      <p:pic>
        <p:nvPicPr>
          <p:cNvPr id="7" name="Grafik 6">
            <a:extLst>
              <a:ext uri="{FF2B5EF4-FFF2-40B4-BE49-F238E27FC236}">
                <a16:creationId xmlns:a16="http://schemas.microsoft.com/office/drawing/2014/main" id="{9ADA18FB-E35C-F445-AC2C-2ABDE4FD4133}"/>
              </a:ext>
            </a:extLst>
          </p:cNvPr>
          <p:cNvPicPr>
            <a:picLocks noChangeAspect="1"/>
          </p:cNvPicPr>
          <p:nvPr/>
        </p:nvPicPr>
        <p:blipFill>
          <a:blip r:embed="rId3"/>
          <a:stretch>
            <a:fillRect/>
          </a:stretch>
        </p:blipFill>
        <p:spPr>
          <a:xfrm>
            <a:off x="190500" y="108726"/>
            <a:ext cx="1333500" cy="1111250"/>
          </a:xfrm>
          <a:prstGeom prst="rect">
            <a:avLst/>
          </a:prstGeom>
        </p:spPr>
      </p:pic>
      <p:pic>
        <p:nvPicPr>
          <p:cNvPr id="9" name="Grafik 8">
            <a:extLst>
              <a:ext uri="{FF2B5EF4-FFF2-40B4-BE49-F238E27FC236}">
                <a16:creationId xmlns:a16="http://schemas.microsoft.com/office/drawing/2014/main" id="{A4EB58EF-B024-A641-A6A7-0589F09E23E9}"/>
              </a:ext>
            </a:extLst>
          </p:cNvPr>
          <p:cNvPicPr>
            <a:picLocks noChangeAspect="1"/>
          </p:cNvPicPr>
          <p:nvPr/>
        </p:nvPicPr>
        <p:blipFill>
          <a:blip r:embed="rId4"/>
          <a:stretch>
            <a:fillRect/>
          </a:stretch>
        </p:blipFill>
        <p:spPr>
          <a:xfrm>
            <a:off x="9232919" y="108726"/>
            <a:ext cx="2870161" cy="1111250"/>
          </a:xfrm>
          <a:prstGeom prst="rect">
            <a:avLst/>
          </a:prstGeom>
        </p:spPr>
      </p:pic>
      <p:sp>
        <p:nvSpPr>
          <p:cNvPr id="5" name="Foliennummernplatzhalter 4"/>
          <p:cNvSpPr>
            <a:spLocks noGrp="1"/>
          </p:cNvSpPr>
          <p:nvPr>
            <p:ph type="sldNum" sz="quarter" idx="12"/>
          </p:nvPr>
        </p:nvSpPr>
        <p:spPr/>
        <p:txBody>
          <a:bodyPr/>
          <a:lstStyle/>
          <a:p>
            <a:fld id="{2BFF9692-ABA8-EB4D-B52F-45EFB6AD87B9}" type="slidenum">
              <a:rPr lang="de-DE" smtClean="0"/>
              <a:t>1</a:t>
            </a:fld>
            <a:endParaRPr lang="de-DE"/>
          </a:p>
        </p:txBody>
      </p:sp>
    </p:spTree>
    <p:extLst>
      <p:ext uri="{BB962C8B-B14F-4D97-AF65-F5344CB8AC3E}">
        <p14:creationId xmlns:p14="http://schemas.microsoft.com/office/powerpoint/2010/main" val="402191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021B6C1-270C-C942-95D2-9961ABFF730D}"/>
              </a:ext>
            </a:extLst>
          </p:cNvPr>
          <p:cNvPicPr>
            <a:picLocks noChangeAspect="1"/>
          </p:cNvPicPr>
          <p:nvPr/>
        </p:nvPicPr>
        <p:blipFill>
          <a:blip r:embed="rId2"/>
          <a:stretch>
            <a:fillRect/>
          </a:stretch>
        </p:blipFill>
        <p:spPr>
          <a:xfrm>
            <a:off x="10663901" y="370682"/>
            <a:ext cx="680400" cy="680400"/>
          </a:xfrm>
          <a:prstGeom prst="rect">
            <a:avLst/>
          </a:prstGeom>
        </p:spPr>
      </p:pic>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Befragung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Wir wollen nun erfahren, wie dir die Aufgabe gefallen hat. Klicke dazu auf folgenden Link: </a:t>
            </a:r>
          </a:p>
          <a:p>
            <a:pPr marL="0" indent="0">
              <a:buNone/>
            </a:pPr>
            <a:endParaRPr lang="de-DE" sz="2000" dirty="0"/>
          </a:p>
          <a:p>
            <a:pPr marL="0" indent="0" algn="ctr">
              <a:buNone/>
            </a:pPr>
            <a:r>
              <a:rPr lang="de-DE" sz="2000" b="1" i="1" dirty="0">
                <a:hlinkClick r:id="rId3"/>
              </a:rPr>
              <a:t>Begleitfragebogen 1</a:t>
            </a:r>
            <a:endParaRPr lang="de-DE" sz="2000" b="1" i="1" dirty="0"/>
          </a:p>
          <a:p>
            <a:pPr marL="0" indent="0">
              <a:buNone/>
            </a:pPr>
            <a:endParaRPr lang="de-DE" sz="2000" dirty="0"/>
          </a:p>
          <a:p>
            <a:pPr marL="0" indent="0" algn="ctr">
              <a:buNone/>
            </a:pPr>
            <a:r>
              <a:rPr lang="de-DE" sz="2000" dirty="0"/>
              <a:t>Oder scanne den QR-Code auf der Übersicht zum Studienablauf. </a:t>
            </a:r>
          </a:p>
        </p:txBody>
      </p:sp>
      <p:sp>
        <p:nvSpPr>
          <p:cNvPr id="6" name="Foliennummernplatzhalter 5"/>
          <p:cNvSpPr>
            <a:spLocks noGrp="1"/>
          </p:cNvSpPr>
          <p:nvPr>
            <p:ph type="sldNum" sz="quarter" idx="12"/>
          </p:nvPr>
        </p:nvSpPr>
        <p:spPr/>
        <p:txBody>
          <a:bodyPr/>
          <a:lstStyle/>
          <a:p>
            <a:fld id="{2BFF9692-ABA8-EB4D-B52F-45EFB6AD87B9}" type="slidenum">
              <a:rPr lang="de-DE" smtClean="0"/>
              <a:t>10</a:t>
            </a:fld>
            <a:endParaRPr lang="de-DE"/>
          </a:p>
        </p:txBody>
      </p:sp>
      <p:sp>
        <p:nvSpPr>
          <p:cNvPr id="8" name="Textfeld 7">
            <a:extLst>
              <a:ext uri="{FF2B5EF4-FFF2-40B4-BE49-F238E27FC236}">
                <a16:creationId xmlns:a16="http://schemas.microsoft.com/office/drawing/2014/main" id="{FC3977D0-5A9B-C741-AB4A-8D965A3C814B}"/>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spTree>
    <p:extLst>
      <p:ext uri="{BB962C8B-B14F-4D97-AF65-F5344CB8AC3E}">
        <p14:creationId xmlns:p14="http://schemas.microsoft.com/office/powerpoint/2010/main" val="400759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E4DC5-09EF-7140-AFA3-36DE3720B829}"/>
              </a:ext>
            </a:extLst>
          </p:cNvPr>
          <p:cNvSpPr>
            <a:spLocks noGrp="1"/>
          </p:cNvSpPr>
          <p:nvPr>
            <p:ph type="ctrTitle"/>
          </p:nvPr>
        </p:nvSpPr>
        <p:spPr/>
        <p:txBody>
          <a:bodyPr/>
          <a:lstStyle/>
          <a:p>
            <a:r>
              <a:rPr lang="de-DE" dirty="0"/>
              <a:t>Aufgabe 2</a:t>
            </a:r>
          </a:p>
        </p:txBody>
      </p:sp>
      <p:sp>
        <p:nvSpPr>
          <p:cNvPr id="3" name="Untertitel 2">
            <a:extLst>
              <a:ext uri="{FF2B5EF4-FFF2-40B4-BE49-F238E27FC236}">
                <a16:creationId xmlns:a16="http://schemas.microsoft.com/office/drawing/2014/main" id="{CB304EDD-4FAF-3547-95B3-0167A1BA4926}"/>
              </a:ext>
            </a:extLst>
          </p:cNvPr>
          <p:cNvSpPr>
            <a:spLocks noGrp="1"/>
          </p:cNvSpPr>
          <p:nvPr>
            <p:ph type="subTitle" idx="1"/>
          </p:nvPr>
        </p:nvSpPr>
        <p:spPr/>
        <p:txBody>
          <a:bodyPr/>
          <a:lstStyle/>
          <a:p>
            <a:r>
              <a:rPr lang="de-DE" i="1" dirty="0"/>
              <a:t>Säuren und ihre Eigenschaften</a:t>
            </a:r>
          </a:p>
        </p:txBody>
      </p:sp>
      <p:pic>
        <p:nvPicPr>
          <p:cNvPr id="4" name="Grafik 3">
            <a:extLst>
              <a:ext uri="{FF2B5EF4-FFF2-40B4-BE49-F238E27FC236}">
                <a16:creationId xmlns:a16="http://schemas.microsoft.com/office/drawing/2014/main" id="{9ADA18FB-E35C-F445-AC2C-2ABDE4FD4133}"/>
              </a:ext>
            </a:extLst>
          </p:cNvPr>
          <p:cNvPicPr>
            <a:picLocks noChangeAspect="1"/>
          </p:cNvPicPr>
          <p:nvPr/>
        </p:nvPicPr>
        <p:blipFill>
          <a:blip r:embed="rId2"/>
          <a:stretch>
            <a:fillRect/>
          </a:stretch>
        </p:blipFill>
        <p:spPr>
          <a:xfrm>
            <a:off x="190500" y="108726"/>
            <a:ext cx="1333500" cy="1111250"/>
          </a:xfrm>
          <a:prstGeom prst="rect">
            <a:avLst/>
          </a:prstGeom>
        </p:spPr>
      </p:pic>
      <p:pic>
        <p:nvPicPr>
          <p:cNvPr id="5" name="Grafik 4">
            <a:extLst>
              <a:ext uri="{FF2B5EF4-FFF2-40B4-BE49-F238E27FC236}">
                <a16:creationId xmlns:a16="http://schemas.microsoft.com/office/drawing/2014/main" id="{A4EB58EF-B024-A641-A6A7-0589F09E23E9}"/>
              </a:ext>
            </a:extLst>
          </p:cNvPr>
          <p:cNvPicPr>
            <a:picLocks noChangeAspect="1"/>
          </p:cNvPicPr>
          <p:nvPr/>
        </p:nvPicPr>
        <p:blipFill>
          <a:blip r:embed="rId3"/>
          <a:stretch>
            <a:fillRect/>
          </a:stretch>
        </p:blipFill>
        <p:spPr>
          <a:xfrm>
            <a:off x="9232919" y="108726"/>
            <a:ext cx="2870161" cy="1111250"/>
          </a:xfrm>
          <a:prstGeom prst="rect">
            <a:avLst/>
          </a:prstGeom>
        </p:spPr>
      </p:pic>
      <p:sp>
        <p:nvSpPr>
          <p:cNvPr id="6" name="Foliennummernplatzhalter 5"/>
          <p:cNvSpPr>
            <a:spLocks noGrp="1"/>
          </p:cNvSpPr>
          <p:nvPr>
            <p:ph type="sldNum" sz="quarter" idx="12"/>
          </p:nvPr>
        </p:nvSpPr>
        <p:spPr/>
        <p:txBody>
          <a:bodyPr/>
          <a:lstStyle/>
          <a:p>
            <a:fld id="{2BFF9692-ABA8-EB4D-B52F-45EFB6AD87B9}" type="slidenum">
              <a:rPr lang="de-DE" smtClean="0"/>
              <a:t>11</a:t>
            </a:fld>
            <a:endParaRPr lang="de-DE"/>
          </a:p>
        </p:txBody>
      </p:sp>
    </p:spTree>
    <p:extLst>
      <p:ext uri="{BB962C8B-B14F-4D97-AF65-F5344CB8AC3E}">
        <p14:creationId xmlns:p14="http://schemas.microsoft.com/office/powerpoint/2010/main" val="253020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Der Säure-Base-Haushalt unseres Körpers wird u.a. durch unsere Nieren in einem empfindlichen Gleichgewicht gehalten. Eine Störung dieses Gleichgewichts kann schwerwiegende Auswirkungen auf unsere Gesundheit haben. Im Körper entstehen Säuremoleküle in unterschiedlichen Prozessen des Stoffwechsels:</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Wenn die Nieren ihre Funktion verlieren, kann es zu einer Übersäuerung des Körpers kommen. Dadurch befinden sich zu viele Säuren im Körper, die u.a. die Knochen schädigen können. Doch was sind Säuren eigentlich und wie kommt es zu der Schädigung der Knochen?</a:t>
            </a:r>
          </a:p>
          <a:p>
            <a:pPr marL="0" indent="0">
              <a:buNone/>
            </a:pPr>
            <a:r>
              <a:rPr lang="de-DE" sz="2000" dirty="0"/>
              <a:t>Der Wissenschaftler </a:t>
            </a:r>
            <a:r>
              <a:rPr lang="de-DE" sz="2000" dirty="0" err="1"/>
              <a:t>Svante</a:t>
            </a:r>
            <a:r>
              <a:rPr lang="de-DE" sz="2000" dirty="0"/>
              <a:t> Arrhenius beschrieb </a:t>
            </a:r>
            <a:r>
              <a:rPr lang="de-DE" sz="2000" i="1" dirty="0">
                <a:solidFill>
                  <a:schemeClr val="accent2">
                    <a:lumMod val="75000"/>
                  </a:schemeClr>
                </a:solidFill>
              </a:rPr>
              <a:t>Säuren als Moleküle, die sich in Wasser in ein </a:t>
            </a:r>
            <a:r>
              <a:rPr lang="de-DE" sz="2000" i="1">
                <a:solidFill>
                  <a:schemeClr val="accent2">
                    <a:lumMod val="75000"/>
                  </a:schemeClr>
                </a:solidFill>
              </a:rPr>
              <a:t>positiv geladenes </a:t>
            </a:r>
            <a:r>
              <a:rPr lang="de-DE" sz="2000" i="1" dirty="0">
                <a:solidFill>
                  <a:schemeClr val="accent2">
                    <a:lumMod val="75000"/>
                  </a:schemeClr>
                </a:solidFill>
              </a:rPr>
              <a:t>Wasserstoff-Ion (H</a:t>
            </a:r>
            <a:r>
              <a:rPr lang="de-DE" sz="2000" i="1" baseline="30000" dirty="0">
                <a:solidFill>
                  <a:schemeClr val="accent2">
                    <a:lumMod val="75000"/>
                  </a:schemeClr>
                </a:solidFill>
              </a:rPr>
              <a:t>+</a:t>
            </a:r>
            <a:r>
              <a:rPr lang="de-DE" sz="2000" i="1" dirty="0">
                <a:solidFill>
                  <a:schemeClr val="accent2">
                    <a:lumMod val="75000"/>
                  </a:schemeClr>
                </a:solidFill>
              </a:rPr>
              <a:t>-Ion) und ein negativ geladenes Säurerest-Ion aufspalten</a:t>
            </a:r>
            <a:r>
              <a:rPr lang="de-DE" sz="2000" dirty="0"/>
              <a:t>. H</a:t>
            </a:r>
            <a:r>
              <a:rPr lang="de-DE" sz="2000" baseline="30000" dirty="0"/>
              <a:t>+</a:t>
            </a:r>
            <a:r>
              <a:rPr lang="de-DE" sz="2000" dirty="0"/>
              <a:t>-Ionen werden auch als </a:t>
            </a:r>
            <a:r>
              <a:rPr lang="de-DE" sz="2000" i="1" dirty="0">
                <a:solidFill>
                  <a:schemeClr val="accent2">
                    <a:lumMod val="75000"/>
                  </a:schemeClr>
                </a:solidFill>
              </a:rPr>
              <a:t>Protonen</a:t>
            </a:r>
            <a:r>
              <a:rPr lang="de-DE" sz="2000" dirty="0"/>
              <a:t> bezeichnet. </a:t>
            </a:r>
          </a:p>
          <a:p>
            <a:pPr marL="0" indent="0">
              <a:buNone/>
            </a:pPr>
            <a:endParaRPr lang="de-DE" dirty="0"/>
          </a:p>
        </p:txBody>
      </p:sp>
      <p:sp>
        <p:nvSpPr>
          <p:cNvPr id="18" name="Freihandform 17"/>
          <p:cNvSpPr/>
          <p:nvPr/>
        </p:nvSpPr>
        <p:spPr>
          <a:xfrm rot="9812459">
            <a:off x="5807119" y="3375622"/>
            <a:ext cx="636744" cy="179308"/>
          </a:xfrm>
          <a:custGeom>
            <a:avLst/>
            <a:gdLst>
              <a:gd name="connsiteX0" fmla="*/ 0 w 977153"/>
              <a:gd name="connsiteY0" fmla="*/ 179308 h 179308"/>
              <a:gd name="connsiteX1" fmla="*/ 475129 w 977153"/>
              <a:gd name="connsiteY1" fmla="*/ 14 h 179308"/>
              <a:gd name="connsiteX2" fmla="*/ 977153 w 977153"/>
              <a:gd name="connsiteY2" fmla="*/ 170344 h 179308"/>
            </a:gdLst>
            <a:ahLst/>
            <a:cxnLst>
              <a:cxn ang="0">
                <a:pos x="connsiteX0" y="connsiteY0"/>
              </a:cxn>
              <a:cxn ang="0">
                <a:pos x="connsiteX1" y="connsiteY1"/>
              </a:cxn>
              <a:cxn ang="0">
                <a:pos x="connsiteX2" y="connsiteY2"/>
              </a:cxn>
            </a:cxnLst>
            <a:rect l="l" t="t" r="r" b="b"/>
            <a:pathLst>
              <a:path w="977153" h="179308">
                <a:moveTo>
                  <a:pt x="0" y="179308"/>
                </a:moveTo>
                <a:cubicBezTo>
                  <a:pt x="156135" y="90408"/>
                  <a:pt x="312270" y="1508"/>
                  <a:pt x="475129" y="14"/>
                </a:cubicBezTo>
                <a:cubicBezTo>
                  <a:pt x="637988" y="-1480"/>
                  <a:pt x="850153" y="110579"/>
                  <a:pt x="977153" y="170344"/>
                </a:cubicBezTo>
              </a:path>
            </a:pathLst>
          </a:custGeom>
          <a:ln>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1" name="Textfeld 20">
            <a:extLst>
              <a:ext uri="{FF2B5EF4-FFF2-40B4-BE49-F238E27FC236}">
                <a16:creationId xmlns:a16="http://schemas.microsoft.com/office/drawing/2014/main" id="{3468C388-A219-C64C-B2EB-C0CDE9D4C61A}"/>
              </a:ext>
            </a:extLst>
          </p:cNvPr>
          <p:cNvSpPr txBox="1"/>
          <p:nvPr/>
        </p:nvSpPr>
        <p:spPr>
          <a:xfrm>
            <a:off x="6580859" y="3076283"/>
            <a:ext cx="1782430" cy="276999"/>
          </a:xfrm>
          <a:prstGeom prst="rect">
            <a:avLst/>
          </a:prstGeom>
          <a:noFill/>
        </p:spPr>
        <p:txBody>
          <a:bodyPr wrap="square" rtlCol="0">
            <a:spAutoFit/>
          </a:bodyPr>
          <a:lstStyle/>
          <a:p>
            <a:r>
              <a:rPr lang="de-DE" sz="1200" i="1" dirty="0"/>
              <a:t>Säuremolekül</a:t>
            </a:r>
            <a:endParaRPr lang="de-DE" sz="1200" i="1" baseline="-25000" dirty="0"/>
          </a:p>
        </p:txBody>
      </p:sp>
      <p:sp>
        <p:nvSpPr>
          <p:cNvPr id="23" name="Foliennummernplatzhalter 22"/>
          <p:cNvSpPr>
            <a:spLocks noGrp="1"/>
          </p:cNvSpPr>
          <p:nvPr>
            <p:ph type="sldNum" sz="quarter" idx="12"/>
          </p:nvPr>
        </p:nvSpPr>
        <p:spPr/>
        <p:txBody>
          <a:bodyPr/>
          <a:lstStyle/>
          <a:p>
            <a:fld id="{2BFF9692-ABA8-EB4D-B52F-45EFB6AD87B9}" type="slidenum">
              <a:rPr lang="de-DE" smtClean="0"/>
              <a:t>12</a:t>
            </a:fld>
            <a:endParaRPr lang="de-DE"/>
          </a:p>
        </p:txBody>
      </p:sp>
      <p:pic>
        <p:nvPicPr>
          <p:cNvPr id="9" name="Grafik 8">
            <a:extLst>
              <a:ext uri="{FF2B5EF4-FFF2-40B4-BE49-F238E27FC236}">
                <a16:creationId xmlns:a16="http://schemas.microsoft.com/office/drawing/2014/main" id="{7D532293-0ED0-314E-B3BB-1E823C293619}"/>
              </a:ext>
            </a:extLst>
          </p:cNvPr>
          <p:cNvPicPr>
            <a:picLocks noChangeAspect="1"/>
          </p:cNvPicPr>
          <p:nvPr/>
        </p:nvPicPr>
        <p:blipFill>
          <a:blip r:embed="rId2"/>
          <a:stretch>
            <a:fillRect/>
          </a:stretch>
        </p:blipFill>
        <p:spPr>
          <a:xfrm>
            <a:off x="359411" y="5248457"/>
            <a:ext cx="478789" cy="478789"/>
          </a:xfrm>
          <a:prstGeom prst="rect">
            <a:avLst/>
          </a:prstGeom>
        </p:spPr>
      </p:pic>
      <p:sp>
        <p:nvSpPr>
          <p:cNvPr id="15" name="Textfeld 14">
            <a:extLst>
              <a:ext uri="{FF2B5EF4-FFF2-40B4-BE49-F238E27FC236}">
                <a16:creationId xmlns:a16="http://schemas.microsoft.com/office/drawing/2014/main" id="{6FDA4914-E6BD-3F4B-9A69-9A646174B48D}"/>
              </a:ext>
            </a:extLst>
          </p:cNvPr>
          <p:cNvSpPr txBox="1"/>
          <p:nvPr/>
        </p:nvSpPr>
        <p:spPr>
          <a:xfrm>
            <a:off x="4911535" y="3518287"/>
            <a:ext cx="1009611" cy="276999"/>
          </a:xfrm>
          <a:prstGeom prst="rect">
            <a:avLst/>
          </a:prstGeom>
          <a:noFill/>
        </p:spPr>
        <p:txBody>
          <a:bodyPr wrap="square" rtlCol="0">
            <a:spAutoFit/>
          </a:bodyPr>
          <a:lstStyle/>
          <a:p>
            <a:r>
              <a:rPr lang="de-DE" sz="1200" i="1" dirty="0"/>
              <a:t>Stoffwechsel</a:t>
            </a:r>
            <a:endParaRPr lang="de-DE" sz="1200" i="1" baseline="-25000" dirty="0"/>
          </a:p>
        </p:txBody>
      </p:sp>
      <p:sp>
        <p:nvSpPr>
          <p:cNvPr id="16" name="Textfeld 15">
            <a:extLst>
              <a:ext uri="{FF2B5EF4-FFF2-40B4-BE49-F238E27FC236}">
                <a16:creationId xmlns:a16="http://schemas.microsoft.com/office/drawing/2014/main" id="{264EF697-E64E-0143-9C56-4686A30F2849}"/>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24" name="Grafik 23">
            <a:extLst>
              <a:ext uri="{FF2B5EF4-FFF2-40B4-BE49-F238E27FC236}">
                <a16:creationId xmlns:a16="http://schemas.microsoft.com/office/drawing/2014/main" id="{B70547E4-80BB-9A40-B941-A8BF0B8B3186}"/>
              </a:ext>
            </a:extLst>
          </p:cNvPr>
          <p:cNvPicPr>
            <a:picLocks noChangeAspect="1"/>
          </p:cNvPicPr>
          <p:nvPr/>
        </p:nvPicPr>
        <p:blipFill>
          <a:blip r:embed="rId3"/>
          <a:stretch>
            <a:fillRect/>
          </a:stretch>
        </p:blipFill>
        <p:spPr>
          <a:xfrm>
            <a:off x="10664429" y="335802"/>
            <a:ext cx="679872" cy="679872"/>
          </a:xfrm>
          <a:prstGeom prst="rect">
            <a:avLst/>
          </a:prstGeom>
        </p:spPr>
      </p:pic>
      <p:sp>
        <p:nvSpPr>
          <p:cNvPr id="25" name="Oval 3">
            <a:extLst>
              <a:ext uri="{FF2B5EF4-FFF2-40B4-BE49-F238E27FC236}">
                <a16:creationId xmlns:a16="http://schemas.microsoft.com/office/drawing/2014/main" id="{95E661CC-52DA-D34C-85AD-54E007B27D14}"/>
              </a:ext>
            </a:extLst>
          </p:cNvPr>
          <p:cNvSpPr>
            <a:spLocks noChangeAspect="1"/>
          </p:cNvSpPr>
          <p:nvPr/>
        </p:nvSpPr>
        <p:spPr>
          <a:xfrm>
            <a:off x="6269227" y="2676460"/>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Oval 7">
            <a:extLst>
              <a:ext uri="{FF2B5EF4-FFF2-40B4-BE49-F238E27FC236}">
                <a16:creationId xmlns:a16="http://schemas.microsoft.com/office/drawing/2014/main" id="{8E3E6956-FDC7-C74B-8649-C03D3E01C7CF}"/>
              </a:ext>
            </a:extLst>
          </p:cNvPr>
          <p:cNvSpPr>
            <a:spLocks noChangeAspect="1"/>
          </p:cNvSpPr>
          <p:nvPr/>
        </p:nvSpPr>
        <p:spPr>
          <a:xfrm>
            <a:off x="6582904" y="2676460"/>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245" y="2770094"/>
            <a:ext cx="748193" cy="748193"/>
          </a:xfrm>
          <a:prstGeom prst="rect">
            <a:avLst/>
          </a:prstGeom>
        </p:spPr>
      </p:pic>
    </p:spTree>
    <p:extLst>
      <p:ext uri="{BB962C8B-B14F-4D97-AF65-F5344CB8AC3E}">
        <p14:creationId xmlns:p14="http://schemas.microsoft.com/office/powerpoint/2010/main" val="152385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 </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Unser Körper besteht zu einem Großteil aus Wasser, in dem Säuren gelöst werden. Hierbei werden die Säuremoleküle aufgespalten.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Die gebildeten Ionen sind in wässriger Lösung hydratisiert, also von Wassermolekülen umgeben. Das wird durch das Symbol (</a:t>
            </a:r>
            <a:r>
              <a:rPr lang="de-DE" sz="2000" dirty="0" err="1"/>
              <a:t>aq</a:t>
            </a:r>
            <a:r>
              <a:rPr lang="de-DE" sz="2000" dirty="0"/>
              <a:t>) zum Ausdruck gebracht. Wenn Säuren in Wasser gelöst werden, spricht man auch von sauren Lösungen. </a:t>
            </a:r>
          </a:p>
        </p:txBody>
      </p:sp>
      <p:sp>
        <p:nvSpPr>
          <p:cNvPr id="4" name="Oval 3">
            <a:extLst>
              <a:ext uri="{FF2B5EF4-FFF2-40B4-BE49-F238E27FC236}">
                <a16:creationId xmlns:a16="http://schemas.microsoft.com/office/drawing/2014/main" id="{95E661CC-52DA-D34C-85AD-54E007B27D14}"/>
              </a:ext>
            </a:extLst>
          </p:cNvPr>
          <p:cNvSpPr>
            <a:spLocks noChangeAspect="1"/>
          </p:cNvSpPr>
          <p:nvPr/>
        </p:nvSpPr>
        <p:spPr>
          <a:xfrm>
            <a:off x="3982401" y="2362726"/>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48E6D44E-02EC-884D-BED0-E5A714370BC6}"/>
              </a:ext>
            </a:extLst>
          </p:cNvPr>
          <p:cNvSpPr txBox="1"/>
          <p:nvPr/>
        </p:nvSpPr>
        <p:spPr>
          <a:xfrm>
            <a:off x="2331314" y="2433699"/>
            <a:ext cx="1385740" cy="276999"/>
          </a:xfrm>
          <a:prstGeom prst="rect">
            <a:avLst/>
          </a:prstGeom>
          <a:noFill/>
        </p:spPr>
        <p:txBody>
          <a:bodyPr wrap="square" rtlCol="0">
            <a:spAutoFit/>
          </a:bodyPr>
          <a:lstStyle/>
          <a:p>
            <a:r>
              <a:rPr lang="de-DE" sz="1200" i="1" dirty="0"/>
              <a:t>Modell:</a:t>
            </a:r>
          </a:p>
        </p:txBody>
      </p:sp>
      <p:sp>
        <p:nvSpPr>
          <p:cNvPr id="6" name="Textfeld 5">
            <a:extLst>
              <a:ext uri="{FF2B5EF4-FFF2-40B4-BE49-F238E27FC236}">
                <a16:creationId xmlns:a16="http://schemas.microsoft.com/office/drawing/2014/main" id="{CCA9CFBA-FA39-144E-B35C-A75B7F590B7E}"/>
              </a:ext>
            </a:extLst>
          </p:cNvPr>
          <p:cNvSpPr txBox="1"/>
          <p:nvPr/>
        </p:nvSpPr>
        <p:spPr>
          <a:xfrm>
            <a:off x="2315305" y="3026123"/>
            <a:ext cx="1385740" cy="276999"/>
          </a:xfrm>
          <a:prstGeom prst="rect">
            <a:avLst/>
          </a:prstGeom>
          <a:noFill/>
        </p:spPr>
        <p:txBody>
          <a:bodyPr wrap="square" rtlCol="0">
            <a:spAutoFit/>
          </a:bodyPr>
          <a:lstStyle/>
          <a:p>
            <a:r>
              <a:rPr lang="de-DE" sz="1200" i="1" dirty="0"/>
              <a:t>Reaktionsschema:</a:t>
            </a:r>
          </a:p>
        </p:txBody>
      </p:sp>
      <p:sp>
        <p:nvSpPr>
          <p:cNvPr id="7" name="Textfeld 6">
            <a:extLst>
              <a:ext uri="{FF2B5EF4-FFF2-40B4-BE49-F238E27FC236}">
                <a16:creationId xmlns:a16="http://schemas.microsoft.com/office/drawing/2014/main" id="{546E3332-456F-634C-8052-B0E0E8479904}"/>
              </a:ext>
            </a:extLst>
          </p:cNvPr>
          <p:cNvSpPr txBox="1"/>
          <p:nvPr/>
        </p:nvSpPr>
        <p:spPr>
          <a:xfrm>
            <a:off x="2284657" y="3630032"/>
            <a:ext cx="1479054" cy="276999"/>
          </a:xfrm>
          <a:prstGeom prst="rect">
            <a:avLst/>
          </a:prstGeom>
          <a:noFill/>
        </p:spPr>
        <p:txBody>
          <a:bodyPr wrap="square" rtlCol="0">
            <a:spAutoFit/>
          </a:bodyPr>
          <a:lstStyle/>
          <a:p>
            <a:r>
              <a:rPr lang="de-DE" sz="1200" i="1" dirty="0"/>
              <a:t>Reaktionsgleichung:</a:t>
            </a:r>
          </a:p>
        </p:txBody>
      </p:sp>
      <p:sp>
        <p:nvSpPr>
          <p:cNvPr id="8" name="Oval 7">
            <a:extLst>
              <a:ext uri="{FF2B5EF4-FFF2-40B4-BE49-F238E27FC236}">
                <a16:creationId xmlns:a16="http://schemas.microsoft.com/office/drawing/2014/main" id="{8E3E6956-FDC7-C74B-8649-C03D3E01C7CF}"/>
              </a:ext>
            </a:extLst>
          </p:cNvPr>
          <p:cNvSpPr>
            <a:spLocks noChangeAspect="1"/>
          </p:cNvSpPr>
          <p:nvPr/>
        </p:nvSpPr>
        <p:spPr>
          <a:xfrm>
            <a:off x="4296078" y="2362726"/>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 name="Gerade Verbindung mit Pfeil 9">
            <a:extLst>
              <a:ext uri="{FF2B5EF4-FFF2-40B4-BE49-F238E27FC236}">
                <a16:creationId xmlns:a16="http://schemas.microsoft.com/office/drawing/2014/main" id="{EA078B8C-2F3C-A84C-955E-FB66EDE517E6}"/>
              </a:ext>
            </a:extLst>
          </p:cNvPr>
          <p:cNvCxnSpPr/>
          <p:nvPr/>
        </p:nvCxnSpPr>
        <p:spPr>
          <a:xfrm>
            <a:off x="5528679" y="2604665"/>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703F6629-274B-574D-A905-A3D4F13E8BDC}"/>
              </a:ext>
            </a:extLst>
          </p:cNvPr>
          <p:cNvSpPr>
            <a:spLocks noChangeAspect="1"/>
          </p:cNvSpPr>
          <p:nvPr/>
        </p:nvSpPr>
        <p:spPr>
          <a:xfrm>
            <a:off x="6952389" y="2456175"/>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Oval 12">
            <a:extLst>
              <a:ext uri="{FF2B5EF4-FFF2-40B4-BE49-F238E27FC236}">
                <a16:creationId xmlns:a16="http://schemas.microsoft.com/office/drawing/2014/main" id="{787F09CC-A5C1-404A-8040-322900899385}"/>
              </a:ext>
            </a:extLst>
          </p:cNvPr>
          <p:cNvSpPr>
            <a:spLocks noChangeAspect="1"/>
          </p:cNvSpPr>
          <p:nvPr/>
        </p:nvSpPr>
        <p:spPr>
          <a:xfrm>
            <a:off x="9532500" y="2597429"/>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3468C388-A219-C64C-B2EB-C0CDE9D4C61A}"/>
              </a:ext>
            </a:extLst>
          </p:cNvPr>
          <p:cNvSpPr txBox="1"/>
          <p:nvPr/>
        </p:nvSpPr>
        <p:spPr>
          <a:xfrm>
            <a:off x="3588837" y="2956812"/>
            <a:ext cx="1782430" cy="369332"/>
          </a:xfrm>
          <a:prstGeom prst="rect">
            <a:avLst/>
          </a:prstGeom>
          <a:noFill/>
        </p:spPr>
        <p:txBody>
          <a:bodyPr wrap="square" rtlCol="0">
            <a:spAutoFit/>
          </a:bodyPr>
          <a:lstStyle/>
          <a:p>
            <a:r>
              <a:rPr lang="de-DE" dirty="0"/>
              <a:t>Säuremolekül </a:t>
            </a:r>
            <a:r>
              <a:rPr lang="de-DE" baseline="-25000" dirty="0"/>
              <a:t>(</a:t>
            </a:r>
            <a:r>
              <a:rPr lang="de-DE" baseline="-25000" dirty="0" err="1"/>
              <a:t>aq</a:t>
            </a:r>
            <a:r>
              <a:rPr lang="de-DE" baseline="-25000" dirty="0"/>
              <a:t>)</a:t>
            </a:r>
          </a:p>
        </p:txBody>
      </p:sp>
      <p:sp>
        <p:nvSpPr>
          <p:cNvPr id="15" name="Textfeld 14">
            <a:extLst>
              <a:ext uri="{FF2B5EF4-FFF2-40B4-BE49-F238E27FC236}">
                <a16:creationId xmlns:a16="http://schemas.microsoft.com/office/drawing/2014/main" id="{24EE0DAD-71ED-6E44-90BA-EFA0205AA453}"/>
              </a:ext>
            </a:extLst>
          </p:cNvPr>
          <p:cNvSpPr txBox="1"/>
          <p:nvPr/>
        </p:nvSpPr>
        <p:spPr>
          <a:xfrm>
            <a:off x="6359904" y="2964647"/>
            <a:ext cx="4163504"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 </a:t>
            </a:r>
            <a:r>
              <a:rPr lang="de-DE" dirty="0"/>
              <a:t>+ Säurerest-Ion </a:t>
            </a:r>
            <a:r>
              <a:rPr lang="de-DE" baseline="-25000" dirty="0"/>
              <a:t>(</a:t>
            </a:r>
            <a:r>
              <a:rPr lang="de-DE" baseline="-25000" dirty="0" err="1"/>
              <a:t>aq</a:t>
            </a:r>
            <a:r>
              <a:rPr lang="de-DE" baseline="-25000" dirty="0"/>
              <a:t>)</a:t>
            </a:r>
          </a:p>
        </p:txBody>
      </p:sp>
      <p:cxnSp>
        <p:nvCxnSpPr>
          <p:cNvPr id="16" name="Gerade Verbindung mit Pfeil 15">
            <a:extLst>
              <a:ext uri="{FF2B5EF4-FFF2-40B4-BE49-F238E27FC236}">
                <a16:creationId xmlns:a16="http://schemas.microsoft.com/office/drawing/2014/main" id="{B49E665B-21A3-9B4A-8038-588460AB13E5}"/>
              </a:ext>
            </a:extLst>
          </p:cNvPr>
          <p:cNvCxnSpPr/>
          <p:nvPr/>
        </p:nvCxnSpPr>
        <p:spPr>
          <a:xfrm>
            <a:off x="5512670" y="312616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feld 17">
            <a:extLst>
              <a:ext uri="{FF2B5EF4-FFF2-40B4-BE49-F238E27FC236}">
                <a16:creationId xmlns:a16="http://schemas.microsoft.com/office/drawing/2014/main" id="{D0A5D1BA-D8C5-F44C-A0B9-848507E31481}"/>
              </a:ext>
            </a:extLst>
          </p:cNvPr>
          <p:cNvSpPr txBox="1"/>
          <p:nvPr/>
        </p:nvSpPr>
        <p:spPr>
          <a:xfrm>
            <a:off x="8161209" y="2412763"/>
            <a:ext cx="280447" cy="369332"/>
          </a:xfrm>
          <a:prstGeom prst="rect">
            <a:avLst/>
          </a:prstGeom>
          <a:noFill/>
        </p:spPr>
        <p:txBody>
          <a:bodyPr wrap="square">
            <a:spAutoFit/>
          </a:bodyPr>
          <a:lstStyle/>
          <a:p>
            <a:r>
              <a:rPr lang="de-DE" dirty="0"/>
              <a:t>+</a:t>
            </a:r>
          </a:p>
        </p:txBody>
      </p:sp>
      <p:sp>
        <p:nvSpPr>
          <p:cNvPr id="19" name="Oval 18">
            <a:extLst>
              <a:ext uri="{FF2B5EF4-FFF2-40B4-BE49-F238E27FC236}">
                <a16:creationId xmlns:a16="http://schemas.microsoft.com/office/drawing/2014/main" id="{73417C8D-8F26-8244-A9F3-7EB09301A3D8}"/>
              </a:ext>
            </a:extLst>
          </p:cNvPr>
          <p:cNvSpPr>
            <a:spLocks noChangeAspect="1"/>
          </p:cNvSpPr>
          <p:nvPr/>
        </p:nvSpPr>
        <p:spPr>
          <a:xfrm>
            <a:off x="9111926" y="2358803"/>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86CD6EFE-DB4E-5C41-8ECF-B77A312773F1}"/>
              </a:ext>
            </a:extLst>
          </p:cNvPr>
          <p:cNvSpPr>
            <a:spLocks noChangeAspect="1"/>
          </p:cNvSpPr>
          <p:nvPr/>
        </p:nvSpPr>
        <p:spPr>
          <a:xfrm>
            <a:off x="9425603" y="2358803"/>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a:extLst>
              <a:ext uri="{FF2B5EF4-FFF2-40B4-BE49-F238E27FC236}">
                <a16:creationId xmlns:a16="http://schemas.microsoft.com/office/drawing/2014/main" id="{73822A3D-116F-BE4E-9F10-57EB6DD68526}"/>
              </a:ext>
            </a:extLst>
          </p:cNvPr>
          <p:cNvSpPr txBox="1"/>
          <p:nvPr/>
        </p:nvSpPr>
        <p:spPr>
          <a:xfrm>
            <a:off x="3588837" y="3573213"/>
            <a:ext cx="1782430" cy="369332"/>
          </a:xfrm>
          <a:prstGeom prst="rect">
            <a:avLst/>
          </a:prstGeom>
          <a:noFill/>
        </p:spPr>
        <p:txBody>
          <a:bodyPr wrap="square" rtlCol="0">
            <a:spAutoFit/>
          </a:bodyPr>
          <a:lstStyle/>
          <a:p>
            <a:pPr algn="ctr"/>
            <a:r>
              <a:rPr lang="de-DE" dirty="0">
                <a:solidFill>
                  <a:schemeClr val="accent2">
                    <a:lumMod val="75000"/>
                  </a:schemeClr>
                </a:solidFill>
              </a:rPr>
              <a:t>H</a:t>
            </a:r>
            <a:r>
              <a:rPr lang="de-DE" dirty="0">
                <a:solidFill>
                  <a:schemeClr val="accent6">
                    <a:lumMod val="75000"/>
                  </a:schemeClr>
                </a:solidFill>
              </a:rPr>
              <a:t>A</a:t>
            </a:r>
            <a:r>
              <a:rPr lang="de-DE" dirty="0"/>
              <a:t> </a:t>
            </a:r>
            <a:r>
              <a:rPr lang="de-DE" baseline="-25000" dirty="0"/>
              <a:t>(</a:t>
            </a:r>
            <a:r>
              <a:rPr lang="de-DE" baseline="-25000" dirty="0" err="1"/>
              <a:t>aq</a:t>
            </a:r>
            <a:r>
              <a:rPr lang="de-DE" baseline="-25000" dirty="0"/>
              <a:t>)</a:t>
            </a:r>
          </a:p>
        </p:txBody>
      </p:sp>
      <p:sp>
        <p:nvSpPr>
          <p:cNvPr id="22" name="Textfeld 21">
            <a:extLst>
              <a:ext uri="{FF2B5EF4-FFF2-40B4-BE49-F238E27FC236}">
                <a16:creationId xmlns:a16="http://schemas.microsoft.com/office/drawing/2014/main" id="{AF2C2433-E29C-EE43-8824-FA534FD2570D}"/>
              </a:ext>
            </a:extLst>
          </p:cNvPr>
          <p:cNvSpPr txBox="1"/>
          <p:nvPr/>
        </p:nvSpPr>
        <p:spPr>
          <a:xfrm>
            <a:off x="6238535" y="3573213"/>
            <a:ext cx="1922674" cy="369332"/>
          </a:xfrm>
          <a:prstGeom prst="rect">
            <a:avLst/>
          </a:prstGeom>
          <a:noFill/>
        </p:spPr>
        <p:txBody>
          <a:bodyPr wrap="square" rtlCol="0">
            <a:spAutoFit/>
          </a:bodyPr>
          <a:lstStyle/>
          <a:p>
            <a:pPr algn="ctr"/>
            <a:r>
              <a:rPr lang="de-DE" dirty="0">
                <a:solidFill>
                  <a:schemeClr val="accent2">
                    <a:lumMod val="75000"/>
                  </a:schemeClr>
                </a:solidFill>
              </a:rPr>
              <a:t>H</a:t>
            </a:r>
            <a:r>
              <a:rPr lang="de-DE" baseline="30000" dirty="0">
                <a:solidFill>
                  <a:schemeClr val="accent2">
                    <a:lumMod val="75000"/>
                  </a:schemeClr>
                </a:solidFill>
              </a:rPr>
              <a:t>+</a:t>
            </a:r>
            <a:r>
              <a:rPr lang="de-DE" dirty="0">
                <a:solidFill>
                  <a:schemeClr val="accent2">
                    <a:lumMod val="75000"/>
                  </a:schemeClr>
                </a:solidFill>
              </a:rPr>
              <a:t> </a:t>
            </a:r>
            <a:r>
              <a:rPr lang="de-DE" baseline="-25000" dirty="0"/>
              <a:t>(</a:t>
            </a:r>
            <a:r>
              <a:rPr lang="de-DE" baseline="-25000" dirty="0" err="1"/>
              <a:t>aq</a:t>
            </a:r>
            <a:r>
              <a:rPr lang="de-DE" baseline="-25000" dirty="0"/>
              <a:t>)</a:t>
            </a:r>
          </a:p>
        </p:txBody>
      </p:sp>
      <p:cxnSp>
        <p:nvCxnSpPr>
          <p:cNvPr id="23" name="Gerade Verbindung mit Pfeil 22">
            <a:extLst>
              <a:ext uri="{FF2B5EF4-FFF2-40B4-BE49-F238E27FC236}">
                <a16:creationId xmlns:a16="http://schemas.microsoft.com/office/drawing/2014/main" id="{CAA2B3B1-7E58-344B-A0F4-0A58E0B10600}"/>
              </a:ext>
            </a:extLst>
          </p:cNvPr>
          <p:cNvCxnSpPr/>
          <p:nvPr/>
        </p:nvCxnSpPr>
        <p:spPr>
          <a:xfrm>
            <a:off x="5512670" y="3742564"/>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feld 24">
            <a:extLst>
              <a:ext uri="{FF2B5EF4-FFF2-40B4-BE49-F238E27FC236}">
                <a16:creationId xmlns:a16="http://schemas.microsoft.com/office/drawing/2014/main" id="{A48DEEE1-F7E9-1642-AEA3-1D8E0AF34EA5}"/>
              </a:ext>
            </a:extLst>
          </p:cNvPr>
          <p:cNvSpPr txBox="1"/>
          <p:nvPr/>
        </p:nvSpPr>
        <p:spPr>
          <a:xfrm>
            <a:off x="8161209" y="3573213"/>
            <a:ext cx="280447" cy="369332"/>
          </a:xfrm>
          <a:prstGeom prst="rect">
            <a:avLst/>
          </a:prstGeom>
          <a:noFill/>
        </p:spPr>
        <p:txBody>
          <a:bodyPr wrap="square">
            <a:spAutoFit/>
          </a:bodyPr>
          <a:lstStyle/>
          <a:p>
            <a:r>
              <a:rPr lang="de-DE" dirty="0"/>
              <a:t>+</a:t>
            </a:r>
          </a:p>
        </p:txBody>
      </p:sp>
      <p:sp>
        <p:nvSpPr>
          <p:cNvPr id="26" name="Textfeld 25">
            <a:extLst>
              <a:ext uri="{FF2B5EF4-FFF2-40B4-BE49-F238E27FC236}">
                <a16:creationId xmlns:a16="http://schemas.microsoft.com/office/drawing/2014/main" id="{37BD1E53-0AD8-B546-A52B-6222C8F51D4D}"/>
              </a:ext>
            </a:extLst>
          </p:cNvPr>
          <p:cNvSpPr txBox="1"/>
          <p:nvPr/>
        </p:nvSpPr>
        <p:spPr>
          <a:xfrm>
            <a:off x="8441656" y="3583865"/>
            <a:ext cx="1782431" cy="369332"/>
          </a:xfrm>
          <a:prstGeom prst="rect">
            <a:avLst/>
          </a:prstGeom>
          <a:noFill/>
        </p:spPr>
        <p:txBody>
          <a:bodyPr wrap="square" rtlCol="0">
            <a:spAutoFit/>
          </a:bodyPr>
          <a:lstStyle/>
          <a:p>
            <a:pPr algn="ctr"/>
            <a:r>
              <a:rPr lang="de-DE" dirty="0">
                <a:solidFill>
                  <a:schemeClr val="accent6">
                    <a:lumMod val="75000"/>
                  </a:schemeClr>
                </a:solidFill>
              </a:rPr>
              <a:t>A</a:t>
            </a:r>
            <a:r>
              <a:rPr lang="de-DE" baseline="30000" dirty="0">
                <a:solidFill>
                  <a:schemeClr val="accent6">
                    <a:lumMod val="75000"/>
                  </a:schemeClr>
                </a:solidFill>
              </a:rPr>
              <a:t>-</a:t>
            </a:r>
            <a:r>
              <a:rPr lang="de-DE" dirty="0"/>
              <a:t> </a:t>
            </a:r>
            <a:r>
              <a:rPr lang="de-DE" baseline="-25000" dirty="0"/>
              <a:t>(</a:t>
            </a:r>
            <a:r>
              <a:rPr lang="de-DE" baseline="-25000" dirty="0" err="1"/>
              <a:t>aq</a:t>
            </a:r>
            <a:r>
              <a:rPr lang="de-DE" baseline="-25000" dirty="0"/>
              <a:t>)</a:t>
            </a:r>
          </a:p>
        </p:txBody>
      </p:sp>
      <p:sp>
        <p:nvSpPr>
          <p:cNvPr id="9" name="Foliennummernplatzhalter 8"/>
          <p:cNvSpPr>
            <a:spLocks noGrp="1"/>
          </p:cNvSpPr>
          <p:nvPr>
            <p:ph type="sldNum" sz="quarter" idx="12"/>
          </p:nvPr>
        </p:nvSpPr>
        <p:spPr/>
        <p:txBody>
          <a:bodyPr/>
          <a:lstStyle/>
          <a:p>
            <a:fld id="{2BFF9692-ABA8-EB4D-B52F-45EFB6AD87B9}" type="slidenum">
              <a:rPr lang="de-DE" smtClean="0"/>
              <a:t>13</a:t>
            </a:fld>
            <a:endParaRPr lang="de-DE"/>
          </a:p>
        </p:txBody>
      </p:sp>
      <p:pic>
        <p:nvPicPr>
          <p:cNvPr id="27" name="Grafik 26">
            <a:extLst>
              <a:ext uri="{FF2B5EF4-FFF2-40B4-BE49-F238E27FC236}">
                <a16:creationId xmlns:a16="http://schemas.microsoft.com/office/drawing/2014/main" id="{4C5E29FD-B243-864A-B626-404AEABAEE91}"/>
              </a:ext>
            </a:extLst>
          </p:cNvPr>
          <p:cNvPicPr>
            <a:picLocks noChangeAspect="1"/>
          </p:cNvPicPr>
          <p:nvPr/>
        </p:nvPicPr>
        <p:blipFill>
          <a:blip r:embed="rId2"/>
          <a:stretch>
            <a:fillRect/>
          </a:stretch>
        </p:blipFill>
        <p:spPr>
          <a:xfrm>
            <a:off x="10664429" y="335802"/>
            <a:ext cx="679872" cy="679872"/>
          </a:xfrm>
          <a:prstGeom prst="rect">
            <a:avLst/>
          </a:prstGeom>
        </p:spPr>
      </p:pic>
      <p:sp>
        <p:nvSpPr>
          <p:cNvPr id="28" name="Textfeld 27">
            <a:extLst>
              <a:ext uri="{FF2B5EF4-FFF2-40B4-BE49-F238E27FC236}">
                <a16:creationId xmlns:a16="http://schemas.microsoft.com/office/drawing/2014/main" id="{5333BFD9-6EDD-6145-B22B-610B00944DA9}"/>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spTree>
    <p:extLst>
      <p:ext uri="{BB962C8B-B14F-4D97-AF65-F5344CB8AC3E}">
        <p14:creationId xmlns:p14="http://schemas.microsoft.com/office/powerpoint/2010/main" val="201899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 </a:t>
            </a:r>
          </a:p>
        </p:txBody>
      </p:sp>
      <p:sp>
        <p:nvSpPr>
          <p:cNvPr id="4" name="Foliennummernplatzhalter 3"/>
          <p:cNvSpPr>
            <a:spLocks noGrp="1"/>
          </p:cNvSpPr>
          <p:nvPr>
            <p:ph type="sldNum" sz="quarter" idx="12"/>
          </p:nvPr>
        </p:nvSpPr>
        <p:spPr/>
        <p:txBody>
          <a:bodyPr/>
          <a:lstStyle/>
          <a:p>
            <a:fld id="{2BFF9692-ABA8-EB4D-B52F-45EFB6AD87B9}" type="slidenum">
              <a:rPr lang="de-DE" smtClean="0"/>
              <a:t>14</a:t>
            </a:fld>
            <a:endParaRPr lang="de-DE"/>
          </a:p>
        </p:txBody>
      </p:sp>
      <p:pic>
        <p:nvPicPr>
          <p:cNvPr id="7" name="Grafik 6">
            <a:extLst>
              <a:ext uri="{FF2B5EF4-FFF2-40B4-BE49-F238E27FC236}">
                <a16:creationId xmlns:a16="http://schemas.microsoft.com/office/drawing/2014/main" id="{65033F8C-AF7C-234A-A29D-AED26B4A5BF2}"/>
              </a:ext>
            </a:extLst>
          </p:cNvPr>
          <p:cNvPicPr>
            <a:picLocks noChangeAspect="1"/>
          </p:cNvPicPr>
          <p:nvPr/>
        </p:nvPicPr>
        <p:blipFill>
          <a:blip r:embed="rId2"/>
          <a:stretch>
            <a:fillRect/>
          </a:stretch>
        </p:blipFill>
        <p:spPr>
          <a:xfrm>
            <a:off x="359411" y="1237750"/>
            <a:ext cx="478789" cy="478789"/>
          </a:xfrm>
          <a:prstGeom prst="rect">
            <a:avLst/>
          </a:prstGeom>
        </p:spPr>
      </p:pic>
      <p:pic>
        <p:nvPicPr>
          <p:cNvPr id="9" name="Grafik 8">
            <a:extLst>
              <a:ext uri="{FF2B5EF4-FFF2-40B4-BE49-F238E27FC236}">
                <a16:creationId xmlns:a16="http://schemas.microsoft.com/office/drawing/2014/main" id="{B0AB323C-B4CA-6F48-927F-4DFCEFE13855}"/>
              </a:ext>
            </a:extLst>
          </p:cNvPr>
          <p:cNvPicPr>
            <a:picLocks noChangeAspect="1"/>
          </p:cNvPicPr>
          <p:nvPr/>
        </p:nvPicPr>
        <p:blipFill>
          <a:blip r:embed="rId3"/>
          <a:stretch>
            <a:fillRect/>
          </a:stretch>
        </p:blipFill>
        <p:spPr>
          <a:xfrm>
            <a:off x="10664429" y="335802"/>
            <a:ext cx="679872" cy="679872"/>
          </a:xfrm>
          <a:prstGeom prst="rect">
            <a:avLst/>
          </a:prstGeom>
        </p:spPr>
      </p:pic>
      <p:sp>
        <p:nvSpPr>
          <p:cNvPr id="10" name="Textfeld 9">
            <a:extLst>
              <a:ext uri="{FF2B5EF4-FFF2-40B4-BE49-F238E27FC236}">
                <a16:creationId xmlns:a16="http://schemas.microsoft.com/office/drawing/2014/main" id="{D1AEF645-9E95-0E47-8902-D11D8591E2A9}"/>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6" name="Grafik 5">
            <a:extLst>
              <a:ext uri="{FF2B5EF4-FFF2-40B4-BE49-F238E27FC236}">
                <a16:creationId xmlns:a16="http://schemas.microsoft.com/office/drawing/2014/main" id="{23106575-99A2-9E47-A26D-998A9F9A55BC}"/>
              </a:ext>
            </a:extLst>
          </p:cNvPr>
          <p:cNvPicPr>
            <a:picLocks noChangeAspect="1"/>
          </p:cNvPicPr>
          <p:nvPr/>
        </p:nvPicPr>
        <p:blipFill>
          <a:blip r:embed="rId4"/>
          <a:stretch>
            <a:fillRect/>
          </a:stretch>
        </p:blipFill>
        <p:spPr>
          <a:xfrm>
            <a:off x="960666" y="1950585"/>
            <a:ext cx="5145315" cy="3858986"/>
          </a:xfrm>
          <a:prstGeom prst="rect">
            <a:avLst/>
          </a:prstGeom>
        </p:spPr>
      </p:pic>
      <p:sp>
        <p:nvSpPr>
          <p:cNvPr id="11" name="Textfeld 10"/>
          <p:cNvSpPr txBox="1"/>
          <p:nvPr/>
        </p:nvSpPr>
        <p:spPr>
          <a:xfrm>
            <a:off x="1154051" y="5742142"/>
            <a:ext cx="4301351" cy="276999"/>
          </a:xfrm>
          <a:prstGeom prst="rect">
            <a:avLst/>
          </a:prstGeom>
          <a:noFill/>
        </p:spPr>
        <p:txBody>
          <a:bodyPr wrap="square" rtlCol="0">
            <a:spAutoFit/>
          </a:bodyPr>
          <a:lstStyle/>
          <a:p>
            <a:r>
              <a:rPr lang="de-DE" sz="1200" i="1" dirty="0"/>
              <a:t>Schädigung des Knochens durch Wasserstoff-Ionen </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i="1" dirty="0">
                <a:solidFill>
                  <a:schemeClr val="accent2">
                    <a:lumMod val="75000"/>
                  </a:schemeClr>
                </a:solidFill>
              </a:rPr>
              <a:t>Der pH-Wert beschreibt die Konzentration an H</a:t>
            </a:r>
            <a:r>
              <a:rPr lang="de-DE" sz="2000" i="1" baseline="30000" dirty="0">
                <a:solidFill>
                  <a:schemeClr val="accent2">
                    <a:lumMod val="75000"/>
                  </a:schemeClr>
                </a:solidFill>
              </a:rPr>
              <a:t>+</a:t>
            </a:r>
            <a:r>
              <a:rPr lang="de-DE" sz="2000" i="1" dirty="0">
                <a:solidFill>
                  <a:schemeClr val="accent2">
                    <a:lumMod val="75000"/>
                  </a:schemeClr>
                </a:solidFill>
              </a:rPr>
              <a:t>-Ionen in einer Lösung</a:t>
            </a:r>
            <a:r>
              <a:rPr lang="de-DE" sz="2000" dirty="0"/>
              <a:t>, also wie viele H</a:t>
            </a:r>
            <a:r>
              <a:rPr lang="de-DE" sz="2000" baseline="30000" dirty="0"/>
              <a:t>+</a:t>
            </a:r>
            <a:r>
              <a:rPr lang="de-DE" sz="2000" dirty="0"/>
              <a:t>-Ionen sich in einem bestimmten Volumen einer wässrigen Lösung befindet. Dabei gilt: Je niedriger der pH-Wert, desto mehr H</a:t>
            </a:r>
            <a:r>
              <a:rPr lang="de-DE" sz="2000" baseline="30000" dirty="0"/>
              <a:t>+</a:t>
            </a:r>
            <a:r>
              <a:rPr lang="de-DE" sz="2000" dirty="0"/>
              <a:t>-Ionen sind in einem bestimmten Volumen der Lösung. </a:t>
            </a:r>
            <a:r>
              <a:rPr lang="de-DE" sz="2000"/>
              <a:t>H</a:t>
            </a:r>
            <a:r>
              <a:rPr lang="de-DE" sz="2000" baseline="30000"/>
              <a:t>+</a:t>
            </a:r>
            <a:r>
              <a:rPr lang="de-DE" sz="2000"/>
              <a:t>-Ionen sind für die spezifischen Eigenschaften einer Säure verantwortlich. </a:t>
            </a:r>
          </a:p>
          <a:p>
            <a:pPr marL="5111750" indent="0">
              <a:buNone/>
            </a:pPr>
            <a:r>
              <a:rPr lang="de-DE" sz="2000" dirty="0"/>
              <a:t>So können die H</a:t>
            </a:r>
            <a:r>
              <a:rPr lang="de-DE" sz="2000" baseline="30000" dirty="0"/>
              <a:t>+</a:t>
            </a:r>
            <a:r>
              <a:rPr lang="de-DE" sz="2000" dirty="0"/>
              <a:t>-Ionen auch den Knochen verändern, der chemisch betrachtet aus </a:t>
            </a:r>
            <a:r>
              <a:rPr lang="de-DE" sz="2000" dirty="0" err="1"/>
              <a:t>Hydroxylapatit</a:t>
            </a:r>
            <a:r>
              <a:rPr lang="de-DE" sz="2000" dirty="0"/>
              <a:t> (Ca</a:t>
            </a:r>
            <a:r>
              <a:rPr lang="de-DE" sz="2000" baseline="-25000" dirty="0"/>
              <a:t>5</a:t>
            </a:r>
            <a:r>
              <a:rPr lang="de-DE" sz="2000" dirty="0"/>
              <a:t>(PO</a:t>
            </a:r>
            <a:r>
              <a:rPr lang="de-DE" sz="2000" baseline="-25000" dirty="0"/>
              <a:t>4</a:t>
            </a:r>
            <a:r>
              <a:rPr lang="de-DE" sz="2000" dirty="0"/>
              <a:t>)</a:t>
            </a:r>
            <a:r>
              <a:rPr lang="de-DE" sz="2000" baseline="-25000" dirty="0"/>
              <a:t>3</a:t>
            </a:r>
            <a:r>
              <a:rPr lang="de-DE" sz="2000" dirty="0"/>
              <a:t>OH) besteht. H</a:t>
            </a:r>
            <a:r>
              <a:rPr lang="de-DE" sz="2000" baseline="30000" dirty="0"/>
              <a:t>+</a:t>
            </a:r>
            <a:r>
              <a:rPr lang="de-DE" sz="2000" dirty="0"/>
              <a:t>-Ionen gehen eine chemische Reaktion mit den Hydroxid-Ionen (OH</a:t>
            </a:r>
            <a:r>
              <a:rPr lang="de-DE" sz="2000" baseline="30000" dirty="0"/>
              <a:t>-</a:t>
            </a:r>
            <a:r>
              <a:rPr lang="de-DE" sz="2000" dirty="0"/>
              <a:t>-Ionen) des </a:t>
            </a:r>
            <a:r>
              <a:rPr lang="de-DE" sz="2000" dirty="0" err="1"/>
              <a:t>Hydroxylapatits</a:t>
            </a:r>
            <a:r>
              <a:rPr lang="de-DE" sz="2000" dirty="0"/>
              <a:t> im Knochen ein. Als Produkt dieser chemischen Reaktion entstehen Calcium-Ionen (Ca</a:t>
            </a:r>
            <a:r>
              <a:rPr lang="de-DE" sz="2000" baseline="30000" dirty="0"/>
              <a:t>2+</a:t>
            </a:r>
            <a:r>
              <a:rPr lang="de-DE" sz="2000" dirty="0"/>
              <a:t>-Ionen), Phosphat-Ionen (PO</a:t>
            </a:r>
            <a:r>
              <a:rPr lang="de-DE" sz="2000" baseline="-25000" dirty="0"/>
              <a:t>4</a:t>
            </a:r>
            <a:r>
              <a:rPr lang="de-DE" sz="2000" baseline="30000" dirty="0"/>
              <a:t>2-</a:t>
            </a:r>
            <a:r>
              <a:rPr lang="de-DE" sz="2000" dirty="0"/>
              <a:t>) und Wassermoleküle (H</a:t>
            </a:r>
            <a:r>
              <a:rPr lang="de-DE" sz="2000" baseline="-25000" dirty="0"/>
              <a:t>2</a:t>
            </a:r>
            <a:r>
              <a:rPr lang="de-DE" sz="2000" dirty="0"/>
              <a:t>O). Durch diese chemische Reaktion wird der Knochen allmählich beschädigt. </a:t>
            </a:r>
          </a:p>
        </p:txBody>
      </p:sp>
    </p:spTree>
    <p:extLst>
      <p:ext uri="{BB962C8B-B14F-4D97-AF65-F5344CB8AC3E}">
        <p14:creationId xmlns:p14="http://schemas.microsoft.com/office/powerpoint/2010/main" val="381515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In unserem Körper werden Säuremoleküle in verschiedenen Prozessen des Stoffwechsels gebildet. Die Säuremoleküle werden im Wasser unseres Körpers aufgespalten.</a:t>
            </a:r>
          </a:p>
          <a:p>
            <a:pPr marL="0" indent="0">
              <a:buNone/>
            </a:pPr>
            <a:r>
              <a:rPr lang="de-DE" sz="2000" dirty="0"/>
              <a:t>Beschreibe, in welche Teilchen Säuremoleküle im Wasser aufgespalten werden. Gebe dazu ein Modell, ein Reaktionsschema oder eine Reaktionsgleichung an.  </a:t>
            </a:r>
          </a:p>
          <a:p>
            <a:pPr marL="0" indent="0">
              <a:buNone/>
            </a:pPr>
            <a:endParaRPr lang="de-DE" dirty="0"/>
          </a:p>
          <a:p>
            <a:pPr marL="0" indent="0">
              <a:buNone/>
            </a:pP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0008276"/>
              </p:ext>
            </p:extLst>
          </p:nvPr>
        </p:nvGraphicFramePr>
        <p:xfrm>
          <a:off x="838200" y="3478365"/>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4" name="Foliennummernplatzhalter 3"/>
          <p:cNvSpPr>
            <a:spLocks noGrp="1"/>
          </p:cNvSpPr>
          <p:nvPr>
            <p:ph type="sldNum" sz="quarter" idx="12"/>
          </p:nvPr>
        </p:nvSpPr>
        <p:spPr/>
        <p:txBody>
          <a:bodyPr/>
          <a:lstStyle/>
          <a:p>
            <a:fld id="{2BFF9692-ABA8-EB4D-B52F-45EFB6AD87B9}" type="slidenum">
              <a:rPr lang="de-DE" smtClean="0"/>
              <a:t>15</a:t>
            </a:fld>
            <a:endParaRPr lang="de-DE"/>
          </a:p>
        </p:txBody>
      </p:sp>
      <p:pic>
        <p:nvPicPr>
          <p:cNvPr id="8" name="Grafik 7" descr="Ein Bild, das Briefpapier enthält.&#10;&#10;Automatisch generierte Beschreibung">
            <a:extLst>
              <a:ext uri="{FF2B5EF4-FFF2-40B4-BE49-F238E27FC236}">
                <a16:creationId xmlns:a16="http://schemas.microsoft.com/office/drawing/2014/main" id="{D4AC3C97-257F-2345-98A9-DF956F5CE730}"/>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9" name="Textfeld 8">
            <a:extLst>
              <a:ext uri="{FF2B5EF4-FFF2-40B4-BE49-F238E27FC236}">
                <a16:creationId xmlns:a16="http://schemas.microsoft.com/office/drawing/2014/main" id="{CED08311-54EB-974C-9B87-57D84AD695DF}"/>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10" name="Grafik 9">
            <a:hlinkClick r:id="rId3" action="ppaction://hlinksldjump"/>
            <a:extLst>
              <a:ext uri="{FF2B5EF4-FFF2-40B4-BE49-F238E27FC236}">
                <a16:creationId xmlns:a16="http://schemas.microsoft.com/office/drawing/2014/main" id="{DF72F5D1-6BB9-234B-B0E1-FC0760EE22E6}"/>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341786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Das </a:t>
            </a:r>
            <a:r>
              <a:rPr lang="de-DE" sz="2000" dirty="0" err="1"/>
              <a:t>Hydroxylapatit</a:t>
            </a:r>
            <a:r>
              <a:rPr lang="de-DE" sz="2000" dirty="0"/>
              <a:t> aus dem Knochen wird durch Säuren angegriffen. Erläutere unter Berücksichtigung des angegebenen Reaktionsschemas, worauf die chemischen Eigenschaften der Säuren zurückzuführen sind. </a:t>
            </a:r>
          </a:p>
          <a:p>
            <a:pPr marL="0" indent="0">
              <a:buNone/>
            </a:pPr>
            <a:endParaRPr lang="de-DE" dirty="0"/>
          </a:p>
          <a:p>
            <a:pPr marL="0" indent="0">
              <a:buNone/>
            </a:pPr>
            <a:endParaRPr lang="de-DE" dirty="0"/>
          </a:p>
          <a:p>
            <a:pPr marL="0" indent="0">
              <a:buNone/>
            </a:pPr>
            <a:endParaRPr lang="de-DE" dirty="0"/>
          </a:p>
        </p:txBody>
      </p:sp>
      <p:sp>
        <p:nvSpPr>
          <p:cNvPr id="4" name="Textfeld 3">
            <a:extLst>
              <a:ext uri="{FF2B5EF4-FFF2-40B4-BE49-F238E27FC236}">
                <a16:creationId xmlns:a16="http://schemas.microsoft.com/office/drawing/2014/main" id="{CCA9CFBA-FA39-144E-B35C-A75B7F590B7E}"/>
              </a:ext>
            </a:extLst>
          </p:cNvPr>
          <p:cNvSpPr txBox="1"/>
          <p:nvPr/>
        </p:nvSpPr>
        <p:spPr>
          <a:xfrm>
            <a:off x="2439399" y="2911049"/>
            <a:ext cx="1385740" cy="276999"/>
          </a:xfrm>
          <a:prstGeom prst="rect">
            <a:avLst/>
          </a:prstGeom>
          <a:noFill/>
        </p:spPr>
        <p:txBody>
          <a:bodyPr wrap="square" rtlCol="0">
            <a:spAutoFit/>
          </a:bodyPr>
          <a:lstStyle/>
          <a:p>
            <a:r>
              <a:rPr lang="de-DE" sz="1200" i="1" dirty="0"/>
              <a:t>Reaktionsschema:</a:t>
            </a:r>
          </a:p>
        </p:txBody>
      </p:sp>
      <p:sp>
        <p:nvSpPr>
          <p:cNvPr id="6" name="Textfeld 5">
            <a:extLst>
              <a:ext uri="{FF2B5EF4-FFF2-40B4-BE49-F238E27FC236}">
                <a16:creationId xmlns:a16="http://schemas.microsoft.com/office/drawing/2014/main" id="{3468C388-A219-C64C-B2EB-C0CDE9D4C61A}"/>
              </a:ext>
            </a:extLst>
          </p:cNvPr>
          <p:cNvSpPr txBox="1"/>
          <p:nvPr/>
        </p:nvSpPr>
        <p:spPr>
          <a:xfrm>
            <a:off x="3712931" y="2841738"/>
            <a:ext cx="1782430" cy="369332"/>
          </a:xfrm>
          <a:prstGeom prst="rect">
            <a:avLst/>
          </a:prstGeom>
          <a:noFill/>
        </p:spPr>
        <p:txBody>
          <a:bodyPr wrap="square" rtlCol="0">
            <a:spAutoFit/>
          </a:bodyPr>
          <a:lstStyle/>
          <a:p>
            <a:r>
              <a:rPr lang="de-DE" dirty="0"/>
              <a:t>Säuremolekül </a:t>
            </a:r>
            <a:r>
              <a:rPr lang="de-DE" baseline="-25000" dirty="0"/>
              <a:t>(</a:t>
            </a:r>
            <a:r>
              <a:rPr lang="de-DE" baseline="-25000" dirty="0" err="1"/>
              <a:t>aq</a:t>
            </a:r>
            <a:r>
              <a:rPr lang="de-DE" baseline="-25000" dirty="0"/>
              <a:t>)</a:t>
            </a:r>
          </a:p>
        </p:txBody>
      </p:sp>
      <p:sp>
        <p:nvSpPr>
          <p:cNvPr id="7" name="Textfeld 6">
            <a:extLst>
              <a:ext uri="{FF2B5EF4-FFF2-40B4-BE49-F238E27FC236}">
                <a16:creationId xmlns:a16="http://schemas.microsoft.com/office/drawing/2014/main" id="{24EE0DAD-71ED-6E44-90BA-EFA0205AA453}"/>
              </a:ext>
            </a:extLst>
          </p:cNvPr>
          <p:cNvSpPr txBox="1"/>
          <p:nvPr/>
        </p:nvSpPr>
        <p:spPr>
          <a:xfrm>
            <a:off x="6483998" y="2849573"/>
            <a:ext cx="4163504"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 </a:t>
            </a:r>
            <a:r>
              <a:rPr lang="de-DE" dirty="0"/>
              <a:t>+ Säurerest-Ion </a:t>
            </a:r>
            <a:r>
              <a:rPr lang="de-DE" baseline="-25000" dirty="0"/>
              <a:t>(</a:t>
            </a:r>
            <a:r>
              <a:rPr lang="de-DE" baseline="-25000" dirty="0" err="1"/>
              <a:t>aq</a:t>
            </a:r>
            <a:r>
              <a:rPr lang="de-DE" baseline="-25000" dirty="0"/>
              <a:t>)</a:t>
            </a:r>
          </a:p>
        </p:txBody>
      </p:sp>
      <p:cxnSp>
        <p:nvCxnSpPr>
          <p:cNvPr id="8" name="Gerade Verbindung mit Pfeil 7">
            <a:extLst>
              <a:ext uri="{FF2B5EF4-FFF2-40B4-BE49-F238E27FC236}">
                <a16:creationId xmlns:a16="http://schemas.microsoft.com/office/drawing/2014/main" id="{B49E665B-21A3-9B4A-8038-588460AB13E5}"/>
              </a:ext>
            </a:extLst>
          </p:cNvPr>
          <p:cNvCxnSpPr/>
          <p:nvPr/>
        </p:nvCxnSpPr>
        <p:spPr>
          <a:xfrm>
            <a:off x="5636764" y="3011089"/>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4" name="Tabelle 13"/>
          <p:cNvGraphicFramePr>
            <a:graphicFrameLocks noGrp="1"/>
          </p:cNvGraphicFramePr>
          <p:nvPr>
            <p:extLst>
              <p:ext uri="{D42A27DB-BD31-4B8C-83A1-F6EECF244321}">
                <p14:modId xmlns:p14="http://schemas.microsoft.com/office/powerpoint/2010/main" val="3723733906"/>
              </p:ext>
            </p:extLst>
          </p:nvPr>
        </p:nvGraphicFramePr>
        <p:xfrm>
          <a:off x="875710" y="4206873"/>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15" name="Foliennummernplatzhalter 14"/>
          <p:cNvSpPr>
            <a:spLocks noGrp="1"/>
          </p:cNvSpPr>
          <p:nvPr>
            <p:ph type="sldNum" sz="quarter" idx="12"/>
          </p:nvPr>
        </p:nvSpPr>
        <p:spPr/>
        <p:txBody>
          <a:bodyPr/>
          <a:lstStyle/>
          <a:p>
            <a:fld id="{2BFF9692-ABA8-EB4D-B52F-45EFB6AD87B9}" type="slidenum">
              <a:rPr lang="de-DE" smtClean="0"/>
              <a:t>16</a:t>
            </a:fld>
            <a:endParaRPr lang="de-DE"/>
          </a:p>
        </p:txBody>
      </p:sp>
      <p:pic>
        <p:nvPicPr>
          <p:cNvPr id="17" name="Grafik 16" descr="Ein Bild, das Briefpapier enthält.&#10;&#10;Automatisch generierte Beschreibung">
            <a:extLst>
              <a:ext uri="{FF2B5EF4-FFF2-40B4-BE49-F238E27FC236}">
                <a16:creationId xmlns:a16="http://schemas.microsoft.com/office/drawing/2014/main" id="{B8AC6AA4-9A18-0946-96EF-BAA166C7A1D5}"/>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19" name="Textfeld 18">
            <a:extLst>
              <a:ext uri="{FF2B5EF4-FFF2-40B4-BE49-F238E27FC236}">
                <a16:creationId xmlns:a16="http://schemas.microsoft.com/office/drawing/2014/main" id="{09989A47-58B4-2F48-B6DE-B2CCA8A3D9EA}"/>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12" name="Grafik 11">
            <a:hlinkClick r:id="rId3" action="ppaction://hlinksldjump"/>
            <a:extLst>
              <a:ext uri="{FF2B5EF4-FFF2-40B4-BE49-F238E27FC236}">
                <a16:creationId xmlns:a16="http://schemas.microsoft.com/office/drawing/2014/main" id="{E8EC445F-8A36-4842-AB3F-0FED96C0659F}"/>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1569445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3</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In vielen Stoffwechselprozessen entsteht Kohlenstoffdioxid als Endprodukt. Kohlenstoffdioxid-moleküle reagieren im Blut sofort mit den Wassermolekülen. Dadurch entstehen Kohlensäure-moleküle: </a:t>
            </a:r>
          </a:p>
          <a:p>
            <a:pPr marL="0" indent="0">
              <a:buNone/>
            </a:pPr>
            <a:endParaRPr lang="de-DE" dirty="0"/>
          </a:p>
          <a:p>
            <a:pPr marL="0" indent="0">
              <a:buNone/>
            </a:pPr>
            <a:endParaRPr lang="de-DE" dirty="0"/>
          </a:p>
          <a:p>
            <a:pPr marL="0" indent="0">
              <a:buNone/>
            </a:pPr>
            <a:endParaRPr lang="de-DE" dirty="0"/>
          </a:p>
          <a:p>
            <a:pPr marL="0" indent="0">
              <a:buNone/>
            </a:pPr>
            <a:endParaRPr lang="de-DE" sz="2000" dirty="0"/>
          </a:p>
          <a:p>
            <a:pPr marL="0" indent="0">
              <a:buNone/>
            </a:pPr>
            <a:endParaRPr lang="de-DE" sz="2000" dirty="0"/>
          </a:p>
          <a:p>
            <a:pPr marL="0" indent="0">
              <a:buNone/>
            </a:pPr>
            <a:r>
              <a:rPr lang="de-DE" sz="2000" dirty="0"/>
              <a:t>Erkläre, was mit den Kohlensäuremolekülen im Wasser unseres Blutes geschieht und welche Folgen das für den Knochen hat. Nutze dazu ein passendes Reaktionsschema oder eine Reaktionsgleichung. Notiere die Lösung auf der nächsten Seite.  </a:t>
            </a:r>
          </a:p>
          <a:p>
            <a:pPr marL="0" indent="0">
              <a:buNone/>
            </a:pPr>
            <a:endParaRPr lang="de-DE" dirty="0"/>
          </a:p>
          <a:p>
            <a:pPr marL="0" indent="0">
              <a:buNone/>
            </a:pPr>
            <a:endParaRPr lang="de-DE" dirty="0"/>
          </a:p>
        </p:txBody>
      </p:sp>
      <p:sp>
        <p:nvSpPr>
          <p:cNvPr id="6" name="Textfeld 5"/>
          <p:cNvSpPr txBox="1"/>
          <p:nvPr/>
        </p:nvSpPr>
        <p:spPr>
          <a:xfrm>
            <a:off x="7074976" y="2839195"/>
            <a:ext cx="2239505" cy="276999"/>
          </a:xfrm>
          <a:prstGeom prst="rect">
            <a:avLst/>
          </a:prstGeom>
          <a:noFill/>
        </p:spPr>
        <p:txBody>
          <a:bodyPr wrap="square" rtlCol="0">
            <a:spAutoFit/>
          </a:bodyPr>
          <a:lstStyle/>
          <a:p>
            <a:r>
              <a:rPr lang="de-DE" sz="1200" dirty="0"/>
              <a:t>Der Säurerest ist rot markiert</a:t>
            </a:r>
          </a:p>
        </p:txBody>
      </p:sp>
      <p:sp>
        <p:nvSpPr>
          <p:cNvPr id="4" name="Foliennummernplatzhalter 3"/>
          <p:cNvSpPr>
            <a:spLocks noGrp="1"/>
          </p:cNvSpPr>
          <p:nvPr>
            <p:ph type="sldNum" sz="quarter" idx="12"/>
          </p:nvPr>
        </p:nvSpPr>
        <p:spPr/>
        <p:txBody>
          <a:bodyPr/>
          <a:lstStyle/>
          <a:p>
            <a:fld id="{2BFF9692-ABA8-EB4D-B52F-45EFB6AD87B9}" type="slidenum">
              <a:rPr lang="de-DE" smtClean="0"/>
              <a:t>17</a:t>
            </a:fld>
            <a:endParaRPr lang="de-DE"/>
          </a:p>
        </p:txBody>
      </p:sp>
      <p:pic>
        <p:nvPicPr>
          <p:cNvPr id="9" name="Grafik 8" descr="Ein Bild, das Briefpapier enthält.&#10;&#10;Automatisch generierte Beschreibung">
            <a:extLst>
              <a:ext uri="{FF2B5EF4-FFF2-40B4-BE49-F238E27FC236}">
                <a16:creationId xmlns:a16="http://schemas.microsoft.com/office/drawing/2014/main" id="{DFDD65D2-D372-EA45-834C-CD5CF012FF4F}"/>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10" name="Textfeld 9">
            <a:extLst>
              <a:ext uri="{FF2B5EF4-FFF2-40B4-BE49-F238E27FC236}">
                <a16:creationId xmlns:a16="http://schemas.microsoft.com/office/drawing/2014/main" id="{84CD1A19-F900-1E40-9C43-E2C905443460}"/>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193" y="2462157"/>
            <a:ext cx="1420522" cy="1017211"/>
          </a:xfrm>
          <a:prstGeom prst="rect">
            <a:avLst/>
          </a:prstGeom>
        </p:spPr>
      </p:pic>
      <p:sp>
        <p:nvSpPr>
          <p:cNvPr id="11" name="Textfeld 10"/>
          <p:cNvSpPr txBox="1"/>
          <p:nvPr/>
        </p:nvSpPr>
        <p:spPr>
          <a:xfrm>
            <a:off x="5380193" y="3496321"/>
            <a:ext cx="1454559" cy="276999"/>
          </a:xfrm>
          <a:prstGeom prst="rect">
            <a:avLst/>
          </a:prstGeom>
          <a:noFill/>
        </p:spPr>
        <p:txBody>
          <a:bodyPr wrap="square" rtlCol="0">
            <a:spAutoFit/>
          </a:bodyPr>
          <a:lstStyle/>
          <a:p>
            <a:r>
              <a:rPr lang="de-DE" sz="1200" i="1" dirty="0"/>
              <a:t>Kohlensäuremolekül</a:t>
            </a:r>
          </a:p>
        </p:txBody>
      </p:sp>
    </p:spTree>
    <p:extLst>
      <p:ext uri="{BB962C8B-B14F-4D97-AF65-F5344CB8AC3E}">
        <p14:creationId xmlns:p14="http://schemas.microsoft.com/office/powerpoint/2010/main" val="204888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3</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endParaRPr lang="de-DE" dirty="0"/>
          </a:p>
          <a:p>
            <a:pPr marL="0" indent="0">
              <a:buNone/>
            </a:pP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3800758066"/>
              </p:ext>
            </p:extLst>
          </p:nvPr>
        </p:nvGraphicFramePr>
        <p:xfrm>
          <a:off x="838200" y="1658657"/>
          <a:ext cx="10515600" cy="460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2859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78779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97514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7714388"/>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735361"/>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1278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7569486"/>
                  </a:ext>
                </a:extLst>
              </a:tr>
            </a:tbl>
          </a:graphicData>
        </a:graphic>
      </p:graphicFrame>
      <p:sp>
        <p:nvSpPr>
          <p:cNvPr id="4" name="Foliennummernplatzhalter 3"/>
          <p:cNvSpPr>
            <a:spLocks noGrp="1"/>
          </p:cNvSpPr>
          <p:nvPr>
            <p:ph type="sldNum" sz="quarter" idx="12"/>
          </p:nvPr>
        </p:nvSpPr>
        <p:spPr/>
        <p:txBody>
          <a:bodyPr/>
          <a:lstStyle/>
          <a:p>
            <a:fld id="{2BFF9692-ABA8-EB4D-B52F-45EFB6AD87B9}" type="slidenum">
              <a:rPr lang="de-DE" smtClean="0"/>
              <a:t>18</a:t>
            </a:fld>
            <a:endParaRPr lang="de-DE"/>
          </a:p>
        </p:txBody>
      </p:sp>
      <p:pic>
        <p:nvPicPr>
          <p:cNvPr id="9" name="Grafik 8" descr="Ein Bild, das Briefpapier enthält.&#10;&#10;Automatisch generierte Beschreibung">
            <a:extLst>
              <a:ext uri="{FF2B5EF4-FFF2-40B4-BE49-F238E27FC236}">
                <a16:creationId xmlns:a16="http://schemas.microsoft.com/office/drawing/2014/main" id="{DFDD65D2-D372-EA45-834C-CD5CF012FF4F}"/>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10" name="Textfeld 9">
            <a:extLst>
              <a:ext uri="{FF2B5EF4-FFF2-40B4-BE49-F238E27FC236}">
                <a16:creationId xmlns:a16="http://schemas.microsoft.com/office/drawing/2014/main" id="{84CD1A19-F900-1E40-9C43-E2C905443460}"/>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8" name="Grafik 7">
            <a:hlinkClick r:id="rId3" action="ppaction://hlinksldjump"/>
            <a:extLst>
              <a:ext uri="{FF2B5EF4-FFF2-40B4-BE49-F238E27FC236}">
                <a16:creationId xmlns:a16="http://schemas.microsoft.com/office/drawing/2014/main" id="{CC2E55AB-9005-B84A-9BAB-E01D467B2D6F}"/>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311502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021B6C1-270C-C942-95D2-9961ABFF730D}"/>
              </a:ext>
            </a:extLst>
          </p:cNvPr>
          <p:cNvPicPr>
            <a:picLocks noChangeAspect="1"/>
          </p:cNvPicPr>
          <p:nvPr/>
        </p:nvPicPr>
        <p:blipFill>
          <a:blip r:embed="rId2"/>
          <a:stretch>
            <a:fillRect/>
          </a:stretch>
        </p:blipFill>
        <p:spPr>
          <a:xfrm>
            <a:off x="10663901" y="370682"/>
            <a:ext cx="680400" cy="680400"/>
          </a:xfrm>
          <a:prstGeom prst="rect">
            <a:avLst/>
          </a:prstGeom>
        </p:spPr>
      </p:pic>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Befragung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Wir wollen nun erfahren, wie dir die Aufgabe gefallen hat. Klicke dazu auf folgenden Link: </a:t>
            </a:r>
          </a:p>
          <a:p>
            <a:pPr marL="0" indent="0">
              <a:buNone/>
            </a:pPr>
            <a:endParaRPr lang="de-DE" sz="2000" dirty="0"/>
          </a:p>
          <a:p>
            <a:pPr marL="0" indent="0" algn="ctr">
              <a:buNone/>
            </a:pPr>
            <a:r>
              <a:rPr lang="de-DE" sz="2000" b="1" i="1" dirty="0">
                <a:hlinkClick r:id="rId3"/>
              </a:rPr>
              <a:t>Begleitfragebogen 2</a:t>
            </a:r>
            <a:endParaRPr lang="de-DE" sz="2000" b="1" i="1" dirty="0"/>
          </a:p>
          <a:p>
            <a:pPr marL="0" indent="0">
              <a:buNone/>
            </a:pPr>
            <a:endParaRPr lang="de-DE" sz="2000" dirty="0"/>
          </a:p>
          <a:p>
            <a:pPr marL="0" indent="0" algn="ctr">
              <a:buNone/>
            </a:pPr>
            <a:r>
              <a:rPr lang="de-DE" sz="2000" dirty="0"/>
              <a:t>Oder scanne den QR-Code auf der Übersicht zum Studienablauf. </a:t>
            </a:r>
          </a:p>
          <a:p>
            <a:pPr marL="0" indent="0">
              <a:buNone/>
            </a:pPr>
            <a:endParaRPr lang="de-DE" sz="2000" dirty="0"/>
          </a:p>
          <a:p>
            <a:pPr marL="0" indent="0">
              <a:buNone/>
            </a:pPr>
            <a:endParaRPr lang="de-DE" dirty="0"/>
          </a:p>
        </p:txBody>
      </p:sp>
      <p:sp>
        <p:nvSpPr>
          <p:cNvPr id="6" name="Foliennummernplatzhalter 5"/>
          <p:cNvSpPr>
            <a:spLocks noGrp="1"/>
          </p:cNvSpPr>
          <p:nvPr>
            <p:ph type="sldNum" sz="quarter" idx="12"/>
          </p:nvPr>
        </p:nvSpPr>
        <p:spPr/>
        <p:txBody>
          <a:bodyPr/>
          <a:lstStyle/>
          <a:p>
            <a:fld id="{2BFF9692-ABA8-EB4D-B52F-45EFB6AD87B9}" type="slidenum">
              <a:rPr lang="de-DE" smtClean="0"/>
              <a:t>19</a:t>
            </a:fld>
            <a:endParaRPr lang="de-DE"/>
          </a:p>
        </p:txBody>
      </p:sp>
      <p:sp>
        <p:nvSpPr>
          <p:cNvPr id="7" name="Textfeld 6">
            <a:extLst>
              <a:ext uri="{FF2B5EF4-FFF2-40B4-BE49-F238E27FC236}">
                <a16:creationId xmlns:a16="http://schemas.microsoft.com/office/drawing/2014/main" id="{2FADCD23-5DE6-B940-B569-E18924B4D1A5}"/>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spTree>
    <p:extLst>
      <p:ext uri="{BB962C8B-B14F-4D97-AF65-F5344CB8AC3E}">
        <p14:creationId xmlns:p14="http://schemas.microsoft.com/office/powerpoint/2010/main" val="16069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854A-CE80-DE46-9558-594EEB96872E}"/>
              </a:ext>
            </a:extLst>
          </p:cNvPr>
          <p:cNvSpPr>
            <a:spLocks noGrp="1"/>
          </p:cNvSpPr>
          <p:nvPr>
            <p:ph type="title"/>
          </p:nvPr>
        </p:nvSpPr>
        <p:spPr/>
        <p:txBody>
          <a:bodyPr>
            <a:normAutofit fontScale="90000"/>
          </a:bodyPr>
          <a:lstStyle/>
          <a:p>
            <a:r>
              <a:rPr lang="de-DE" dirty="0"/>
              <a:t>Schülercode</a:t>
            </a:r>
          </a:p>
        </p:txBody>
      </p:sp>
      <p:sp>
        <p:nvSpPr>
          <p:cNvPr id="3" name="Inhaltsplatzhalter 2">
            <a:extLst>
              <a:ext uri="{FF2B5EF4-FFF2-40B4-BE49-F238E27FC236}">
                <a16:creationId xmlns:a16="http://schemas.microsoft.com/office/drawing/2014/main" id="{1FDFDF1A-82ED-3642-B06D-95035B7C5CFC}"/>
              </a:ext>
            </a:extLst>
          </p:cNvPr>
          <p:cNvSpPr>
            <a:spLocks noGrp="1"/>
          </p:cNvSpPr>
          <p:nvPr>
            <p:ph idx="1"/>
          </p:nvPr>
        </p:nvSpPr>
        <p:spPr>
          <a:xfrm>
            <a:off x="838200" y="1355075"/>
            <a:ext cx="10515600" cy="4821888"/>
          </a:xfrm>
        </p:spPr>
        <p:txBody>
          <a:bodyPr>
            <a:normAutofit/>
          </a:bodyPr>
          <a:lstStyle/>
          <a:p>
            <a:pPr marL="0" indent="0">
              <a:buNone/>
            </a:pPr>
            <a:r>
              <a:rPr lang="de-DE" sz="2000" dirty="0"/>
              <a:t>Bitte gib hier deinen Schülercode an: </a:t>
            </a:r>
          </a:p>
        </p:txBody>
      </p:sp>
      <p:graphicFrame>
        <p:nvGraphicFramePr>
          <p:cNvPr id="6" name="Tabelle 6">
            <a:extLst>
              <a:ext uri="{FF2B5EF4-FFF2-40B4-BE49-F238E27FC236}">
                <a16:creationId xmlns:a16="http://schemas.microsoft.com/office/drawing/2014/main" id="{5A935DA0-C07A-6E4C-94E1-C7A917D62A1F}"/>
              </a:ext>
            </a:extLst>
          </p:cNvPr>
          <p:cNvGraphicFramePr>
            <a:graphicFrameLocks noGrp="1"/>
          </p:cNvGraphicFramePr>
          <p:nvPr>
            <p:extLst>
              <p:ext uri="{D42A27DB-BD31-4B8C-83A1-F6EECF244321}">
                <p14:modId xmlns:p14="http://schemas.microsoft.com/office/powerpoint/2010/main" val="4168069374"/>
              </p:ext>
            </p:extLst>
          </p:nvPr>
        </p:nvGraphicFramePr>
        <p:xfrm>
          <a:off x="1210018" y="2593630"/>
          <a:ext cx="9771964" cy="1493520"/>
        </p:xfrm>
        <a:graphic>
          <a:graphicData uri="http://schemas.openxmlformats.org/drawingml/2006/table">
            <a:tbl>
              <a:tblPr firstRow="1" bandRow="1">
                <a:tableStyleId>{5940675A-B579-460E-94D1-54222C63F5DA}</a:tableStyleId>
              </a:tblPr>
              <a:tblGrid>
                <a:gridCol w="2442991">
                  <a:extLst>
                    <a:ext uri="{9D8B030D-6E8A-4147-A177-3AD203B41FA5}">
                      <a16:colId xmlns:a16="http://schemas.microsoft.com/office/drawing/2014/main" val="4291884146"/>
                    </a:ext>
                  </a:extLst>
                </a:gridCol>
                <a:gridCol w="2442991">
                  <a:extLst>
                    <a:ext uri="{9D8B030D-6E8A-4147-A177-3AD203B41FA5}">
                      <a16:colId xmlns:a16="http://schemas.microsoft.com/office/drawing/2014/main" val="3949958025"/>
                    </a:ext>
                  </a:extLst>
                </a:gridCol>
                <a:gridCol w="2442991">
                  <a:extLst>
                    <a:ext uri="{9D8B030D-6E8A-4147-A177-3AD203B41FA5}">
                      <a16:colId xmlns:a16="http://schemas.microsoft.com/office/drawing/2014/main" val="2072755230"/>
                    </a:ext>
                  </a:extLst>
                </a:gridCol>
                <a:gridCol w="2442991">
                  <a:extLst>
                    <a:ext uri="{9D8B030D-6E8A-4147-A177-3AD203B41FA5}">
                      <a16:colId xmlns:a16="http://schemas.microsoft.com/office/drawing/2014/main" val="1461422311"/>
                    </a:ext>
                  </a:extLst>
                </a:gridCol>
              </a:tblGrid>
              <a:tr h="370840">
                <a:tc>
                  <a:txBody>
                    <a:bodyPr/>
                    <a:lstStyle/>
                    <a:p>
                      <a:pPr algn="ctr"/>
                      <a:r>
                        <a:rPr lang="de-DE" sz="1600" dirty="0"/>
                        <a:t>Deine Klasse</a:t>
                      </a:r>
                    </a:p>
                  </a:txBody>
                  <a:tcPr/>
                </a:tc>
                <a:tc>
                  <a:txBody>
                    <a:bodyPr/>
                    <a:lstStyle/>
                    <a:p>
                      <a:pPr algn="ctr"/>
                      <a:r>
                        <a:rPr lang="de-DE" sz="1600" u="sng" dirty="0"/>
                        <a:t>2. und 3. Buchstaben </a:t>
                      </a:r>
                      <a:r>
                        <a:rPr lang="de-DE" sz="1600" dirty="0"/>
                        <a:t>deines Nachnamens</a:t>
                      </a:r>
                    </a:p>
                  </a:txBody>
                  <a:tcPr/>
                </a:tc>
                <a:tc>
                  <a:txBody>
                    <a:bodyPr/>
                    <a:lstStyle/>
                    <a:p>
                      <a:pPr algn="ctr"/>
                      <a:r>
                        <a:rPr lang="de-DE" sz="1600" u="none" dirty="0"/>
                        <a:t>Tag und Monat deines Geburtstags (TTMM)</a:t>
                      </a:r>
                    </a:p>
                  </a:txBody>
                  <a:tcPr/>
                </a:tc>
                <a:tc>
                  <a:txBody>
                    <a:bodyPr/>
                    <a:lstStyle/>
                    <a:p>
                      <a:pPr algn="ctr"/>
                      <a:r>
                        <a:rPr lang="de-DE" sz="1600" dirty="0"/>
                        <a:t>1. und 2. Buchstabe des Vornamens deiner Mutter</a:t>
                      </a:r>
                    </a:p>
                  </a:txBody>
                  <a:tcPr/>
                </a:tc>
                <a:extLst>
                  <a:ext uri="{0D108BD9-81ED-4DB2-BD59-A6C34878D82A}">
                    <a16:rowId xmlns:a16="http://schemas.microsoft.com/office/drawing/2014/main" val="1901073494"/>
                  </a:ext>
                </a:extLst>
              </a:tr>
              <a:tr h="370840">
                <a:tc>
                  <a:txBody>
                    <a:bodyPr/>
                    <a:lstStyle/>
                    <a:p>
                      <a:endParaRPr lang="de-DE" dirty="0"/>
                    </a:p>
                    <a:p>
                      <a:endParaRPr lang="de-DE" dirty="0"/>
                    </a:p>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783396656"/>
                  </a:ext>
                </a:extLst>
              </a:tr>
            </a:tbl>
          </a:graphicData>
        </a:graphic>
      </p:graphicFrame>
      <p:sp>
        <p:nvSpPr>
          <p:cNvPr id="4" name="Foliennummernplatzhalter 3"/>
          <p:cNvSpPr>
            <a:spLocks noGrp="1"/>
          </p:cNvSpPr>
          <p:nvPr>
            <p:ph type="sldNum" sz="quarter" idx="12"/>
          </p:nvPr>
        </p:nvSpPr>
        <p:spPr/>
        <p:txBody>
          <a:bodyPr/>
          <a:lstStyle/>
          <a:p>
            <a:fld id="{2BFF9692-ABA8-EB4D-B52F-45EFB6AD87B9}" type="slidenum">
              <a:rPr lang="de-DE" smtClean="0"/>
              <a:t>2</a:t>
            </a:fld>
            <a:endParaRPr lang="de-DE"/>
          </a:p>
        </p:txBody>
      </p:sp>
    </p:spTree>
    <p:extLst>
      <p:ext uri="{BB962C8B-B14F-4D97-AF65-F5344CB8AC3E}">
        <p14:creationId xmlns:p14="http://schemas.microsoft.com/office/powerpoint/2010/main" val="306919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E4DC5-09EF-7140-AFA3-36DE3720B829}"/>
              </a:ext>
            </a:extLst>
          </p:cNvPr>
          <p:cNvSpPr>
            <a:spLocks noGrp="1"/>
          </p:cNvSpPr>
          <p:nvPr>
            <p:ph type="ctrTitle"/>
          </p:nvPr>
        </p:nvSpPr>
        <p:spPr/>
        <p:txBody>
          <a:bodyPr/>
          <a:lstStyle/>
          <a:p>
            <a:r>
              <a:rPr lang="de-DE" dirty="0"/>
              <a:t>Aufgabe 3</a:t>
            </a:r>
          </a:p>
        </p:txBody>
      </p:sp>
      <p:sp>
        <p:nvSpPr>
          <p:cNvPr id="3" name="Untertitel 2">
            <a:extLst>
              <a:ext uri="{FF2B5EF4-FFF2-40B4-BE49-F238E27FC236}">
                <a16:creationId xmlns:a16="http://schemas.microsoft.com/office/drawing/2014/main" id="{CB304EDD-4FAF-3547-95B3-0167A1BA4926}"/>
              </a:ext>
            </a:extLst>
          </p:cNvPr>
          <p:cNvSpPr>
            <a:spLocks noGrp="1"/>
          </p:cNvSpPr>
          <p:nvPr>
            <p:ph type="subTitle" idx="1"/>
          </p:nvPr>
        </p:nvSpPr>
        <p:spPr/>
        <p:txBody>
          <a:bodyPr/>
          <a:lstStyle/>
          <a:p>
            <a:r>
              <a:rPr lang="de-DE" i="1" dirty="0"/>
              <a:t>Neutralisation</a:t>
            </a:r>
          </a:p>
        </p:txBody>
      </p:sp>
      <p:pic>
        <p:nvPicPr>
          <p:cNvPr id="4" name="Grafik 3">
            <a:extLst>
              <a:ext uri="{FF2B5EF4-FFF2-40B4-BE49-F238E27FC236}">
                <a16:creationId xmlns:a16="http://schemas.microsoft.com/office/drawing/2014/main" id="{9ADA18FB-E35C-F445-AC2C-2ABDE4FD4133}"/>
              </a:ext>
            </a:extLst>
          </p:cNvPr>
          <p:cNvPicPr>
            <a:picLocks noChangeAspect="1"/>
          </p:cNvPicPr>
          <p:nvPr/>
        </p:nvPicPr>
        <p:blipFill>
          <a:blip r:embed="rId2"/>
          <a:stretch>
            <a:fillRect/>
          </a:stretch>
        </p:blipFill>
        <p:spPr>
          <a:xfrm>
            <a:off x="190500" y="108726"/>
            <a:ext cx="1333500" cy="1111250"/>
          </a:xfrm>
          <a:prstGeom prst="rect">
            <a:avLst/>
          </a:prstGeom>
        </p:spPr>
      </p:pic>
      <p:pic>
        <p:nvPicPr>
          <p:cNvPr id="5" name="Grafik 4">
            <a:extLst>
              <a:ext uri="{FF2B5EF4-FFF2-40B4-BE49-F238E27FC236}">
                <a16:creationId xmlns:a16="http://schemas.microsoft.com/office/drawing/2014/main" id="{A4EB58EF-B024-A641-A6A7-0589F09E23E9}"/>
              </a:ext>
            </a:extLst>
          </p:cNvPr>
          <p:cNvPicPr>
            <a:picLocks noChangeAspect="1"/>
          </p:cNvPicPr>
          <p:nvPr/>
        </p:nvPicPr>
        <p:blipFill>
          <a:blip r:embed="rId3"/>
          <a:stretch>
            <a:fillRect/>
          </a:stretch>
        </p:blipFill>
        <p:spPr>
          <a:xfrm>
            <a:off x="9232919" y="108726"/>
            <a:ext cx="2870161" cy="1111250"/>
          </a:xfrm>
          <a:prstGeom prst="rect">
            <a:avLst/>
          </a:prstGeom>
        </p:spPr>
      </p:pic>
      <p:sp>
        <p:nvSpPr>
          <p:cNvPr id="6" name="Foliennummernplatzhalter 5"/>
          <p:cNvSpPr>
            <a:spLocks noGrp="1"/>
          </p:cNvSpPr>
          <p:nvPr>
            <p:ph type="sldNum" sz="quarter" idx="12"/>
          </p:nvPr>
        </p:nvSpPr>
        <p:spPr/>
        <p:txBody>
          <a:bodyPr/>
          <a:lstStyle/>
          <a:p>
            <a:fld id="{2BFF9692-ABA8-EB4D-B52F-45EFB6AD87B9}" type="slidenum">
              <a:rPr lang="de-DE" smtClean="0"/>
              <a:t>20</a:t>
            </a:fld>
            <a:endParaRPr lang="de-DE"/>
          </a:p>
        </p:txBody>
      </p:sp>
    </p:spTree>
    <p:extLst>
      <p:ext uri="{BB962C8B-B14F-4D97-AF65-F5344CB8AC3E}">
        <p14:creationId xmlns:p14="http://schemas.microsoft.com/office/powerpoint/2010/main" val="4171409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Wie du in den vorherigen Aufgaben erfahren hast, kann es zu einer Übersäuerung des Körpers kommen, wenn die Nieren dauerhaft ihre Funktion verlieren. Dadurch wird langfristig die Knochensubstanz geschädigt. Um den Säuregehalt im Körper zu regulieren, wird von Ärzten häufig Natriumhydrogencarbonat als Medikament eingesetzt. Dadurch werden</a:t>
            </a:r>
            <a:r>
              <a:rPr lang="de-DE" sz="2000" dirty="0">
                <a:solidFill>
                  <a:srgbClr val="FF0000"/>
                </a:solidFill>
              </a:rPr>
              <a:t> </a:t>
            </a:r>
            <a:r>
              <a:rPr lang="de-DE" sz="2000" dirty="0"/>
              <a:t>die enthaltenen Säuren neutralisiert und so der pH-Wert reguliert. Aber was bedeutet Neutralisation überhaupt? </a:t>
            </a:r>
          </a:p>
          <a:p>
            <a:pPr marL="0" indent="0">
              <a:buNone/>
            </a:pPr>
            <a:r>
              <a:rPr lang="de-DE" sz="2000" dirty="0"/>
              <a:t>Bei einer Neutralisation spielen sogenannte Basen wie Natriumhydrogencarbonat eine wichtige Rolle. </a:t>
            </a:r>
            <a:r>
              <a:rPr lang="de-DE" sz="2000" dirty="0" err="1"/>
              <a:t>Svante</a:t>
            </a:r>
            <a:r>
              <a:rPr lang="de-DE" sz="2000" dirty="0"/>
              <a:t> Arrhenius hat </a:t>
            </a:r>
            <a:r>
              <a:rPr lang="de-DE" sz="2000" i="1" dirty="0">
                <a:solidFill>
                  <a:schemeClr val="accent2">
                    <a:lumMod val="75000"/>
                  </a:schemeClr>
                </a:solidFill>
              </a:rPr>
              <a:t>Basen dabei als Teilchen definiert, die sich in Wasser in ein negativ geladenes Hydroxid-Ion (OH</a:t>
            </a:r>
            <a:r>
              <a:rPr lang="de-DE" sz="2000" i="1" baseline="30000" dirty="0">
                <a:solidFill>
                  <a:schemeClr val="accent2">
                    <a:lumMod val="75000"/>
                  </a:schemeClr>
                </a:solidFill>
              </a:rPr>
              <a:t>-</a:t>
            </a:r>
            <a:r>
              <a:rPr lang="de-DE" sz="2000" i="1" dirty="0">
                <a:solidFill>
                  <a:schemeClr val="accent2">
                    <a:lumMod val="75000"/>
                  </a:schemeClr>
                </a:solidFill>
              </a:rPr>
              <a:t>-Ion) und ein positiv geladenes Basenrest-Ion aufspalten</a:t>
            </a:r>
            <a:r>
              <a:rPr lang="de-DE" sz="2000" dirty="0"/>
              <a:t>.</a:t>
            </a:r>
          </a:p>
          <a:p>
            <a:pPr marL="0" indent="0">
              <a:buNone/>
            </a:pPr>
            <a:endParaRPr lang="de-DE" sz="2000" dirty="0"/>
          </a:p>
        </p:txBody>
      </p:sp>
      <p:sp>
        <p:nvSpPr>
          <p:cNvPr id="4" name="Foliennummernplatzhalter 3"/>
          <p:cNvSpPr>
            <a:spLocks noGrp="1"/>
          </p:cNvSpPr>
          <p:nvPr>
            <p:ph type="sldNum" sz="quarter" idx="12"/>
          </p:nvPr>
        </p:nvSpPr>
        <p:spPr/>
        <p:txBody>
          <a:bodyPr/>
          <a:lstStyle/>
          <a:p>
            <a:fld id="{2BFF9692-ABA8-EB4D-B52F-45EFB6AD87B9}" type="slidenum">
              <a:rPr lang="de-DE" smtClean="0"/>
              <a:t>21</a:t>
            </a:fld>
            <a:endParaRPr lang="de-DE" dirty="0"/>
          </a:p>
        </p:txBody>
      </p:sp>
      <p:sp>
        <p:nvSpPr>
          <p:cNvPr id="5" name="Oval 3">
            <a:extLst>
              <a:ext uri="{FF2B5EF4-FFF2-40B4-BE49-F238E27FC236}">
                <a16:creationId xmlns:a16="http://schemas.microsoft.com/office/drawing/2014/main" id="{95E661CC-52DA-D34C-85AD-54E007B27D14}"/>
              </a:ext>
            </a:extLst>
          </p:cNvPr>
          <p:cNvSpPr>
            <a:spLocks noChangeAspect="1"/>
          </p:cNvSpPr>
          <p:nvPr/>
        </p:nvSpPr>
        <p:spPr>
          <a:xfrm>
            <a:off x="3639252" y="4145268"/>
            <a:ext cx="439200" cy="440871"/>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48E6D44E-02EC-884D-BED0-E5A714370BC6}"/>
              </a:ext>
            </a:extLst>
          </p:cNvPr>
          <p:cNvSpPr txBox="1"/>
          <p:nvPr/>
        </p:nvSpPr>
        <p:spPr>
          <a:xfrm>
            <a:off x="1988165" y="4216241"/>
            <a:ext cx="1385740" cy="276999"/>
          </a:xfrm>
          <a:prstGeom prst="rect">
            <a:avLst/>
          </a:prstGeom>
          <a:noFill/>
        </p:spPr>
        <p:txBody>
          <a:bodyPr wrap="square" rtlCol="0">
            <a:spAutoFit/>
          </a:bodyPr>
          <a:lstStyle/>
          <a:p>
            <a:r>
              <a:rPr lang="de-DE" sz="1200" i="1" dirty="0"/>
              <a:t>Modell:</a:t>
            </a:r>
          </a:p>
        </p:txBody>
      </p:sp>
      <p:sp>
        <p:nvSpPr>
          <p:cNvPr id="7" name="Textfeld 6">
            <a:extLst>
              <a:ext uri="{FF2B5EF4-FFF2-40B4-BE49-F238E27FC236}">
                <a16:creationId xmlns:a16="http://schemas.microsoft.com/office/drawing/2014/main" id="{CCA9CFBA-FA39-144E-B35C-A75B7F590B7E}"/>
              </a:ext>
            </a:extLst>
          </p:cNvPr>
          <p:cNvSpPr txBox="1"/>
          <p:nvPr/>
        </p:nvSpPr>
        <p:spPr>
          <a:xfrm>
            <a:off x="1972156" y="4808665"/>
            <a:ext cx="1385740" cy="276999"/>
          </a:xfrm>
          <a:prstGeom prst="rect">
            <a:avLst/>
          </a:prstGeom>
          <a:noFill/>
        </p:spPr>
        <p:txBody>
          <a:bodyPr wrap="square" rtlCol="0">
            <a:spAutoFit/>
          </a:bodyPr>
          <a:lstStyle/>
          <a:p>
            <a:r>
              <a:rPr lang="de-DE" sz="1200" i="1" dirty="0"/>
              <a:t>Reaktionsschema:</a:t>
            </a:r>
          </a:p>
        </p:txBody>
      </p:sp>
      <p:sp>
        <p:nvSpPr>
          <p:cNvPr id="8" name="Textfeld 7">
            <a:extLst>
              <a:ext uri="{FF2B5EF4-FFF2-40B4-BE49-F238E27FC236}">
                <a16:creationId xmlns:a16="http://schemas.microsoft.com/office/drawing/2014/main" id="{546E3332-456F-634C-8052-B0E0E8479904}"/>
              </a:ext>
            </a:extLst>
          </p:cNvPr>
          <p:cNvSpPr txBox="1"/>
          <p:nvPr/>
        </p:nvSpPr>
        <p:spPr>
          <a:xfrm>
            <a:off x="1941508" y="5412574"/>
            <a:ext cx="1479054" cy="276999"/>
          </a:xfrm>
          <a:prstGeom prst="rect">
            <a:avLst/>
          </a:prstGeom>
          <a:noFill/>
        </p:spPr>
        <p:txBody>
          <a:bodyPr wrap="square" rtlCol="0">
            <a:spAutoFit/>
          </a:bodyPr>
          <a:lstStyle/>
          <a:p>
            <a:r>
              <a:rPr lang="de-DE" sz="1200" i="1" dirty="0"/>
              <a:t>Reaktionsgleichung:</a:t>
            </a:r>
          </a:p>
        </p:txBody>
      </p:sp>
      <p:sp>
        <p:nvSpPr>
          <p:cNvPr id="9" name="Oval 7">
            <a:extLst>
              <a:ext uri="{FF2B5EF4-FFF2-40B4-BE49-F238E27FC236}">
                <a16:creationId xmlns:a16="http://schemas.microsoft.com/office/drawing/2014/main" id="{8E3E6956-FDC7-C74B-8649-C03D3E01C7CF}"/>
              </a:ext>
            </a:extLst>
          </p:cNvPr>
          <p:cNvSpPr>
            <a:spLocks noChangeAspect="1"/>
          </p:cNvSpPr>
          <p:nvPr/>
        </p:nvSpPr>
        <p:spPr>
          <a:xfrm>
            <a:off x="3952929" y="4145268"/>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 name="Gerade Verbindung mit Pfeil 9">
            <a:extLst>
              <a:ext uri="{FF2B5EF4-FFF2-40B4-BE49-F238E27FC236}">
                <a16:creationId xmlns:a16="http://schemas.microsoft.com/office/drawing/2014/main" id="{EA078B8C-2F3C-A84C-955E-FB66EDE517E6}"/>
              </a:ext>
            </a:extLst>
          </p:cNvPr>
          <p:cNvCxnSpPr/>
          <p:nvPr/>
        </p:nvCxnSpPr>
        <p:spPr>
          <a:xfrm>
            <a:off x="5185530" y="4387207"/>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Oval 12">
            <a:extLst>
              <a:ext uri="{FF2B5EF4-FFF2-40B4-BE49-F238E27FC236}">
                <a16:creationId xmlns:a16="http://schemas.microsoft.com/office/drawing/2014/main" id="{787F09CC-A5C1-404A-8040-322900899385}"/>
              </a:ext>
            </a:extLst>
          </p:cNvPr>
          <p:cNvSpPr>
            <a:spLocks noChangeAspect="1"/>
          </p:cNvSpPr>
          <p:nvPr/>
        </p:nvSpPr>
        <p:spPr>
          <a:xfrm>
            <a:off x="9189351" y="4379971"/>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3468C388-A219-C64C-B2EB-C0CDE9D4C61A}"/>
              </a:ext>
            </a:extLst>
          </p:cNvPr>
          <p:cNvSpPr txBox="1"/>
          <p:nvPr/>
        </p:nvSpPr>
        <p:spPr>
          <a:xfrm>
            <a:off x="3254644" y="4738722"/>
            <a:ext cx="1885682" cy="369332"/>
          </a:xfrm>
          <a:prstGeom prst="rect">
            <a:avLst/>
          </a:prstGeom>
          <a:noFill/>
        </p:spPr>
        <p:txBody>
          <a:bodyPr wrap="square" rtlCol="0">
            <a:spAutoFit/>
          </a:bodyPr>
          <a:lstStyle/>
          <a:p>
            <a:r>
              <a:rPr lang="de-DE" dirty="0"/>
              <a:t>Basen-Teilchen </a:t>
            </a:r>
            <a:r>
              <a:rPr lang="de-DE" baseline="-25000" dirty="0"/>
              <a:t>(</a:t>
            </a:r>
            <a:r>
              <a:rPr lang="de-DE" baseline="-25000" dirty="0" err="1"/>
              <a:t>aq</a:t>
            </a:r>
            <a:r>
              <a:rPr lang="de-DE" baseline="-25000" dirty="0"/>
              <a:t>)</a:t>
            </a:r>
          </a:p>
        </p:txBody>
      </p:sp>
      <p:sp>
        <p:nvSpPr>
          <p:cNvPr id="14" name="Textfeld 13">
            <a:extLst>
              <a:ext uri="{FF2B5EF4-FFF2-40B4-BE49-F238E27FC236}">
                <a16:creationId xmlns:a16="http://schemas.microsoft.com/office/drawing/2014/main" id="{24EE0DAD-71ED-6E44-90BA-EFA0205AA453}"/>
              </a:ext>
            </a:extLst>
          </p:cNvPr>
          <p:cNvSpPr txBox="1"/>
          <p:nvPr/>
        </p:nvSpPr>
        <p:spPr>
          <a:xfrm>
            <a:off x="6016754" y="4747189"/>
            <a:ext cx="1801305"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15" name="Gerade Verbindung mit Pfeil 14">
            <a:extLst>
              <a:ext uri="{FF2B5EF4-FFF2-40B4-BE49-F238E27FC236}">
                <a16:creationId xmlns:a16="http://schemas.microsoft.com/office/drawing/2014/main" id="{B49E665B-21A3-9B4A-8038-588460AB13E5}"/>
              </a:ext>
            </a:extLst>
          </p:cNvPr>
          <p:cNvCxnSpPr/>
          <p:nvPr/>
        </p:nvCxnSpPr>
        <p:spPr>
          <a:xfrm>
            <a:off x="5169521" y="4908705"/>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feld 15">
            <a:extLst>
              <a:ext uri="{FF2B5EF4-FFF2-40B4-BE49-F238E27FC236}">
                <a16:creationId xmlns:a16="http://schemas.microsoft.com/office/drawing/2014/main" id="{D0A5D1BA-D8C5-F44C-A0B9-848507E31481}"/>
              </a:ext>
            </a:extLst>
          </p:cNvPr>
          <p:cNvSpPr txBox="1"/>
          <p:nvPr/>
        </p:nvSpPr>
        <p:spPr>
          <a:xfrm>
            <a:off x="7818060" y="4195305"/>
            <a:ext cx="280447" cy="369332"/>
          </a:xfrm>
          <a:prstGeom prst="rect">
            <a:avLst/>
          </a:prstGeom>
          <a:noFill/>
        </p:spPr>
        <p:txBody>
          <a:bodyPr wrap="square">
            <a:spAutoFit/>
          </a:bodyPr>
          <a:lstStyle/>
          <a:p>
            <a:r>
              <a:rPr lang="de-DE" dirty="0"/>
              <a:t>+</a:t>
            </a:r>
          </a:p>
        </p:txBody>
      </p:sp>
      <p:sp>
        <p:nvSpPr>
          <p:cNvPr id="19" name="Textfeld 18">
            <a:extLst>
              <a:ext uri="{FF2B5EF4-FFF2-40B4-BE49-F238E27FC236}">
                <a16:creationId xmlns:a16="http://schemas.microsoft.com/office/drawing/2014/main" id="{73822A3D-116F-BE4E-9F10-57EB6DD68526}"/>
              </a:ext>
            </a:extLst>
          </p:cNvPr>
          <p:cNvSpPr txBox="1"/>
          <p:nvPr/>
        </p:nvSpPr>
        <p:spPr>
          <a:xfrm>
            <a:off x="3134432" y="5347288"/>
            <a:ext cx="1782430" cy="369332"/>
          </a:xfrm>
          <a:prstGeom prst="rect">
            <a:avLst/>
          </a:prstGeom>
          <a:noFill/>
        </p:spPr>
        <p:txBody>
          <a:bodyPr wrap="square" rtlCol="0">
            <a:spAutoFit/>
          </a:bodyPr>
          <a:lstStyle/>
          <a:p>
            <a:pPr algn="ctr"/>
            <a:r>
              <a:rPr lang="de-DE" dirty="0">
                <a:solidFill>
                  <a:schemeClr val="bg1">
                    <a:lumMod val="50000"/>
                  </a:schemeClr>
                </a:solidFill>
              </a:rPr>
              <a:t>B</a:t>
            </a:r>
            <a:r>
              <a:rPr lang="de-DE" dirty="0">
                <a:solidFill>
                  <a:schemeClr val="accent1">
                    <a:lumMod val="75000"/>
                  </a:schemeClr>
                </a:solidFill>
              </a:rPr>
              <a:t>O</a:t>
            </a:r>
            <a:r>
              <a:rPr lang="de-DE" dirty="0">
                <a:solidFill>
                  <a:schemeClr val="accent2">
                    <a:lumMod val="75000"/>
                  </a:schemeClr>
                </a:solidFill>
              </a:rPr>
              <a:t>H</a:t>
            </a:r>
            <a:r>
              <a:rPr lang="de-DE" dirty="0"/>
              <a:t> </a:t>
            </a:r>
            <a:r>
              <a:rPr lang="de-DE" baseline="-25000" dirty="0"/>
              <a:t>(</a:t>
            </a:r>
            <a:r>
              <a:rPr lang="de-DE" baseline="-25000" dirty="0" err="1"/>
              <a:t>aq</a:t>
            </a:r>
            <a:r>
              <a:rPr lang="de-DE" baseline="-25000" dirty="0"/>
              <a:t>)</a:t>
            </a:r>
          </a:p>
        </p:txBody>
      </p:sp>
      <p:sp>
        <p:nvSpPr>
          <p:cNvPr id="20" name="Textfeld 19">
            <a:extLst>
              <a:ext uri="{FF2B5EF4-FFF2-40B4-BE49-F238E27FC236}">
                <a16:creationId xmlns:a16="http://schemas.microsoft.com/office/drawing/2014/main" id="{AF2C2433-E29C-EE43-8824-FA534FD2570D}"/>
              </a:ext>
            </a:extLst>
          </p:cNvPr>
          <p:cNvSpPr txBox="1"/>
          <p:nvPr/>
        </p:nvSpPr>
        <p:spPr>
          <a:xfrm>
            <a:off x="5895386" y="5355755"/>
            <a:ext cx="1922674" cy="369332"/>
          </a:xfrm>
          <a:prstGeom prst="rect">
            <a:avLst/>
          </a:prstGeom>
          <a:noFill/>
        </p:spPr>
        <p:txBody>
          <a:bodyPr wrap="square" rtlCol="0">
            <a:spAutoFit/>
          </a:bodyPr>
          <a:lstStyle/>
          <a:p>
            <a:pPr algn="ctr"/>
            <a:r>
              <a:rPr lang="de-DE" dirty="0">
                <a:solidFill>
                  <a:schemeClr val="accent1">
                    <a:lumMod val="75000"/>
                  </a:schemeClr>
                </a:solidFill>
              </a:rPr>
              <a:t>O</a:t>
            </a:r>
            <a:r>
              <a:rPr lang="de-DE" dirty="0">
                <a:solidFill>
                  <a:schemeClr val="accent2">
                    <a:lumMod val="75000"/>
                  </a:schemeClr>
                </a:solidFill>
              </a:rPr>
              <a:t>H</a:t>
            </a:r>
            <a:r>
              <a:rPr lang="de-DE" baseline="30000" dirty="0">
                <a:solidFill>
                  <a:schemeClr val="accent2">
                    <a:lumMod val="75000"/>
                  </a:schemeClr>
                </a:solidFill>
              </a:rPr>
              <a:t>-</a:t>
            </a:r>
            <a:r>
              <a:rPr lang="de-DE" dirty="0"/>
              <a:t> </a:t>
            </a:r>
            <a:r>
              <a:rPr lang="de-DE" baseline="-25000" dirty="0"/>
              <a:t>(</a:t>
            </a:r>
            <a:r>
              <a:rPr lang="de-DE" baseline="-25000" dirty="0" err="1"/>
              <a:t>aq</a:t>
            </a:r>
            <a:r>
              <a:rPr lang="de-DE" baseline="-25000" dirty="0"/>
              <a:t>)</a:t>
            </a:r>
          </a:p>
        </p:txBody>
      </p:sp>
      <p:cxnSp>
        <p:nvCxnSpPr>
          <p:cNvPr id="21" name="Gerade Verbindung mit Pfeil 20">
            <a:extLst>
              <a:ext uri="{FF2B5EF4-FFF2-40B4-BE49-F238E27FC236}">
                <a16:creationId xmlns:a16="http://schemas.microsoft.com/office/drawing/2014/main" id="{CAA2B3B1-7E58-344B-A0F4-0A58E0B10600}"/>
              </a:ext>
            </a:extLst>
          </p:cNvPr>
          <p:cNvCxnSpPr/>
          <p:nvPr/>
        </p:nvCxnSpPr>
        <p:spPr>
          <a:xfrm>
            <a:off x="5169521" y="5525106"/>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feld 21">
            <a:extLst>
              <a:ext uri="{FF2B5EF4-FFF2-40B4-BE49-F238E27FC236}">
                <a16:creationId xmlns:a16="http://schemas.microsoft.com/office/drawing/2014/main" id="{A48DEEE1-F7E9-1642-AEA3-1D8E0AF34EA5}"/>
              </a:ext>
            </a:extLst>
          </p:cNvPr>
          <p:cNvSpPr txBox="1"/>
          <p:nvPr/>
        </p:nvSpPr>
        <p:spPr>
          <a:xfrm>
            <a:off x="7818060" y="5355755"/>
            <a:ext cx="280447" cy="369332"/>
          </a:xfrm>
          <a:prstGeom prst="rect">
            <a:avLst/>
          </a:prstGeom>
          <a:noFill/>
        </p:spPr>
        <p:txBody>
          <a:bodyPr wrap="square">
            <a:spAutoFit/>
          </a:bodyPr>
          <a:lstStyle/>
          <a:p>
            <a:r>
              <a:rPr lang="de-DE" dirty="0"/>
              <a:t>+</a:t>
            </a:r>
          </a:p>
        </p:txBody>
      </p:sp>
      <p:sp>
        <p:nvSpPr>
          <p:cNvPr id="23" name="Textfeld 22">
            <a:extLst>
              <a:ext uri="{FF2B5EF4-FFF2-40B4-BE49-F238E27FC236}">
                <a16:creationId xmlns:a16="http://schemas.microsoft.com/office/drawing/2014/main" id="{37BD1E53-0AD8-B546-A52B-6222C8F51D4D}"/>
              </a:ext>
            </a:extLst>
          </p:cNvPr>
          <p:cNvSpPr txBox="1"/>
          <p:nvPr/>
        </p:nvSpPr>
        <p:spPr>
          <a:xfrm>
            <a:off x="8633851" y="5353316"/>
            <a:ext cx="1782431" cy="369332"/>
          </a:xfrm>
          <a:prstGeom prst="rect">
            <a:avLst/>
          </a:prstGeom>
          <a:noFill/>
        </p:spPr>
        <p:txBody>
          <a:bodyPr wrap="square" rtlCol="0">
            <a:spAutoFit/>
          </a:bodyPr>
          <a:lstStyle/>
          <a:p>
            <a:pPr algn="ctr"/>
            <a:r>
              <a:rPr lang="de-DE" dirty="0">
                <a:solidFill>
                  <a:schemeClr val="bg1">
                    <a:lumMod val="50000"/>
                  </a:schemeClr>
                </a:solidFill>
              </a:rPr>
              <a:t>B</a:t>
            </a:r>
            <a:r>
              <a:rPr lang="de-DE" baseline="30000" dirty="0">
                <a:solidFill>
                  <a:schemeClr val="bg1">
                    <a:lumMod val="50000"/>
                  </a:schemeClr>
                </a:solidFill>
              </a:rPr>
              <a:t>+</a:t>
            </a:r>
            <a:r>
              <a:rPr lang="de-DE" dirty="0">
                <a:solidFill>
                  <a:srgbClr val="FF0000"/>
                </a:solidFill>
              </a:rPr>
              <a:t> </a:t>
            </a:r>
            <a:r>
              <a:rPr lang="de-DE" baseline="-25000" dirty="0"/>
              <a:t>(</a:t>
            </a:r>
            <a:r>
              <a:rPr lang="de-DE" baseline="-25000" dirty="0" err="1"/>
              <a:t>aq</a:t>
            </a:r>
            <a:r>
              <a:rPr lang="de-DE" baseline="-25000" dirty="0"/>
              <a:t>)</a:t>
            </a:r>
          </a:p>
        </p:txBody>
      </p:sp>
      <p:sp>
        <p:nvSpPr>
          <p:cNvPr id="24" name="Oval 7">
            <a:extLst>
              <a:ext uri="{FF2B5EF4-FFF2-40B4-BE49-F238E27FC236}">
                <a16:creationId xmlns:a16="http://schemas.microsoft.com/office/drawing/2014/main" id="{8E3E6956-FDC7-C74B-8649-C03D3E01C7CF}"/>
              </a:ext>
            </a:extLst>
          </p:cNvPr>
          <p:cNvSpPr>
            <a:spLocks noChangeAspect="1"/>
          </p:cNvSpPr>
          <p:nvPr/>
        </p:nvSpPr>
        <p:spPr>
          <a:xfrm>
            <a:off x="4144027" y="4145268"/>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Oval 7">
            <a:extLst>
              <a:ext uri="{FF2B5EF4-FFF2-40B4-BE49-F238E27FC236}">
                <a16:creationId xmlns:a16="http://schemas.microsoft.com/office/drawing/2014/main" id="{8E3E6956-FDC7-C74B-8649-C03D3E01C7CF}"/>
              </a:ext>
            </a:extLst>
          </p:cNvPr>
          <p:cNvSpPr>
            <a:spLocks noChangeAspect="1"/>
          </p:cNvSpPr>
          <p:nvPr/>
        </p:nvSpPr>
        <p:spPr>
          <a:xfrm>
            <a:off x="6474606" y="4141345"/>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Oval 7">
            <a:extLst>
              <a:ext uri="{FF2B5EF4-FFF2-40B4-BE49-F238E27FC236}">
                <a16:creationId xmlns:a16="http://schemas.microsoft.com/office/drawing/2014/main" id="{8E3E6956-FDC7-C74B-8649-C03D3E01C7CF}"/>
              </a:ext>
            </a:extLst>
          </p:cNvPr>
          <p:cNvSpPr>
            <a:spLocks noChangeAspect="1"/>
          </p:cNvSpPr>
          <p:nvPr/>
        </p:nvSpPr>
        <p:spPr>
          <a:xfrm>
            <a:off x="6665704" y="4141345"/>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3">
            <a:extLst>
              <a:ext uri="{FF2B5EF4-FFF2-40B4-BE49-F238E27FC236}">
                <a16:creationId xmlns:a16="http://schemas.microsoft.com/office/drawing/2014/main" id="{95E661CC-52DA-D34C-85AD-54E007B27D14}"/>
              </a:ext>
            </a:extLst>
          </p:cNvPr>
          <p:cNvSpPr>
            <a:spLocks noChangeAspect="1"/>
          </p:cNvSpPr>
          <p:nvPr/>
        </p:nvSpPr>
        <p:spPr>
          <a:xfrm>
            <a:off x="9031353" y="4141345"/>
            <a:ext cx="439200" cy="440871"/>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Oval 7">
            <a:extLst>
              <a:ext uri="{FF2B5EF4-FFF2-40B4-BE49-F238E27FC236}">
                <a16:creationId xmlns:a16="http://schemas.microsoft.com/office/drawing/2014/main" id="{8E3E6956-FDC7-C74B-8649-C03D3E01C7CF}"/>
              </a:ext>
            </a:extLst>
          </p:cNvPr>
          <p:cNvSpPr>
            <a:spLocks noChangeAspect="1"/>
          </p:cNvSpPr>
          <p:nvPr/>
        </p:nvSpPr>
        <p:spPr>
          <a:xfrm>
            <a:off x="9345030" y="4141345"/>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28"/>
          <p:cNvSpPr/>
          <p:nvPr/>
        </p:nvSpPr>
        <p:spPr>
          <a:xfrm>
            <a:off x="8536450" y="4747189"/>
            <a:ext cx="1775679" cy="369332"/>
          </a:xfrm>
          <a:prstGeom prst="rect">
            <a:avLst/>
          </a:prstGeom>
        </p:spPr>
        <p:txBody>
          <a:bodyPr wrap="none">
            <a:spAutoFit/>
          </a:bodyPr>
          <a:lstStyle/>
          <a:p>
            <a:r>
              <a:rPr lang="de-DE" dirty="0"/>
              <a:t>Basenrest-Ion </a:t>
            </a:r>
            <a:r>
              <a:rPr lang="de-DE" baseline="-25000" dirty="0"/>
              <a:t>(</a:t>
            </a:r>
            <a:r>
              <a:rPr lang="de-DE" baseline="-25000" dirty="0" err="1"/>
              <a:t>aq</a:t>
            </a:r>
            <a:r>
              <a:rPr lang="de-DE" baseline="-25000" dirty="0"/>
              <a:t>)</a:t>
            </a:r>
          </a:p>
        </p:txBody>
      </p:sp>
      <p:sp>
        <p:nvSpPr>
          <p:cNvPr id="30" name="Textfeld 29">
            <a:extLst>
              <a:ext uri="{FF2B5EF4-FFF2-40B4-BE49-F238E27FC236}">
                <a16:creationId xmlns:a16="http://schemas.microsoft.com/office/drawing/2014/main" id="{D0A5D1BA-D8C5-F44C-A0B9-848507E31481}"/>
              </a:ext>
            </a:extLst>
          </p:cNvPr>
          <p:cNvSpPr txBox="1"/>
          <p:nvPr/>
        </p:nvSpPr>
        <p:spPr>
          <a:xfrm>
            <a:off x="7824347" y="4773332"/>
            <a:ext cx="280447" cy="369332"/>
          </a:xfrm>
          <a:prstGeom prst="rect">
            <a:avLst/>
          </a:prstGeom>
          <a:noFill/>
        </p:spPr>
        <p:txBody>
          <a:bodyPr wrap="square">
            <a:spAutoFit/>
          </a:bodyPr>
          <a:lstStyle/>
          <a:p>
            <a:r>
              <a:rPr lang="de-DE" dirty="0"/>
              <a:t>+</a:t>
            </a:r>
          </a:p>
        </p:txBody>
      </p:sp>
      <p:pic>
        <p:nvPicPr>
          <p:cNvPr id="31" name="Grafik 30">
            <a:extLst>
              <a:ext uri="{FF2B5EF4-FFF2-40B4-BE49-F238E27FC236}">
                <a16:creationId xmlns:a16="http://schemas.microsoft.com/office/drawing/2014/main" id="{9E44FC56-0882-7A46-A643-3F892BB044CD}"/>
              </a:ext>
            </a:extLst>
          </p:cNvPr>
          <p:cNvPicPr>
            <a:picLocks noChangeAspect="1"/>
          </p:cNvPicPr>
          <p:nvPr/>
        </p:nvPicPr>
        <p:blipFill>
          <a:blip r:embed="rId2"/>
          <a:stretch>
            <a:fillRect/>
          </a:stretch>
        </p:blipFill>
        <p:spPr>
          <a:xfrm>
            <a:off x="359411" y="3296471"/>
            <a:ext cx="478789" cy="478789"/>
          </a:xfrm>
          <a:prstGeom prst="rect">
            <a:avLst/>
          </a:prstGeom>
        </p:spPr>
      </p:pic>
      <p:sp>
        <p:nvSpPr>
          <p:cNvPr id="32" name="Textfeld 31">
            <a:extLst>
              <a:ext uri="{FF2B5EF4-FFF2-40B4-BE49-F238E27FC236}">
                <a16:creationId xmlns:a16="http://schemas.microsoft.com/office/drawing/2014/main" id="{56A90FFC-FE39-A445-8BE3-A51F658A73C2}"/>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33" name="Grafik 32">
            <a:extLst>
              <a:ext uri="{FF2B5EF4-FFF2-40B4-BE49-F238E27FC236}">
                <a16:creationId xmlns:a16="http://schemas.microsoft.com/office/drawing/2014/main" id="{0BD71F46-1F7D-9742-A26C-087EFA5D8EAD}"/>
              </a:ext>
            </a:extLst>
          </p:cNvPr>
          <p:cNvPicPr>
            <a:picLocks noChangeAspect="1"/>
          </p:cNvPicPr>
          <p:nvPr/>
        </p:nvPicPr>
        <p:blipFill>
          <a:blip r:embed="rId3"/>
          <a:stretch>
            <a:fillRect/>
          </a:stretch>
        </p:blipFill>
        <p:spPr>
          <a:xfrm>
            <a:off x="10664429" y="335802"/>
            <a:ext cx="679872" cy="679872"/>
          </a:xfrm>
          <a:prstGeom prst="rect">
            <a:avLst/>
          </a:prstGeom>
        </p:spPr>
      </p:pic>
    </p:spTree>
    <p:extLst>
      <p:ext uri="{BB962C8B-B14F-4D97-AF65-F5344CB8AC3E}">
        <p14:creationId xmlns:p14="http://schemas.microsoft.com/office/powerpoint/2010/main" val="681630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Sowohl das Hydroxid-Ion als auch das Basenrest-Ion sind hydratisiert, also von Wassermolekülen umgeben. Das wird, wie schon bei den </a:t>
            </a:r>
            <a:r>
              <a:rPr lang="de-DE" sz="2000"/>
              <a:t>Säuren, durch </a:t>
            </a:r>
            <a:r>
              <a:rPr lang="de-DE" sz="2000" dirty="0"/>
              <a:t>das Symbol (</a:t>
            </a:r>
            <a:r>
              <a:rPr lang="de-DE" sz="2000" dirty="0" err="1"/>
              <a:t>aq</a:t>
            </a:r>
            <a:r>
              <a:rPr lang="de-DE" sz="2000" dirty="0"/>
              <a:t>) deutlich gemacht. Wenn Basen in Wasser gelöst werden, spricht man auch von alkalischen Lösungen. </a:t>
            </a:r>
          </a:p>
          <a:p>
            <a:pPr marL="0" indent="0">
              <a:buNone/>
            </a:pPr>
            <a:r>
              <a:rPr lang="de-DE" sz="2000" dirty="0"/>
              <a:t>Basen sind das Gegenstück zu Säuren. </a:t>
            </a:r>
            <a:r>
              <a:rPr lang="de-DE" sz="2000" dirty="0">
                <a:solidFill>
                  <a:schemeClr val="accent2">
                    <a:lumMod val="75000"/>
                  </a:schemeClr>
                </a:solidFill>
              </a:rPr>
              <a:t>Bei einer </a:t>
            </a:r>
            <a:r>
              <a:rPr lang="de-DE" sz="2000" i="1" dirty="0">
                <a:solidFill>
                  <a:schemeClr val="accent2">
                    <a:lumMod val="75000"/>
                  </a:schemeClr>
                </a:solidFill>
              </a:rPr>
              <a:t>Neutralisation reagieren Säuren und Basen miteinander. Hierbei reagieren die Wasserstoff-Ionen der sauren Lösung mit den Hydroxid-Ionen der alkalischen Lösung</a:t>
            </a:r>
            <a:r>
              <a:rPr lang="de-DE" sz="2000" dirty="0">
                <a:solidFill>
                  <a:schemeClr val="accent2">
                    <a:lumMod val="75000"/>
                  </a:schemeClr>
                </a:solidFill>
              </a:rPr>
              <a:t>.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Durch die Neutralisation verringert sich die Konzentration der H</a:t>
            </a:r>
            <a:r>
              <a:rPr lang="de-DE" sz="2000" baseline="30000" dirty="0"/>
              <a:t>+</a:t>
            </a:r>
            <a:r>
              <a:rPr lang="de-DE" sz="2000" dirty="0"/>
              <a:t>-Ionen in der Lösung. Dadurch erhöht sich der pH-Wert, da weniger H</a:t>
            </a:r>
            <a:r>
              <a:rPr lang="de-DE" sz="2000" baseline="30000" dirty="0"/>
              <a:t>+</a:t>
            </a:r>
            <a:r>
              <a:rPr lang="de-DE" sz="2000" dirty="0"/>
              <a:t>-Ionen in einem bestimmten Volumen der Lösung vorhanden sind. </a:t>
            </a:r>
          </a:p>
        </p:txBody>
      </p:sp>
      <p:sp>
        <p:nvSpPr>
          <p:cNvPr id="4" name="Foliennummernplatzhalter 3"/>
          <p:cNvSpPr>
            <a:spLocks noGrp="1"/>
          </p:cNvSpPr>
          <p:nvPr>
            <p:ph type="sldNum" sz="quarter" idx="12"/>
          </p:nvPr>
        </p:nvSpPr>
        <p:spPr/>
        <p:txBody>
          <a:bodyPr/>
          <a:lstStyle/>
          <a:p>
            <a:fld id="{2BFF9692-ABA8-EB4D-B52F-45EFB6AD87B9}" type="slidenum">
              <a:rPr lang="de-DE" smtClean="0"/>
              <a:t>22</a:t>
            </a:fld>
            <a:endParaRPr lang="de-DE" dirty="0"/>
          </a:p>
        </p:txBody>
      </p:sp>
      <p:pic>
        <p:nvPicPr>
          <p:cNvPr id="26" name="Grafik 25">
            <a:extLst>
              <a:ext uri="{FF2B5EF4-FFF2-40B4-BE49-F238E27FC236}">
                <a16:creationId xmlns:a16="http://schemas.microsoft.com/office/drawing/2014/main" id="{5C0B8EB0-C35A-2F4C-B5B5-F4D36B7DB481}"/>
              </a:ext>
            </a:extLst>
          </p:cNvPr>
          <p:cNvPicPr>
            <a:picLocks noChangeAspect="1"/>
          </p:cNvPicPr>
          <p:nvPr/>
        </p:nvPicPr>
        <p:blipFill>
          <a:blip r:embed="rId2"/>
          <a:stretch>
            <a:fillRect/>
          </a:stretch>
        </p:blipFill>
        <p:spPr>
          <a:xfrm>
            <a:off x="359411" y="2435588"/>
            <a:ext cx="478789" cy="478789"/>
          </a:xfrm>
          <a:prstGeom prst="rect">
            <a:avLst/>
          </a:prstGeom>
        </p:spPr>
      </p:pic>
      <p:sp>
        <p:nvSpPr>
          <p:cNvPr id="27" name="Textfeld 26">
            <a:extLst>
              <a:ext uri="{FF2B5EF4-FFF2-40B4-BE49-F238E27FC236}">
                <a16:creationId xmlns:a16="http://schemas.microsoft.com/office/drawing/2014/main" id="{7E44BC49-C418-554A-A8AE-EDF76236AA5A}"/>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28" name="Grafik 27">
            <a:extLst>
              <a:ext uri="{FF2B5EF4-FFF2-40B4-BE49-F238E27FC236}">
                <a16:creationId xmlns:a16="http://schemas.microsoft.com/office/drawing/2014/main" id="{37305974-CAD1-0045-8C21-3902121EFD35}"/>
              </a:ext>
            </a:extLst>
          </p:cNvPr>
          <p:cNvPicPr>
            <a:picLocks noChangeAspect="1"/>
          </p:cNvPicPr>
          <p:nvPr/>
        </p:nvPicPr>
        <p:blipFill>
          <a:blip r:embed="rId3"/>
          <a:stretch>
            <a:fillRect/>
          </a:stretch>
        </p:blipFill>
        <p:spPr>
          <a:xfrm>
            <a:off x="10664429" y="335802"/>
            <a:ext cx="679872" cy="679872"/>
          </a:xfrm>
          <a:prstGeom prst="rect">
            <a:avLst/>
          </a:prstGeom>
        </p:spPr>
      </p:pic>
      <p:sp>
        <p:nvSpPr>
          <p:cNvPr id="100" name="Textfeld 99">
            <a:extLst>
              <a:ext uri="{FF2B5EF4-FFF2-40B4-BE49-F238E27FC236}">
                <a16:creationId xmlns:a16="http://schemas.microsoft.com/office/drawing/2014/main" id="{BCA01D02-1C5D-9B4F-B74E-2715556D0C62}"/>
              </a:ext>
            </a:extLst>
          </p:cNvPr>
          <p:cNvSpPr txBox="1"/>
          <p:nvPr/>
        </p:nvSpPr>
        <p:spPr>
          <a:xfrm>
            <a:off x="1658710" y="3445215"/>
            <a:ext cx="1385740" cy="276999"/>
          </a:xfrm>
          <a:prstGeom prst="rect">
            <a:avLst/>
          </a:prstGeom>
          <a:noFill/>
        </p:spPr>
        <p:txBody>
          <a:bodyPr wrap="square" rtlCol="0">
            <a:spAutoFit/>
          </a:bodyPr>
          <a:lstStyle/>
          <a:p>
            <a:r>
              <a:rPr lang="de-DE" sz="1200" i="1" dirty="0"/>
              <a:t>Modell:</a:t>
            </a:r>
          </a:p>
        </p:txBody>
      </p:sp>
      <p:sp>
        <p:nvSpPr>
          <p:cNvPr id="101" name="Textfeld 100">
            <a:extLst>
              <a:ext uri="{FF2B5EF4-FFF2-40B4-BE49-F238E27FC236}">
                <a16:creationId xmlns:a16="http://schemas.microsoft.com/office/drawing/2014/main" id="{DC504950-B798-B445-93C1-7C1454D7202A}"/>
              </a:ext>
            </a:extLst>
          </p:cNvPr>
          <p:cNvSpPr txBox="1"/>
          <p:nvPr/>
        </p:nvSpPr>
        <p:spPr>
          <a:xfrm>
            <a:off x="1642701" y="4037639"/>
            <a:ext cx="1385740" cy="276999"/>
          </a:xfrm>
          <a:prstGeom prst="rect">
            <a:avLst/>
          </a:prstGeom>
          <a:noFill/>
        </p:spPr>
        <p:txBody>
          <a:bodyPr wrap="square" rtlCol="0">
            <a:spAutoFit/>
          </a:bodyPr>
          <a:lstStyle/>
          <a:p>
            <a:r>
              <a:rPr lang="de-DE" sz="1200" i="1" dirty="0"/>
              <a:t>Reaktionsschema:</a:t>
            </a:r>
          </a:p>
        </p:txBody>
      </p:sp>
      <p:sp>
        <p:nvSpPr>
          <p:cNvPr id="102" name="Textfeld 101">
            <a:extLst>
              <a:ext uri="{FF2B5EF4-FFF2-40B4-BE49-F238E27FC236}">
                <a16:creationId xmlns:a16="http://schemas.microsoft.com/office/drawing/2014/main" id="{1AB4B210-D4D6-CE42-9CE9-313925834A70}"/>
              </a:ext>
            </a:extLst>
          </p:cNvPr>
          <p:cNvSpPr txBox="1"/>
          <p:nvPr/>
        </p:nvSpPr>
        <p:spPr>
          <a:xfrm>
            <a:off x="1612053" y="4641548"/>
            <a:ext cx="1479054" cy="276999"/>
          </a:xfrm>
          <a:prstGeom prst="rect">
            <a:avLst/>
          </a:prstGeom>
          <a:noFill/>
        </p:spPr>
        <p:txBody>
          <a:bodyPr wrap="square" rtlCol="0">
            <a:spAutoFit/>
          </a:bodyPr>
          <a:lstStyle/>
          <a:p>
            <a:r>
              <a:rPr lang="de-DE" sz="1200" i="1" dirty="0"/>
              <a:t>Reaktionsgleichung:</a:t>
            </a:r>
          </a:p>
        </p:txBody>
      </p:sp>
      <p:sp>
        <p:nvSpPr>
          <p:cNvPr id="103" name="Oval 7">
            <a:extLst>
              <a:ext uri="{FF2B5EF4-FFF2-40B4-BE49-F238E27FC236}">
                <a16:creationId xmlns:a16="http://schemas.microsoft.com/office/drawing/2014/main" id="{991B82F9-9370-684E-8686-B42E358FCA8E}"/>
              </a:ext>
            </a:extLst>
          </p:cNvPr>
          <p:cNvSpPr>
            <a:spLocks noChangeAspect="1"/>
          </p:cNvSpPr>
          <p:nvPr/>
        </p:nvSpPr>
        <p:spPr>
          <a:xfrm>
            <a:off x="5633997" y="3445215"/>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4" name="Textfeld 103">
            <a:extLst>
              <a:ext uri="{FF2B5EF4-FFF2-40B4-BE49-F238E27FC236}">
                <a16:creationId xmlns:a16="http://schemas.microsoft.com/office/drawing/2014/main" id="{C0E27ECF-6D28-FE42-B8E8-B0ED682FC9AD}"/>
              </a:ext>
            </a:extLst>
          </p:cNvPr>
          <p:cNvSpPr txBox="1"/>
          <p:nvPr/>
        </p:nvSpPr>
        <p:spPr>
          <a:xfrm>
            <a:off x="5114803" y="4556527"/>
            <a:ext cx="1922674" cy="369332"/>
          </a:xfrm>
          <a:prstGeom prst="rect">
            <a:avLst/>
          </a:prstGeom>
          <a:noFill/>
        </p:spPr>
        <p:txBody>
          <a:bodyPr wrap="square" rtlCol="0">
            <a:spAutoFit/>
          </a:bodyPr>
          <a:lstStyle/>
          <a:p>
            <a:pPr algn="ctr"/>
            <a:r>
              <a:rPr lang="de-DE" dirty="0">
                <a:solidFill>
                  <a:schemeClr val="accent1">
                    <a:lumMod val="75000"/>
                  </a:schemeClr>
                </a:solidFill>
              </a:rPr>
              <a:t>O</a:t>
            </a:r>
            <a:r>
              <a:rPr lang="de-DE" dirty="0">
                <a:solidFill>
                  <a:schemeClr val="accent2">
                    <a:lumMod val="75000"/>
                  </a:schemeClr>
                </a:solidFill>
              </a:rPr>
              <a:t>H</a:t>
            </a:r>
            <a:r>
              <a:rPr lang="de-DE" baseline="30000" dirty="0">
                <a:solidFill>
                  <a:schemeClr val="accent2">
                    <a:lumMod val="75000"/>
                  </a:schemeClr>
                </a:solidFill>
              </a:rPr>
              <a:t>-</a:t>
            </a:r>
            <a:r>
              <a:rPr lang="de-DE" dirty="0"/>
              <a:t> </a:t>
            </a:r>
            <a:r>
              <a:rPr lang="de-DE" baseline="-25000" dirty="0"/>
              <a:t>(</a:t>
            </a:r>
            <a:r>
              <a:rPr lang="de-DE" baseline="-25000" dirty="0" err="1"/>
              <a:t>aq</a:t>
            </a:r>
            <a:r>
              <a:rPr lang="de-DE" baseline="-25000" dirty="0"/>
              <a:t>)</a:t>
            </a:r>
          </a:p>
        </p:txBody>
      </p:sp>
      <p:sp>
        <p:nvSpPr>
          <p:cNvPr id="105" name="Oval 7">
            <a:extLst>
              <a:ext uri="{FF2B5EF4-FFF2-40B4-BE49-F238E27FC236}">
                <a16:creationId xmlns:a16="http://schemas.microsoft.com/office/drawing/2014/main" id="{C96AF1BF-0BB4-A34B-960F-3EC06E48B80C}"/>
              </a:ext>
            </a:extLst>
          </p:cNvPr>
          <p:cNvSpPr>
            <a:spLocks noChangeAspect="1"/>
          </p:cNvSpPr>
          <p:nvPr/>
        </p:nvSpPr>
        <p:spPr>
          <a:xfrm>
            <a:off x="5825095" y="3445215"/>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6" name="Oval 7">
            <a:extLst>
              <a:ext uri="{FF2B5EF4-FFF2-40B4-BE49-F238E27FC236}">
                <a16:creationId xmlns:a16="http://schemas.microsoft.com/office/drawing/2014/main" id="{AD9AC115-692E-D445-A0BF-27FFA92C7916}"/>
              </a:ext>
            </a:extLst>
          </p:cNvPr>
          <p:cNvSpPr>
            <a:spLocks noChangeAspect="1"/>
          </p:cNvSpPr>
          <p:nvPr/>
        </p:nvSpPr>
        <p:spPr>
          <a:xfrm>
            <a:off x="8541986" y="3441354"/>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7" name="Oval 7">
            <a:extLst>
              <a:ext uri="{FF2B5EF4-FFF2-40B4-BE49-F238E27FC236}">
                <a16:creationId xmlns:a16="http://schemas.microsoft.com/office/drawing/2014/main" id="{E94D2FC2-9617-7D46-95A1-BC61C626CDF7}"/>
              </a:ext>
            </a:extLst>
          </p:cNvPr>
          <p:cNvSpPr>
            <a:spLocks noChangeAspect="1"/>
          </p:cNvSpPr>
          <p:nvPr/>
        </p:nvSpPr>
        <p:spPr>
          <a:xfrm>
            <a:off x="8733084" y="3441354"/>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8" name="Oval 7">
            <a:extLst>
              <a:ext uri="{FF2B5EF4-FFF2-40B4-BE49-F238E27FC236}">
                <a16:creationId xmlns:a16="http://schemas.microsoft.com/office/drawing/2014/main" id="{78F3F03A-E313-8445-A9FE-6F5D6F178555}"/>
              </a:ext>
            </a:extLst>
          </p:cNvPr>
          <p:cNvSpPr>
            <a:spLocks noChangeAspect="1"/>
          </p:cNvSpPr>
          <p:nvPr/>
        </p:nvSpPr>
        <p:spPr>
          <a:xfrm>
            <a:off x="8416463" y="3567354"/>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9" name="Textfeld 108">
            <a:extLst>
              <a:ext uri="{FF2B5EF4-FFF2-40B4-BE49-F238E27FC236}">
                <a16:creationId xmlns:a16="http://schemas.microsoft.com/office/drawing/2014/main" id="{6932D40F-0AEC-3E41-86CE-86B5FF5244D2}"/>
              </a:ext>
            </a:extLst>
          </p:cNvPr>
          <p:cNvSpPr txBox="1"/>
          <p:nvPr/>
        </p:nvSpPr>
        <p:spPr>
          <a:xfrm>
            <a:off x="2928654" y="3965282"/>
            <a:ext cx="2065510"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a:t>
            </a:r>
          </a:p>
        </p:txBody>
      </p:sp>
      <p:sp>
        <p:nvSpPr>
          <p:cNvPr id="110" name="Textfeld 109">
            <a:extLst>
              <a:ext uri="{FF2B5EF4-FFF2-40B4-BE49-F238E27FC236}">
                <a16:creationId xmlns:a16="http://schemas.microsoft.com/office/drawing/2014/main" id="{14DFE29B-BA03-0F48-AE83-9CCD3A19E980}"/>
              </a:ext>
            </a:extLst>
          </p:cNvPr>
          <p:cNvSpPr txBox="1"/>
          <p:nvPr/>
        </p:nvSpPr>
        <p:spPr>
          <a:xfrm>
            <a:off x="5173396" y="3965640"/>
            <a:ext cx="2065510"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111" name="Gerade Verbindung mit Pfeil 110">
            <a:extLst>
              <a:ext uri="{FF2B5EF4-FFF2-40B4-BE49-F238E27FC236}">
                <a16:creationId xmlns:a16="http://schemas.microsoft.com/office/drawing/2014/main" id="{0C5CDF74-CE8B-F942-95A8-04ED487FB5BB}"/>
              </a:ext>
            </a:extLst>
          </p:cNvPr>
          <p:cNvCxnSpPr/>
          <p:nvPr/>
        </p:nvCxnSpPr>
        <p:spPr>
          <a:xfrm>
            <a:off x="7137110" y="4179547"/>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2" name="Textfeld 111">
            <a:extLst>
              <a:ext uri="{FF2B5EF4-FFF2-40B4-BE49-F238E27FC236}">
                <a16:creationId xmlns:a16="http://schemas.microsoft.com/office/drawing/2014/main" id="{B6A7331E-7FA5-7245-853F-58A86B45F092}"/>
              </a:ext>
            </a:extLst>
          </p:cNvPr>
          <p:cNvSpPr txBox="1"/>
          <p:nvPr/>
        </p:nvSpPr>
        <p:spPr>
          <a:xfrm>
            <a:off x="4892949" y="3965640"/>
            <a:ext cx="280447" cy="369332"/>
          </a:xfrm>
          <a:prstGeom prst="rect">
            <a:avLst/>
          </a:prstGeom>
          <a:noFill/>
        </p:spPr>
        <p:txBody>
          <a:bodyPr wrap="square">
            <a:spAutoFit/>
          </a:bodyPr>
          <a:lstStyle/>
          <a:p>
            <a:r>
              <a:rPr lang="de-DE" dirty="0"/>
              <a:t>+</a:t>
            </a:r>
          </a:p>
        </p:txBody>
      </p:sp>
      <p:sp>
        <p:nvSpPr>
          <p:cNvPr id="113" name="Textfeld 112">
            <a:extLst>
              <a:ext uri="{FF2B5EF4-FFF2-40B4-BE49-F238E27FC236}">
                <a16:creationId xmlns:a16="http://schemas.microsoft.com/office/drawing/2014/main" id="{5749EC88-28CB-4347-9897-A399DDAAFEC0}"/>
              </a:ext>
            </a:extLst>
          </p:cNvPr>
          <p:cNvSpPr txBox="1"/>
          <p:nvPr/>
        </p:nvSpPr>
        <p:spPr>
          <a:xfrm>
            <a:off x="8014751" y="3965282"/>
            <a:ext cx="2065510" cy="369332"/>
          </a:xfrm>
          <a:prstGeom prst="rect">
            <a:avLst/>
          </a:prstGeom>
          <a:noFill/>
        </p:spPr>
        <p:txBody>
          <a:bodyPr wrap="square" rtlCol="0">
            <a:spAutoFit/>
          </a:bodyPr>
          <a:lstStyle/>
          <a:p>
            <a:r>
              <a:rPr lang="de-DE" dirty="0"/>
              <a:t>Wassermolekül </a:t>
            </a:r>
            <a:endParaRPr lang="de-DE" baseline="-25000" dirty="0"/>
          </a:p>
        </p:txBody>
      </p:sp>
      <p:sp>
        <p:nvSpPr>
          <p:cNvPr id="114" name="Textfeld 113">
            <a:extLst>
              <a:ext uri="{FF2B5EF4-FFF2-40B4-BE49-F238E27FC236}">
                <a16:creationId xmlns:a16="http://schemas.microsoft.com/office/drawing/2014/main" id="{C73D7D66-E322-714D-8915-72BD57FB4E9E}"/>
              </a:ext>
            </a:extLst>
          </p:cNvPr>
          <p:cNvSpPr txBox="1"/>
          <p:nvPr/>
        </p:nvSpPr>
        <p:spPr>
          <a:xfrm>
            <a:off x="4890759" y="3399048"/>
            <a:ext cx="280447" cy="369332"/>
          </a:xfrm>
          <a:prstGeom prst="rect">
            <a:avLst/>
          </a:prstGeom>
          <a:noFill/>
        </p:spPr>
        <p:txBody>
          <a:bodyPr wrap="square">
            <a:spAutoFit/>
          </a:bodyPr>
          <a:lstStyle/>
          <a:p>
            <a:r>
              <a:rPr lang="de-DE" dirty="0"/>
              <a:t>+</a:t>
            </a:r>
          </a:p>
        </p:txBody>
      </p:sp>
      <p:cxnSp>
        <p:nvCxnSpPr>
          <p:cNvPr id="115" name="Gerade Verbindung mit Pfeil 114">
            <a:extLst>
              <a:ext uri="{FF2B5EF4-FFF2-40B4-BE49-F238E27FC236}">
                <a16:creationId xmlns:a16="http://schemas.microsoft.com/office/drawing/2014/main" id="{85058104-1DB5-F94A-9E32-03658C3C5C45}"/>
              </a:ext>
            </a:extLst>
          </p:cNvPr>
          <p:cNvCxnSpPr/>
          <p:nvPr/>
        </p:nvCxnSpPr>
        <p:spPr>
          <a:xfrm>
            <a:off x="7137110" y="360163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6" name="Textfeld 115">
            <a:extLst>
              <a:ext uri="{FF2B5EF4-FFF2-40B4-BE49-F238E27FC236}">
                <a16:creationId xmlns:a16="http://schemas.microsoft.com/office/drawing/2014/main" id="{A61A1DAB-707E-9A4E-B788-5261EF8DED44}"/>
              </a:ext>
            </a:extLst>
          </p:cNvPr>
          <p:cNvSpPr txBox="1"/>
          <p:nvPr/>
        </p:nvSpPr>
        <p:spPr>
          <a:xfrm>
            <a:off x="3583777" y="4556169"/>
            <a:ext cx="1069778" cy="369332"/>
          </a:xfrm>
          <a:prstGeom prst="rect">
            <a:avLst/>
          </a:prstGeom>
          <a:noFill/>
        </p:spPr>
        <p:txBody>
          <a:bodyPr wrap="square" rtlCol="0">
            <a:spAutoFit/>
          </a:bodyPr>
          <a:lstStyle/>
          <a:p>
            <a:pPr algn="ctr"/>
            <a:r>
              <a:rPr lang="de-DE" dirty="0">
                <a:solidFill>
                  <a:schemeClr val="accent2">
                    <a:lumMod val="75000"/>
                  </a:schemeClr>
                </a:solidFill>
              </a:rPr>
              <a:t>H</a:t>
            </a:r>
            <a:r>
              <a:rPr lang="de-DE" baseline="30000" dirty="0">
                <a:solidFill>
                  <a:schemeClr val="accent2">
                    <a:lumMod val="75000"/>
                  </a:schemeClr>
                </a:solidFill>
              </a:rPr>
              <a:t>+</a:t>
            </a:r>
            <a:r>
              <a:rPr lang="de-DE" dirty="0">
                <a:solidFill>
                  <a:schemeClr val="accent2">
                    <a:lumMod val="75000"/>
                  </a:schemeClr>
                </a:solidFill>
              </a:rPr>
              <a:t> </a:t>
            </a:r>
            <a:r>
              <a:rPr lang="de-DE" baseline="-25000" dirty="0"/>
              <a:t>(</a:t>
            </a:r>
            <a:r>
              <a:rPr lang="de-DE" baseline="-25000" dirty="0" err="1"/>
              <a:t>aq</a:t>
            </a:r>
            <a:r>
              <a:rPr lang="de-DE" baseline="-25000" dirty="0"/>
              <a:t>)</a:t>
            </a:r>
          </a:p>
        </p:txBody>
      </p:sp>
      <p:sp>
        <p:nvSpPr>
          <p:cNvPr id="117" name="Textfeld 116">
            <a:extLst>
              <a:ext uri="{FF2B5EF4-FFF2-40B4-BE49-F238E27FC236}">
                <a16:creationId xmlns:a16="http://schemas.microsoft.com/office/drawing/2014/main" id="{09B8FF64-80B7-2943-BEA5-86D226E7ADC1}"/>
              </a:ext>
            </a:extLst>
          </p:cNvPr>
          <p:cNvSpPr txBox="1"/>
          <p:nvPr/>
        </p:nvSpPr>
        <p:spPr>
          <a:xfrm>
            <a:off x="4892949" y="4556169"/>
            <a:ext cx="280447" cy="369332"/>
          </a:xfrm>
          <a:prstGeom prst="rect">
            <a:avLst/>
          </a:prstGeom>
          <a:noFill/>
        </p:spPr>
        <p:txBody>
          <a:bodyPr wrap="square">
            <a:spAutoFit/>
          </a:bodyPr>
          <a:lstStyle/>
          <a:p>
            <a:r>
              <a:rPr lang="de-DE" dirty="0"/>
              <a:t>+</a:t>
            </a:r>
          </a:p>
        </p:txBody>
      </p:sp>
      <p:cxnSp>
        <p:nvCxnSpPr>
          <p:cNvPr id="118" name="Gerade Verbindung mit Pfeil 117">
            <a:extLst>
              <a:ext uri="{FF2B5EF4-FFF2-40B4-BE49-F238E27FC236}">
                <a16:creationId xmlns:a16="http://schemas.microsoft.com/office/drawing/2014/main" id="{59DD94E3-4A4F-7349-A08A-76CF501449F7}"/>
              </a:ext>
            </a:extLst>
          </p:cNvPr>
          <p:cNvCxnSpPr/>
          <p:nvPr/>
        </p:nvCxnSpPr>
        <p:spPr>
          <a:xfrm>
            <a:off x="7137110" y="4742886"/>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9" name="Textfeld 118">
            <a:extLst>
              <a:ext uri="{FF2B5EF4-FFF2-40B4-BE49-F238E27FC236}">
                <a16:creationId xmlns:a16="http://schemas.microsoft.com/office/drawing/2014/main" id="{74892B54-ADB5-3F4E-AFCD-CEDDFCF434C9}"/>
              </a:ext>
            </a:extLst>
          </p:cNvPr>
          <p:cNvSpPr txBox="1"/>
          <p:nvPr/>
        </p:nvSpPr>
        <p:spPr>
          <a:xfrm>
            <a:off x="7771747" y="4518086"/>
            <a:ext cx="1922674" cy="369332"/>
          </a:xfrm>
          <a:prstGeom prst="rect">
            <a:avLst/>
          </a:prstGeom>
          <a:noFill/>
        </p:spPr>
        <p:txBody>
          <a:bodyPr wrap="square" rtlCol="0">
            <a:spAutoFit/>
          </a:bodyPr>
          <a:lstStyle/>
          <a:p>
            <a:pPr algn="ctr"/>
            <a:r>
              <a:rPr lang="de-DE" dirty="0">
                <a:solidFill>
                  <a:schemeClr val="accent2">
                    <a:lumMod val="75000"/>
                  </a:schemeClr>
                </a:solidFill>
              </a:rPr>
              <a:t>H</a:t>
            </a:r>
            <a:r>
              <a:rPr lang="de-DE" baseline="-25000" dirty="0">
                <a:solidFill>
                  <a:schemeClr val="accent2">
                    <a:lumMod val="75000"/>
                  </a:schemeClr>
                </a:solidFill>
              </a:rPr>
              <a:t>2</a:t>
            </a:r>
            <a:r>
              <a:rPr lang="de-DE" dirty="0">
                <a:solidFill>
                  <a:schemeClr val="accent1">
                    <a:lumMod val="75000"/>
                  </a:schemeClr>
                </a:solidFill>
              </a:rPr>
              <a:t>O</a:t>
            </a:r>
            <a:endParaRPr lang="de-DE" baseline="-25000" dirty="0">
              <a:solidFill>
                <a:schemeClr val="accent1">
                  <a:lumMod val="75000"/>
                </a:schemeClr>
              </a:solidFill>
            </a:endParaRPr>
          </a:p>
        </p:txBody>
      </p:sp>
      <p:sp>
        <p:nvSpPr>
          <p:cNvPr id="120" name="Oval 7">
            <a:extLst>
              <a:ext uri="{FF2B5EF4-FFF2-40B4-BE49-F238E27FC236}">
                <a16:creationId xmlns:a16="http://schemas.microsoft.com/office/drawing/2014/main" id="{38821F2E-62FE-C642-A583-3E186B9FEC4A}"/>
              </a:ext>
            </a:extLst>
          </p:cNvPr>
          <p:cNvSpPr>
            <a:spLocks noChangeAspect="1"/>
          </p:cNvSpPr>
          <p:nvPr/>
        </p:nvSpPr>
        <p:spPr>
          <a:xfrm>
            <a:off x="3900805" y="3441354"/>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457045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Durch den Einsatz von Natriumhydrogencarbonat als Medikament können die Säuren im Körper neutralisiert werden. Dabei spalten sich die Natriumhydrogencarbonat-Teilchen (NaHCO</a:t>
            </a:r>
            <a:r>
              <a:rPr lang="de-DE" sz="2000" baseline="-25000" dirty="0"/>
              <a:t>3</a:t>
            </a:r>
            <a:r>
              <a:rPr lang="de-DE" sz="2000" dirty="0"/>
              <a:t>) in Wasser in ein negativ geladenes Hydroxid-Ion, ein positiv geladenes Basenrest-Ion, das Natrium-Ion, sowie Kohlenstoffdioxidmoleküle auf.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Anschließend reagieren die Hydroxid-Ionen mit den Wasserstoff-Ionen aus der sauren Lösung im Körper. </a:t>
            </a:r>
          </a:p>
        </p:txBody>
      </p:sp>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 </a:t>
            </a:r>
          </a:p>
        </p:txBody>
      </p:sp>
      <p:sp>
        <p:nvSpPr>
          <p:cNvPr id="4" name="Foliennummernplatzhalter 3"/>
          <p:cNvSpPr>
            <a:spLocks noGrp="1"/>
          </p:cNvSpPr>
          <p:nvPr>
            <p:ph type="sldNum" sz="quarter" idx="12"/>
          </p:nvPr>
        </p:nvSpPr>
        <p:spPr/>
        <p:txBody>
          <a:bodyPr/>
          <a:lstStyle/>
          <a:p>
            <a:fld id="{2BFF9692-ABA8-EB4D-B52F-45EFB6AD87B9}" type="slidenum">
              <a:rPr lang="de-DE" smtClean="0"/>
              <a:t>23</a:t>
            </a:fld>
            <a:endParaRPr lang="de-DE"/>
          </a:p>
        </p:txBody>
      </p:sp>
      <p:sp>
        <p:nvSpPr>
          <p:cNvPr id="5" name="Textfeld 4">
            <a:extLst>
              <a:ext uri="{FF2B5EF4-FFF2-40B4-BE49-F238E27FC236}">
                <a16:creationId xmlns:a16="http://schemas.microsoft.com/office/drawing/2014/main" id="{B0DB2FDB-F315-604E-90DC-A7E20768AE69}"/>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6" name="Grafik 5">
            <a:extLst>
              <a:ext uri="{FF2B5EF4-FFF2-40B4-BE49-F238E27FC236}">
                <a16:creationId xmlns:a16="http://schemas.microsoft.com/office/drawing/2014/main" id="{7360DA92-E79A-AF44-8173-FEBF32CE76EC}"/>
              </a:ext>
            </a:extLst>
          </p:cNvPr>
          <p:cNvPicPr>
            <a:picLocks noChangeAspect="1"/>
          </p:cNvPicPr>
          <p:nvPr/>
        </p:nvPicPr>
        <p:blipFill>
          <a:blip r:embed="rId2"/>
          <a:stretch>
            <a:fillRect/>
          </a:stretch>
        </p:blipFill>
        <p:spPr>
          <a:xfrm>
            <a:off x="10664429" y="335802"/>
            <a:ext cx="679872" cy="679872"/>
          </a:xfrm>
          <a:prstGeom prst="rect">
            <a:avLst/>
          </a:prstGeom>
        </p:spPr>
      </p:pic>
      <p:sp>
        <p:nvSpPr>
          <p:cNvPr id="9" name="Textfeld 8">
            <a:extLst>
              <a:ext uri="{FF2B5EF4-FFF2-40B4-BE49-F238E27FC236}">
                <a16:creationId xmlns:a16="http://schemas.microsoft.com/office/drawing/2014/main" id="{5E6F4EF8-AEF1-E744-AB24-AA9259BC770E}"/>
              </a:ext>
            </a:extLst>
          </p:cNvPr>
          <p:cNvSpPr txBox="1"/>
          <p:nvPr/>
        </p:nvSpPr>
        <p:spPr>
          <a:xfrm>
            <a:off x="819592" y="2710913"/>
            <a:ext cx="1385740" cy="276999"/>
          </a:xfrm>
          <a:prstGeom prst="rect">
            <a:avLst/>
          </a:prstGeom>
          <a:noFill/>
        </p:spPr>
        <p:txBody>
          <a:bodyPr wrap="square" rtlCol="0">
            <a:spAutoFit/>
          </a:bodyPr>
          <a:lstStyle/>
          <a:p>
            <a:r>
              <a:rPr lang="de-DE" sz="1200" i="1" dirty="0"/>
              <a:t>Reaktionsschema:</a:t>
            </a:r>
          </a:p>
        </p:txBody>
      </p:sp>
      <p:sp>
        <p:nvSpPr>
          <p:cNvPr id="10" name="Textfeld 9">
            <a:extLst>
              <a:ext uri="{FF2B5EF4-FFF2-40B4-BE49-F238E27FC236}">
                <a16:creationId xmlns:a16="http://schemas.microsoft.com/office/drawing/2014/main" id="{9E78E23E-8D87-4544-9940-7DE29060E1D3}"/>
              </a:ext>
            </a:extLst>
          </p:cNvPr>
          <p:cNvSpPr txBox="1"/>
          <p:nvPr/>
        </p:nvSpPr>
        <p:spPr>
          <a:xfrm>
            <a:off x="819592" y="3407361"/>
            <a:ext cx="1479054" cy="276999"/>
          </a:xfrm>
          <a:prstGeom prst="rect">
            <a:avLst/>
          </a:prstGeom>
          <a:noFill/>
        </p:spPr>
        <p:txBody>
          <a:bodyPr wrap="square" rtlCol="0">
            <a:spAutoFit/>
          </a:bodyPr>
          <a:lstStyle/>
          <a:p>
            <a:r>
              <a:rPr lang="de-DE" sz="1200" i="1" dirty="0"/>
              <a:t>Reaktionsgleichung:</a:t>
            </a:r>
          </a:p>
        </p:txBody>
      </p:sp>
      <p:sp>
        <p:nvSpPr>
          <p:cNvPr id="14" name="Textfeld 13">
            <a:extLst>
              <a:ext uri="{FF2B5EF4-FFF2-40B4-BE49-F238E27FC236}">
                <a16:creationId xmlns:a16="http://schemas.microsoft.com/office/drawing/2014/main" id="{9A237E43-44DA-A04D-B342-AF4299CC32DA}"/>
              </a:ext>
            </a:extLst>
          </p:cNvPr>
          <p:cNvSpPr txBox="1"/>
          <p:nvPr/>
        </p:nvSpPr>
        <p:spPr>
          <a:xfrm>
            <a:off x="2775215" y="3367866"/>
            <a:ext cx="1782430" cy="338554"/>
          </a:xfrm>
          <a:prstGeom prst="rect">
            <a:avLst/>
          </a:prstGeom>
          <a:noFill/>
        </p:spPr>
        <p:txBody>
          <a:bodyPr wrap="square" rtlCol="0">
            <a:spAutoFit/>
          </a:bodyPr>
          <a:lstStyle/>
          <a:p>
            <a:pPr algn="ctr"/>
            <a:r>
              <a:rPr lang="de-DE" sz="1600" dirty="0"/>
              <a:t>NaHCO</a:t>
            </a:r>
            <a:r>
              <a:rPr lang="de-DE" sz="1600" baseline="-25000" dirty="0"/>
              <a:t>3</a:t>
            </a:r>
            <a:r>
              <a:rPr lang="de-DE" sz="1600" dirty="0"/>
              <a:t> </a:t>
            </a:r>
            <a:r>
              <a:rPr lang="de-DE" sz="1600" baseline="-25000" dirty="0"/>
              <a:t>(</a:t>
            </a:r>
            <a:r>
              <a:rPr lang="de-DE" sz="1600" baseline="-25000" dirty="0" err="1"/>
              <a:t>aq</a:t>
            </a:r>
            <a:r>
              <a:rPr lang="de-DE" sz="1600" baseline="-25000" dirty="0"/>
              <a:t>)</a:t>
            </a:r>
          </a:p>
        </p:txBody>
      </p:sp>
      <p:sp>
        <p:nvSpPr>
          <p:cNvPr id="15" name="Textfeld 14">
            <a:extLst>
              <a:ext uri="{FF2B5EF4-FFF2-40B4-BE49-F238E27FC236}">
                <a16:creationId xmlns:a16="http://schemas.microsoft.com/office/drawing/2014/main" id="{9BF67107-CD35-5C40-8735-C062F01A7DF5}"/>
              </a:ext>
            </a:extLst>
          </p:cNvPr>
          <p:cNvSpPr txBox="1"/>
          <p:nvPr/>
        </p:nvSpPr>
        <p:spPr>
          <a:xfrm>
            <a:off x="6006507" y="3342283"/>
            <a:ext cx="1922674" cy="338554"/>
          </a:xfrm>
          <a:prstGeom prst="rect">
            <a:avLst/>
          </a:prstGeom>
          <a:noFill/>
        </p:spPr>
        <p:txBody>
          <a:bodyPr wrap="square" rtlCol="0">
            <a:spAutoFit/>
          </a:bodyPr>
          <a:lstStyle/>
          <a:p>
            <a:pPr algn="ctr"/>
            <a:r>
              <a:rPr lang="de-DE" sz="1600" dirty="0"/>
              <a:t>OH</a:t>
            </a:r>
            <a:r>
              <a:rPr lang="de-DE" sz="1600" baseline="30000" dirty="0"/>
              <a:t>-</a:t>
            </a:r>
            <a:r>
              <a:rPr lang="de-DE" sz="1600" dirty="0"/>
              <a:t> </a:t>
            </a:r>
            <a:r>
              <a:rPr lang="de-DE" sz="1600" baseline="-25000" dirty="0"/>
              <a:t>(</a:t>
            </a:r>
            <a:r>
              <a:rPr lang="de-DE" sz="1600" baseline="-25000" dirty="0" err="1"/>
              <a:t>aq</a:t>
            </a:r>
            <a:r>
              <a:rPr lang="de-DE" sz="1600" baseline="-25000" dirty="0"/>
              <a:t>)</a:t>
            </a:r>
          </a:p>
        </p:txBody>
      </p:sp>
      <p:cxnSp>
        <p:nvCxnSpPr>
          <p:cNvPr id="16" name="Gerade Verbindung mit Pfeil 15">
            <a:extLst>
              <a:ext uri="{FF2B5EF4-FFF2-40B4-BE49-F238E27FC236}">
                <a16:creationId xmlns:a16="http://schemas.microsoft.com/office/drawing/2014/main" id="{827E3D6B-EBFE-D143-9C55-468D001ACC37}"/>
              </a:ext>
            </a:extLst>
          </p:cNvPr>
          <p:cNvCxnSpPr/>
          <p:nvPr/>
        </p:nvCxnSpPr>
        <p:spPr>
          <a:xfrm>
            <a:off x="5462528" y="3545860"/>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feld 16">
            <a:extLst>
              <a:ext uri="{FF2B5EF4-FFF2-40B4-BE49-F238E27FC236}">
                <a16:creationId xmlns:a16="http://schemas.microsoft.com/office/drawing/2014/main" id="{AE3720D7-CF6C-AF45-8255-3E2A7A62425E}"/>
              </a:ext>
            </a:extLst>
          </p:cNvPr>
          <p:cNvSpPr txBox="1"/>
          <p:nvPr/>
        </p:nvSpPr>
        <p:spPr>
          <a:xfrm>
            <a:off x="7443651" y="3352477"/>
            <a:ext cx="280447" cy="338554"/>
          </a:xfrm>
          <a:prstGeom prst="rect">
            <a:avLst/>
          </a:prstGeom>
          <a:noFill/>
        </p:spPr>
        <p:txBody>
          <a:bodyPr wrap="square">
            <a:spAutoFit/>
          </a:bodyPr>
          <a:lstStyle/>
          <a:p>
            <a:r>
              <a:rPr lang="de-DE" sz="1600" dirty="0"/>
              <a:t>+</a:t>
            </a:r>
          </a:p>
        </p:txBody>
      </p:sp>
      <p:sp>
        <p:nvSpPr>
          <p:cNvPr id="18" name="Textfeld 17">
            <a:extLst>
              <a:ext uri="{FF2B5EF4-FFF2-40B4-BE49-F238E27FC236}">
                <a16:creationId xmlns:a16="http://schemas.microsoft.com/office/drawing/2014/main" id="{85EE62E4-81AA-A743-8DE4-76FC99E73E0F}"/>
              </a:ext>
            </a:extLst>
          </p:cNvPr>
          <p:cNvSpPr txBox="1"/>
          <p:nvPr/>
        </p:nvSpPr>
        <p:spPr>
          <a:xfrm>
            <a:off x="7667015" y="3361195"/>
            <a:ext cx="1782431" cy="338554"/>
          </a:xfrm>
          <a:prstGeom prst="rect">
            <a:avLst/>
          </a:prstGeom>
          <a:noFill/>
        </p:spPr>
        <p:txBody>
          <a:bodyPr wrap="square" rtlCol="0">
            <a:spAutoFit/>
          </a:bodyPr>
          <a:lstStyle/>
          <a:p>
            <a:pPr algn="ctr"/>
            <a:r>
              <a:rPr lang="de-DE" sz="1600" dirty="0"/>
              <a:t>Na</a:t>
            </a:r>
            <a:r>
              <a:rPr lang="de-DE" sz="1600" baseline="30000" dirty="0"/>
              <a:t>+</a:t>
            </a:r>
            <a:r>
              <a:rPr lang="de-DE" sz="1600" dirty="0"/>
              <a:t> </a:t>
            </a:r>
            <a:r>
              <a:rPr lang="de-DE" sz="1600" baseline="-25000" dirty="0"/>
              <a:t>(</a:t>
            </a:r>
            <a:r>
              <a:rPr lang="de-DE" sz="1600" baseline="-25000" dirty="0" err="1"/>
              <a:t>aq</a:t>
            </a:r>
            <a:r>
              <a:rPr lang="de-DE" sz="1600" baseline="-25000" dirty="0"/>
              <a:t>)</a:t>
            </a:r>
          </a:p>
        </p:txBody>
      </p:sp>
      <p:sp>
        <p:nvSpPr>
          <p:cNvPr id="21" name="Textfeld 20">
            <a:extLst>
              <a:ext uri="{FF2B5EF4-FFF2-40B4-BE49-F238E27FC236}">
                <a16:creationId xmlns:a16="http://schemas.microsoft.com/office/drawing/2014/main" id="{D53394BB-16C1-4643-9B84-DEBF67DA1124}"/>
              </a:ext>
            </a:extLst>
          </p:cNvPr>
          <p:cNvSpPr txBox="1"/>
          <p:nvPr/>
        </p:nvSpPr>
        <p:spPr>
          <a:xfrm>
            <a:off x="803583" y="5012371"/>
            <a:ext cx="1385740" cy="276999"/>
          </a:xfrm>
          <a:prstGeom prst="rect">
            <a:avLst/>
          </a:prstGeom>
          <a:noFill/>
        </p:spPr>
        <p:txBody>
          <a:bodyPr wrap="square" rtlCol="0">
            <a:spAutoFit/>
          </a:bodyPr>
          <a:lstStyle/>
          <a:p>
            <a:r>
              <a:rPr lang="de-DE" sz="1200" i="1" dirty="0"/>
              <a:t>Reaktionsschema:</a:t>
            </a:r>
          </a:p>
        </p:txBody>
      </p:sp>
      <p:sp>
        <p:nvSpPr>
          <p:cNvPr id="22" name="Textfeld 21">
            <a:extLst>
              <a:ext uri="{FF2B5EF4-FFF2-40B4-BE49-F238E27FC236}">
                <a16:creationId xmlns:a16="http://schemas.microsoft.com/office/drawing/2014/main" id="{75B2A9C0-0D96-1047-850A-7215429CA329}"/>
              </a:ext>
            </a:extLst>
          </p:cNvPr>
          <p:cNvSpPr txBox="1"/>
          <p:nvPr/>
        </p:nvSpPr>
        <p:spPr>
          <a:xfrm>
            <a:off x="772935" y="5616280"/>
            <a:ext cx="1479054" cy="276999"/>
          </a:xfrm>
          <a:prstGeom prst="rect">
            <a:avLst/>
          </a:prstGeom>
          <a:noFill/>
        </p:spPr>
        <p:txBody>
          <a:bodyPr wrap="square" rtlCol="0">
            <a:spAutoFit/>
          </a:bodyPr>
          <a:lstStyle/>
          <a:p>
            <a:r>
              <a:rPr lang="de-DE" sz="1200" i="1" dirty="0"/>
              <a:t>Reaktionsgleichung:</a:t>
            </a:r>
          </a:p>
        </p:txBody>
      </p:sp>
      <p:sp>
        <p:nvSpPr>
          <p:cNvPr id="23" name="Textfeld 22">
            <a:extLst>
              <a:ext uri="{FF2B5EF4-FFF2-40B4-BE49-F238E27FC236}">
                <a16:creationId xmlns:a16="http://schemas.microsoft.com/office/drawing/2014/main" id="{4D83AB36-C46B-8C45-8F5A-FF81A68CA09C}"/>
              </a:ext>
            </a:extLst>
          </p:cNvPr>
          <p:cNvSpPr txBox="1"/>
          <p:nvPr/>
        </p:nvSpPr>
        <p:spPr>
          <a:xfrm>
            <a:off x="4374292" y="5588409"/>
            <a:ext cx="1922674" cy="338554"/>
          </a:xfrm>
          <a:prstGeom prst="rect">
            <a:avLst/>
          </a:prstGeom>
          <a:noFill/>
        </p:spPr>
        <p:txBody>
          <a:bodyPr wrap="square" rtlCol="0">
            <a:spAutoFit/>
          </a:bodyPr>
          <a:lstStyle/>
          <a:p>
            <a:pPr algn="ctr"/>
            <a:r>
              <a:rPr lang="de-DE" sz="1600" dirty="0"/>
              <a:t>OH</a:t>
            </a:r>
            <a:r>
              <a:rPr lang="de-DE" sz="1600" baseline="30000" dirty="0"/>
              <a:t>-</a:t>
            </a:r>
            <a:r>
              <a:rPr lang="de-DE" sz="1600" dirty="0"/>
              <a:t> </a:t>
            </a:r>
            <a:r>
              <a:rPr lang="de-DE" sz="1600" baseline="-25000" dirty="0"/>
              <a:t>(</a:t>
            </a:r>
            <a:r>
              <a:rPr lang="de-DE" sz="1600" baseline="-25000" dirty="0" err="1"/>
              <a:t>aq</a:t>
            </a:r>
            <a:r>
              <a:rPr lang="de-DE" sz="1600" baseline="-25000" dirty="0"/>
              <a:t>)</a:t>
            </a:r>
          </a:p>
        </p:txBody>
      </p:sp>
      <p:sp>
        <p:nvSpPr>
          <p:cNvPr id="24" name="Textfeld 23">
            <a:extLst>
              <a:ext uri="{FF2B5EF4-FFF2-40B4-BE49-F238E27FC236}">
                <a16:creationId xmlns:a16="http://schemas.microsoft.com/office/drawing/2014/main" id="{40BDFD3F-E073-8F43-8616-B47567DEFCCD}"/>
              </a:ext>
            </a:extLst>
          </p:cNvPr>
          <p:cNvSpPr txBox="1"/>
          <p:nvPr/>
        </p:nvSpPr>
        <p:spPr>
          <a:xfrm>
            <a:off x="2211998" y="4941191"/>
            <a:ext cx="2065510" cy="338554"/>
          </a:xfrm>
          <a:prstGeom prst="rect">
            <a:avLst/>
          </a:prstGeom>
          <a:noFill/>
        </p:spPr>
        <p:txBody>
          <a:bodyPr wrap="square" rtlCol="0">
            <a:spAutoFit/>
          </a:bodyPr>
          <a:lstStyle/>
          <a:p>
            <a:r>
              <a:rPr lang="de-DE" sz="1600" dirty="0"/>
              <a:t>Wasserstoff-Ion </a:t>
            </a:r>
            <a:r>
              <a:rPr lang="de-DE" sz="1600" baseline="-25000" dirty="0"/>
              <a:t>(</a:t>
            </a:r>
            <a:r>
              <a:rPr lang="de-DE" sz="1600" baseline="-25000" dirty="0" err="1"/>
              <a:t>aq</a:t>
            </a:r>
            <a:r>
              <a:rPr lang="de-DE" sz="1600" baseline="-25000" dirty="0"/>
              <a:t>)</a:t>
            </a:r>
          </a:p>
        </p:txBody>
      </p:sp>
      <p:sp>
        <p:nvSpPr>
          <p:cNvPr id="25" name="Textfeld 24">
            <a:extLst>
              <a:ext uri="{FF2B5EF4-FFF2-40B4-BE49-F238E27FC236}">
                <a16:creationId xmlns:a16="http://schemas.microsoft.com/office/drawing/2014/main" id="{D161FBE1-A8FF-F44C-BB2A-B6DF0247083E}"/>
              </a:ext>
            </a:extLst>
          </p:cNvPr>
          <p:cNvSpPr txBox="1"/>
          <p:nvPr/>
        </p:nvSpPr>
        <p:spPr>
          <a:xfrm>
            <a:off x="4456740" y="4941549"/>
            <a:ext cx="2065510" cy="338554"/>
          </a:xfrm>
          <a:prstGeom prst="rect">
            <a:avLst/>
          </a:prstGeom>
          <a:noFill/>
        </p:spPr>
        <p:txBody>
          <a:bodyPr wrap="square" rtlCol="0">
            <a:spAutoFit/>
          </a:bodyPr>
          <a:lstStyle/>
          <a:p>
            <a:r>
              <a:rPr lang="de-DE" sz="1600" dirty="0"/>
              <a:t>Hydroxid-Ion </a:t>
            </a:r>
            <a:r>
              <a:rPr lang="de-DE" sz="1600" baseline="-25000" dirty="0"/>
              <a:t>(</a:t>
            </a:r>
            <a:r>
              <a:rPr lang="de-DE" sz="1600" baseline="-25000" dirty="0" err="1"/>
              <a:t>aq</a:t>
            </a:r>
            <a:r>
              <a:rPr lang="de-DE" sz="1600" baseline="-25000" dirty="0"/>
              <a:t>)</a:t>
            </a:r>
          </a:p>
        </p:txBody>
      </p:sp>
      <p:cxnSp>
        <p:nvCxnSpPr>
          <p:cNvPr id="26" name="Gerade Verbindung mit Pfeil 25">
            <a:extLst>
              <a:ext uri="{FF2B5EF4-FFF2-40B4-BE49-F238E27FC236}">
                <a16:creationId xmlns:a16="http://schemas.microsoft.com/office/drawing/2014/main" id="{9188BE92-0469-2242-81EB-B13C692349DE}"/>
              </a:ext>
            </a:extLst>
          </p:cNvPr>
          <p:cNvCxnSpPr/>
          <p:nvPr/>
        </p:nvCxnSpPr>
        <p:spPr>
          <a:xfrm>
            <a:off x="6420454" y="5155456"/>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feld 26">
            <a:extLst>
              <a:ext uri="{FF2B5EF4-FFF2-40B4-BE49-F238E27FC236}">
                <a16:creationId xmlns:a16="http://schemas.microsoft.com/office/drawing/2014/main" id="{01E56693-E60C-6548-A8CA-A01118DB7977}"/>
              </a:ext>
            </a:extLst>
          </p:cNvPr>
          <p:cNvSpPr txBox="1"/>
          <p:nvPr/>
        </p:nvSpPr>
        <p:spPr>
          <a:xfrm>
            <a:off x="4176293" y="4941549"/>
            <a:ext cx="280447" cy="369332"/>
          </a:xfrm>
          <a:prstGeom prst="rect">
            <a:avLst/>
          </a:prstGeom>
          <a:noFill/>
        </p:spPr>
        <p:txBody>
          <a:bodyPr wrap="square">
            <a:spAutoFit/>
          </a:bodyPr>
          <a:lstStyle/>
          <a:p>
            <a:r>
              <a:rPr lang="de-DE" dirty="0"/>
              <a:t>+</a:t>
            </a:r>
          </a:p>
        </p:txBody>
      </p:sp>
      <p:sp>
        <p:nvSpPr>
          <p:cNvPr id="28" name="Textfeld 27">
            <a:extLst>
              <a:ext uri="{FF2B5EF4-FFF2-40B4-BE49-F238E27FC236}">
                <a16:creationId xmlns:a16="http://schemas.microsoft.com/office/drawing/2014/main" id="{CF577FDA-0C61-0441-8B60-8045E83ABD70}"/>
              </a:ext>
            </a:extLst>
          </p:cNvPr>
          <p:cNvSpPr txBox="1"/>
          <p:nvPr/>
        </p:nvSpPr>
        <p:spPr>
          <a:xfrm>
            <a:off x="7298095" y="4941191"/>
            <a:ext cx="2065510" cy="338554"/>
          </a:xfrm>
          <a:prstGeom prst="rect">
            <a:avLst/>
          </a:prstGeom>
          <a:noFill/>
        </p:spPr>
        <p:txBody>
          <a:bodyPr wrap="square" rtlCol="0">
            <a:spAutoFit/>
          </a:bodyPr>
          <a:lstStyle/>
          <a:p>
            <a:r>
              <a:rPr lang="de-DE" sz="1600" dirty="0"/>
              <a:t>Wassermolekül </a:t>
            </a:r>
            <a:endParaRPr lang="de-DE" sz="1600" baseline="-25000" dirty="0"/>
          </a:p>
        </p:txBody>
      </p:sp>
      <p:sp>
        <p:nvSpPr>
          <p:cNvPr id="29" name="Textfeld 28">
            <a:extLst>
              <a:ext uri="{FF2B5EF4-FFF2-40B4-BE49-F238E27FC236}">
                <a16:creationId xmlns:a16="http://schemas.microsoft.com/office/drawing/2014/main" id="{B7B48453-5452-5541-AF56-BB87B3F47500}"/>
              </a:ext>
            </a:extLst>
          </p:cNvPr>
          <p:cNvSpPr txBox="1"/>
          <p:nvPr/>
        </p:nvSpPr>
        <p:spPr>
          <a:xfrm>
            <a:off x="2827555" y="5556143"/>
            <a:ext cx="1069778" cy="338554"/>
          </a:xfrm>
          <a:prstGeom prst="rect">
            <a:avLst/>
          </a:prstGeom>
          <a:noFill/>
        </p:spPr>
        <p:txBody>
          <a:bodyPr wrap="square" rtlCol="0">
            <a:spAutoFit/>
          </a:bodyPr>
          <a:lstStyle/>
          <a:p>
            <a:pPr algn="ctr"/>
            <a:r>
              <a:rPr lang="de-DE" sz="1600" dirty="0"/>
              <a:t>H</a:t>
            </a:r>
            <a:r>
              <a:rPr lang="de-DE" sz="1600" baseline="30000" dirty="0"/>
              <a:t>+</a:t>
            </a:r>
            <a:r>
              <a:rPr lang="de-DE" sz="1600" dirty="0"/>
              <a:t> </a:t>
            </a:r>
            <a:r>
              <a:rPr lang="de-DE" sz="1600" baseline="-25000" dirty="0"/>
              <a:t>(</a:t>
            </a:r>
            <a:r>
              <a:rPr lang="de-DE" sz="1600" baseline="-25000" dirty="0" err="1"/>
              <a:t>aq</a:t>
            </a:r>
            <a:r>
              <a:rPr lang="de-DE" sz="1600" baseline="-25000" dirty="0"/>
              <a:t>)</a:t>
            </a:r>
          </a:p>
        </p:txBody>
      </p:sp>
      <p:sp>
        <p:nvSpPr>
          <p:cNvPr id="30" name="Textfeld 29">
            <a:extLst>
              <a:ext uri="{FF2B5EF4-FFF2-40B4-BE49-F238E27FC236}">
                <a16:creationId xmlns:a16="http://schemas.microsoft.com/office/drawing/2014/main" id="{F7CA0F3E-AC40-0747-8B7D-2D164492B80D}"/>
              </a:ext>
            </a:extLst>
          </p:cNvPr>
          <p:cNvSpPr txBox="1"/>
          <p:nvPr/>
        </p:nvSpPr>
        <p:spPr>
          <a:xfrm>
            <a:off x="4152438" y="5588051"/>
            <a:ext cx="280447" cy="338554"/>
          </a:xfrm>
          <a:prstGeom prst="rect">
            <a:avLst/>
          </a:prstGeom>
          <a:noFill/>
        </p:spPr>
        <p:txBody>
          <a:bodyPr wrap="square">
            <a:spAutoFit/>
          </a:bodyPr>
          <a:lstStyle/>
          <a:p>
            <a:r>
              <a:rPr lang="de-DE" sz="1600" dirty="0"/>
              <a:t>+</a:t>
            </a:r>
          </a:p>
        </p:txBody>
      </p:sp>
      <p:cxnSp>
        <p:nvCxnSpPr>
          <p:cNvPr id="31" name="Gerade Verbindung mit Pfeil 30">
            <a:extLst>
              <a:ext uri="{FF2B5EF4-FFF2-40B4-BE49-F238E27FC236}">
                <a16:creationId xmlns:a16="http://schemas.microsoft.com/office/drawing/2014/main" id="{1EEFE987-E9C3-2A4A-94E5-6DB544528EFD}"/>
              </a:ext>
            </a:extLst>
          </p:cNvPr>
          <p:cNvCxnSpPr/>
          <p:nvPr/>
        </p:nvCxnSpPr>
        <p:spPr>
          <a:xfrm>
            <a:off x="6396599" y="5774768"/>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feld 31">
            <a:extLst>
              <a:ext uri="{FF2B5EF4-FFF2-40B4-BE49-F238E27FC236}">
                <a16:creationId xmlns:a16="http://schemas.microsoft.com/office/drawing/2014/main" id="{605727F1-BD52-F446-949E-9F7AE52F8EB9}"/>
              </a:ext>
            </a:extLst>
          </p:cNvPr>
          <p:cNvSpPr txBox="1"/>
          <p:nvPr/>
        </p:nvSpPr>
        <p:spPr>
          <a:xfrm>
            <a:off x="7151743" y="5556143"/>
            <a:ext cx="1922674" cy="338554"/>
          </a:xfrm>
          <a:prstGeom prst="rect">
            <a:avLst/>
          </a:prstGeom>
          <a:noFill/>
        </p:spPr>
        <p:txBody>
          <a:bodyPr wrap="square" rtlCol="0">
            <a:spAutoFit/>
          </a:bodyPr>
          <a:lstStyle/>
          <a:p>
            <a:pPr algn="ctr"/>
            <a:r>
              <a:rPr lang="de-DE" sz="1600" dirty="0"/>
              <a:t>H</a:t>
            </a:r>
            <a:r>
              <a:rPr lang="de-DE" sz="1600" baseline="-25000" dirty="0"/>
              <a:t>2</a:t>
            </a:r>
            <a:r>
              <a:rPr lang="de-DE" sz="1600" dirty="0"/>
              <a:t>O</a:t>
            </a:r>
            <a:endParaRPr lang="de-DE" sz="1600" baseline="-25000" dirty="0"/>
          </a:p>
        </p:txBody>
      </p:sp>
      <p:sp>
        <p:nvSpPr>
          <p:cNvPr id="7" name="Textfeld 6">
            <a:extLst>
              <a:ext uri="{FF2B5EF4-FFF2-40B4-BE49-F238E27FC236}">
                <a16:creationId xmlns:a16="http://schemas.microsoft.com/office/drawing/2014/main" id="{D299C5A9-0B8B-4AF8-BAC3-AE29FD8A33FD}"/>
              </a:ext>
            </a:extLst>
          </p:cNvPr>
          <p:cNvSpPr txBox="1"/>
          <p:nvPr/>
        </p:nvSpPr>
        <p:spPr>
          <a:xfrm>
            <a:off x="49476" y="3020702"/>
            <a:ext cx="1088433" cy="307777"/>
          </a:xfrm>
          <a:prstGeom prst="rect">
            <a:avLst/>
          </a:prstGeom>
          <a:noFill/>
        </p:spPr>
        <p:txBody>
          <a:bodyPr wrap="square" rtlCol="0">
            <a:spAutoFit/>
          </a:bodyPr>
          <a:lstStyle/>
          <a:p>
            <a:r>
              <a:rPr lang="de-DE" sz="1400" i="1" dirty="0"/>
              <a:t>Schritt 1</a:t>
            </a:r>
          </a:p>
        </p:txBody>
      </p:sp>
      <p:sp>
        <p:nvSpPr>
          <p:cNvPr id="33" name="Textfeld 32">
            <a:extLst>
              <a:ext uri="{FF2B5EF4-FFF2-40B4-BE49-F238E27FC236}">
                <a16:creationId xmlns:a16="http://schemas.microsoft.com/office/drawing/2014/main" id="{AC4C9BEF-783B-4A18-97B2-AC792933A8E6}"/>
              </a:ext>
            </a:extLst>
          </p:cNvPr>
          <p:cNvSpPr txBox="1"/>
          <p:nvPr/>
        </p:nvSpPr>
        <p:spPr>
          <a:xfrm>
            <a:off x="47776" y="5248366"/>
            <a:ext cx="1088433" cy="307777"/>
          </a:xfrm>
          <a:prstGeom prst="rect">
            <a:avLst/>
          </a:prstGeom>
          <a:noFill/>
        </p:spPr>
        <p:txBody>
          <a:bodyPr wrap="square" rtlCol="0">
            <a:spAutoFit/>
          </a:bodyPr>
          <a:lstStyle/>
          <a:p>
            <a:r>
              <a:rPr lang="de-DE" sz="1400" i="1" dirty="0"/>
              <a:t>Schritt 2</a:t>
            </a:r>
          </a:p>
        </p:txBody>
      </p:sp>
      <p:sp>
        <p:nvSpPr>
          <p:cNvPr id="34" name="Textfeld 33">
            <a:extLst>
              <a:ext uri="{FF2B5EF4-FFF2-40B4-BE49-F238E27FC236}">
                <a16:creationId xmlns:a16="http://schemas.microsoft.com/office/drawing/2014/main" id="{2E6F1BDD-76D8-1E4E-A707-5437772A61FA}"/>
              </a:ext>
            </a:extLst>
          </p:cNvPr>
          <p:cNvSpPr txBox="1"/>
          <p:nvPr/>
        </p:nvSpPr>
        <p:spPr>
          <a:xfrm>
            <a:off x="9135331" y="3364383"/>
            <a:ext cx="280447" cy="338554"/>
          </a:xfrm>
          <a:prstGeom prst="rect">
            <a:avLst/>
          </a:prstGeom>
          <a:noFill/>
        </p:spPr>
        <p:txBody>
          <a:bodyPr wrap="square">
            <a:spAutoFit/>
          </a:bodyPr>
          <a:lstStyle/>
          <a:p>
            <a:r>
              <a:rPr lang="de-DE" sz="1600" dirty="0"/>
              <a:t>+</a:t>
            </a:r>
          </a:p>
        </p:txBody>
      </p:sp>
      <p:sp>
        <p:nvSpPr>
          <p:cNvPr id="35" name="Textfeld 34">
            <a:extLst>
              <a:ext uri="{FF2B5EF4-FFF2-40B4-BE49-F238E27FC236}">
                <a16:creationId xmlns:a16="http://schemas.microsoft.com/office/drawing/2014/main" id="{A0BA69D2-7B6E-3547-BDD5-30C2B518BAA1}"/>
              </a:ext>
            </a:extLst>
          </p:cNvPr>
          <p:cNvSpPr txBox="1"/>
          <p:nvPr/>
        </p:nvSpPr>
        <p:spPr>
          <a:xfrm>
            <a:off x="9607735" y="3367866"/>
            <a:ext cx="1782431" cy="338554"/>
          </a:xfrm>
          <a:prstGeom prst="rect">
            <a:avLst/>
          </a:prstGeom>
          <a:noFill/>
        </p:spPr>
        <p:txBody>
          <a:bodyPr wrap="square" rtlCol="0">
            <a:spAutoFit/>
          </a:bodyPr>
          <a:lstStyle/>
          <a:p>
            <a:pPr algn="ctr"/>
            <a:r>
              <a:rPr lang="de-DE" sz="1600" dirty="0"/>
              <a:t>CO</a:t>
            </a:r>
            <a:r>
              <a:rPr lang="de-DE" sz="1600" baseline="-25000" dirty="0"/>
              <a:t>2</a:t>
            </a:r>
            <a:r>
              <a:rPr lang="de-DE" sz="1600" dirty="0"/>
              <a:t> </a:t>
            </a:r>
            <a:r>
              <a:rPr lang="de-DE" sz="1600" baseline="-25000" dirty="0"/>
              <a:t>(</a:t>
            </a:r>
            <a:r>
              <a:rPr lang="de-DE" sz="1600" baseline="-25000" dirty="0" err="1"/>
              <a:t>aq</a:t>
            </a:r>
            <a:r>
              <a:rPr lang="de-DE" sz="1600" baseline="-25000" dirty="0"/>
              <a:t>)</a:t>
            </a:r>
          </a:p>
        </p:txBody>
      </p:sp>
      <p:grpSp>
        <p:nvGrpSpPr>
          <p:cNvPr id="38" name="Gruppieren 37">
            <a:extLst>
              <a:ext uri="{FF2B5EF4-FFF2-40B4-BE49-F238E27FC236}">
                <a16:creationId xmlns:a16="http://schemas.microsoft.com/office/drawing/2014/main" id="{53439774-0A8E-6544-B186-37957905F2E8}"/>
              </a:ext>
            </a:extLst>
          </p:cNvPr>
          <p:cNvGrpSpPr/>
          <p:nvPr/>
        </p:nvGrpSpPr>
        <p:grpSpPr>
          <a:xfrm>
            <a:off x="2036996" y="2668968"/>
            <a:ext cx="11474409" cy="358100"/>
            <a:chOff x="1390118" y="2687348"/>
            <a:chExt cx="11474409" cy="358100"/>
          </a:xfrm>
        </p:grpSpPr>
        <p:sp>
          <p:nvSpPr>
            <p:cNvPr id="11" name="Textfeld 10">
              <a:extLst>
                <a:ext uri="{FF2B5EF4-FFF2-40B4-BE49-F238E27FC236}">
                  <a16:creationId xmlns:a16="http://schemas.microsoft.com/office/drawing/2014/main" id="{4C864377-2E43-7B43-894E-BBBA3208EB68}"/>
                </a:ext>
              </a:extLst>
            </p:cNvPr>
            <p:cNvSpPr txBox="1"/>
            <p:nvPr/>
          </p:nvSpPr>
          <p:spPr>
            <a:xfrm>
              <a:off x="1390118" y="2687348"/>
              <a:ext cx="4578986" cy="338554"/>
            </a:xfrm>
            <a:prstGeom prst="rect">
              <a:avLst/>
            </a:prstGeom>
            <a:noFill/>
          </p:spPr>
          <p:txBody>
            <a:bodyPr wrap="square" rtlCol="0">
              <a:spAutoFit/>
            </a:bodyPr>
            <a:lstStyle/>
            <a:p>
              <a:r>
                <a:rPr lang="de-DE" sz="1600" dirty="0"/>
                <a:t>Natriumhydrogencarbonat-Teilchen </a:t>
              </a:r>
              <a:r>
                <a:rPr lang="de-DE" sz="1600" baseline="-25000" dirty="0"/>
                <a:t>(</a:t>
              </a:r>
              <a:r>
                <a:rPr lang="de-DE" sz="1600" baseline="-25000" dirty="0" err="1"/>
                <a:t>aq</a:t>
              </a:r>
              <a:r>
                <a:rPr lang="de-DE" sz="1600" baseline="-25000" dirty="0"/>
                <a:t>)</a:t>
              </a:r>
            </a:p>
          </p:txBody>
        </p:sp>
        <p:sp>
          <p:nvSpPr>
            <p:cNvPr id="12" name="Textfeld 11">
              <a:extLst>
                <a:ext uri="{FF2B5EF4-FFF2-40B4-BE49-F238E27FC236}">
                  <a16:creationId xmlns:a16="http://schemas.microsoft.com/office/drawing/2014/main" id="{EFBFB991-3E6E-D649-B89C-35DD9C7DC5C7}"/>
                </a:ext>
              </a:extLst>
            </p:cNvPr>
            <p:cNvSpPr txBox="1"/>
            <p:nvPr/>
          </p:nvSpPr>
          <p:spPr>
            <a:xfrm>
              <a:off x="5521480" y="2706894"/>
              <a:ext cx="7343047" cy="338554"/>
            </a:xfrm>
            <a:prstGeom prst="rect">
              <a:avLst/>
            </a:prstGeom>
            <a:noFill/>
          </p:spPr>
          <p:txBody>
            <a:bodyPr wrap="square" rtlCol="0">
              <a:spAutoFit/>
            </a:bodyPr>
            <a:lstStyle/>
            <a:p>
              <a:r>
                <a:rPr lang="de-DE" sz="1600" dirty="0"/>
                <a:t>Hydroxid-Ion </a:t>
              </a:r>
              <a:r>
                <a:rPr lang="de-DE" sz="1600" baseline="-25000" dirty="0"/>
                <a:t>(</a:t>
              </a:r>
              <a:r>
                <a:rPr lang="de-DE" sz="1600" baseline="-25000" dirty="0" err="1"/>
                <a:t>aq</a:t>
              </a:r>
              <a:r>
                <a:rPr lang="de-DE" sz="1600" baseline="-25000" dirty="0"/>
                <a:t>) </a:t>
              </a:r>
              <a:r>
                <a:rPr lang="de-DE" sz="1600" dirty="0"/>
                <a:t>+ Basenrest-Ion </a:t>
              </a:r>
              <a:r>
                <a:rPr lang="de-DE" sz="1600" baseline="-25000" dirty="0"/>
                <a:t>(</a:t>
              </a:r>
              <a:r>
                <a:rPr lang="de-DE" sz="1600" baseline="-25000" dirty="0" err="1"/>
                <a:t>aq</a:t>
              </a:r>
              <a:r>
                <a:rPr lang="de-DE" sz="1600" baseline="-25000" dirty="0"/>
                <a:t>) </a:t>
              </a:r>
              <a:r>
                <a:rPr lang="de-DE" sz="1600" dirty="0"/>
                <a:t>+ Kohlenstoffdioxidmolekül </a:t>
              </a:r>
              <a:r>
                <a:rPr lang="de-DE" sz="1600" baseline="-25000" dirty="0"/>
                <a:t>(</a:t>
              </a:r>
              <a:r>
                <a:rPr lang="de-DE" sz="1600" baseline="-25000" dirty="0" err="1"/>
                <a:t>aq</a:t>
              </a:r>
              <a:r>
                <a:rPr lang="de-DE" sz="1600" baseline="-25000" dirty="0"/>
                <a:t>) </a:t>
              </a:r>
            </a:p>
          </p:txBody>
        </p:sp>
        <p:cxnSp>
          <p:nvCxnSpPr>
            <p:cNvPr id="13" name="Gerade Verbindung mit Pfeil 12">
              <a:extLst>
                <a:ext uri="{FF2B5EF4-FFF2-40B4-BE49-F238E27FC236}">
                  <a16:creationId xmlns:a16="http://schemas.microsoft.com/office/drawing/2014/main" id="{C1E34174-8BAD-054C-8213-0FDF85686EFA}"/>
                </a:ext>
              </a:extLst>
            </p:cNvPr>
            <p:cNvCxnSpPr/>
            <p:nvPr/>
          </p:nvCxnSpPr>
          <p:spPr>
            <a:xfrm>
              <a:off x="4815650" y="289244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15439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Um den Körper vor der Übersäuerung zu schützen, müssen die Säuren im Körper neutralisiert werden. Dazu können Basen genutzt werden. Die Basen-Teilchen werden im Wasser des Körpers aufgespalten. </a:t>
            </a:r>
          </a:p>
          <a:p>
            <a:pPr marL="0" indent="0">
              <a:buNone/>
            </a:pPr>
            <a:r>
              <a:rPr lang="de-DE" sz="2000" dirty="0"/>
              <a:t>Beschreibe, in welche Teilchen Basen im Wasser aufgespalten werden. Gebe dazu ein Modell, ein Reaktionsschema oder eine Reaktionsgleichung an.  </a:t>
            </a:r>
          </a:p>
          <a:p>
            <a:pPr marL="0" indent="0">
              <a:buNone/>
            </a:pPr>
            <a:endParaRPr lang="de-DE" sz="2000" dirty="0"/>
          </a:p>
          <a:p>
            <a:pPr marL="0" indent="0">
              <a:buNone/>
            </a:pPr>
            <a:endParaRPr lang="de-DE" dirty="0"/>
          </a:p>
          <a:p>
            <a:pPr marL="0" indent="0">
              <a:buNone/>
            </a:pPr>
            <a:endParaRPr lang="de-DE" dirty="0"/>
          </a:p>
        </p:txBody>
      </p:sp>
      <p:graphicFrame>
        <p:nvGraphicFramePr>
          <p:cNvPr id="7" name="Tabelle 6"/>
          <p:cNvGraphicFramePr>
            <a:graphicFrameLocks noGrp="1"/>
          </p:cNvGraphicFramePr>
          <p:nvPr/>
        </p:nvGraphicFramePr>
        <p:xfrm>
          <a:off x="838200" y="3478365"/>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4" name="Foliennummernplatzhalter 3"/>
          <p:cNvSpPr>
            <a:spLocks noGrp="1"/>
          </p:cNvSpPr>
          <p:nvPr>
            <p:ph type="sldNum" sz="quarter" idx="12"/>
          </p:nvPr>
        </p:nvSpPr>
        <p:spPr/>
        <p:txBody>
          <a:bodyPr/>
          <a:lstStyle/>
          <a:p>
            <a:fld id="{2BFF9692-ABA8-EB4D-B52F-45EFB6AD87B9}" type="slidenum">
              <a:rPr lang="de-DE" smtClean="0"/>
              <a:t>24</a:t>
            </a:fld>
            <a:endParaRPr lang="de-DE"/>
          </a:p>
        </p:txBody>
      </p:sp>
      <p:pic>
        <p:nvPicPr>
          <p:cNvPr id="6" name="Grafik 5" descr="Ein Bild, das Briefpapier enthält.&#10;&#10;Automatisch generierte Beschreibung">
            <a:extLst>
              <a:ext uri="{FF2B5EF4-FFF2-40B4-BE49-F238E27FC236}">
                <a16:creationId xmlns:a16="http://schemas.microsoft.com/office/drawing/2014/main" id="{EADB6356-DBC1-9844-AA56-7151D91C181E}"/>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9" name="Textfeld 8">
            <a:extLst>
              <a:ext uri="{FF2B5EF4-FFF2-40B4-BE49-F238E27FC236}">
                <a16:creationId xmlns:a16="http://schemas.microsoft.com/office/drawing/2014/main" id="{34BF253B-066E-D340-BBB7-DCD0F1499030}"/>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8" name="Grafik 7">
            <a:hlinkClick r:id="rId3" action="ppaction://hlinksldjump"/>
            <a:extLst>
              <a:ext uri="{FF2B5EF4-FFF2-40B4-BE49-F238E27FC236}">
                <a16:creationId xmlns:a16="http://schemas.microsoft.com/office/drawing/2014/main" id="{70B03752-ECF7-2342-AF34-97032832D8C9}"/>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3775239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feld 19">
            <a:extLst>
              <a:ext uri="{FF2B5EF4-FFF2-40B4-BE49-F238E27FC236}">
                <a16:creationId xmlns:a16="http://schemas.microsoft.com/office/drawing/2014/main" id="{5AA201B5-AE2F-354C-A9C7-7BDE572CB334}"/>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Eine Übersäuerung des Körpers kann schwerwiegende Auswirkungen auf unsere Gesundheit und unsere Knochen haben. </a:t>
            </a:r>
          </a:p>
          <a:p>
            <a:pPr marL="0" indent="0">
              <a:buNone/>
            </a:pPr>
            <a:r>
              <a:rPr lang="de-DE" sz="2000" dirty="0"/>
              <a:t>Erläutere unter Berücksichtigung der angegebenen Reaktionsschemata, wie die Knochen vor der Schädigung durch Säuren geschützt werden können. </a:t>
            </a:r>
          </a:p>
          <a:p>
            <a:pPr marL="0" indent="0">
              <a:buNone/>
            </a:pP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040597771"/>
              </p:ext>
            </p:extLst>
          </p:nvPr>
        </p:nvGraphicFramePr>
        <p:xfrm>
          <a:off x="838200" y="4501938"/>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4" name="Foliennummernplatzhalter 3"/>
          <p:cNvSpPr>
            <a:spLocks noGrp="1"/>
          </p:cNvSpPr>
          <p:nvPr>
            <p:ph type="sldNum" sz="quarter" idx="12"/>
          </p:nvPr>
        </p:nvSpPr>
        <p:spPr/>
        <p:txBody>
          <a:bodyPr/>
          <a:lstStyle/>
          <a:p>
            <a:fld id="{2BFF9692-ABA8-EB4D-B52F-45EFB6AD87B9}" type="slidenum">
              <a:rPr lang="de-DE" smtClean="0"/>
              <a:t>25</a:t>
            </a:fld>
            <a:endParaRPr lang="de-DE"/>
          </a:p>
        </p:txBody>
      </p:sp>
      <p:sp>
        <p:nvSpPr>
          <p:cNvPr id="6" name="Textfeld 5">
            <a:extLst>
              <a:ext uri="{FF2B5EF4-FFF2-40B4-BE49-F238E27FC236}">
                <a16:creationId xmlns:a16="http://schemas.microsoft.com/office/drawing/2014/main" id="{65C02B3C-469A-F64A-8A05-D49D693789BF}"/>
              </a:ext>
            </a:extLst>
          </p:cNvPr>
          <p:cNvSpPr txBox="1"/>
          <p:nvPr/>
        </p:nvSpPr>
        <p:spPr>
          <a:xfrm>
            <a:off x="2091737" y="3012035"/>
            <a:ext cx="1385740" cy="276999"/>
          </a:xfrm>
          <a:prstGeom prst="rect">
            <a:avLst/>
          </a:prstGeom>
          <a:noFill/>
        </p:spPr>
        <p:txBody>
          <a:bodyPr wrap="square" rtlCol="0">
            <a:spAutoFit/>
          </a:bodyPr>
          <a:lstStyle/>
          <a:p>
            <a:r>
              <a:rPr lang="de-DE" sz="1200" i="1" dirty="0"/>
              <a:t>Reaktionsschema:</a:t>
            </a:r>
          </a:p>
        </p:txBody>
      </p:sp>
      <p:sp>
        <p:nvSpPr>
          <p:cNvPr id="10" name="Textfeld 9">
            <a:extLst>
              <a:ext uri="{FF2B5EF4-FFF2-40B4-BE49-F238E27FC236}">
                <a16:creationId xmlns:a16="http://schemas.microsoft.com/office/drawing/2014/main" id="{30C8E7EF-9E82-4341-A658-166EAC347B79}"/>
              </a:ext>
            </a:extLst>
          </p:cNvPr>
          <p:cNvSpPr txBox="1"/>
          <p:nvPr/>
        </p:nvSpPr>
        <p:spPr>
          <a:xfrm>
            <a:off x="3377690" y="2939678"/>
            <a:ext cx="2065510"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a:t>
            </a:r>
          </a:p>
        </p:txBody>
      </p:sp>
      <p:sp>
        <p:nvSpPr>
          <p:cNvPr id="11" name="Textfeld 10">
            <a:extLst>
              <a:ext uri="{FF2B5EF4-FFF2-40B4-BE49-F238E27FC236}">
                <a16:creationId xmlns:a16="http://schemas.microsoft.com/office/drawing/2014/main" id="{FCAED41B-7ABE-CF4F-8105-840CEAD4468C}"/>
              </a:ext>
            </a:extLst>
          </p:cNvPr>
          <p:cNvSpPr txBox="1"/>
          <p:nvPr/>
        </p:nvSpPr>
        <p:spPr>
          <a:xfrm>
            <a:off x="5622432" y="2940036"/>
            <a:ext cx="2065510"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12" name="Gerade Verbindung mit Pfeil 11">
            <a:extLst>
              <a:ext uri="{FF2B5EF4-FFF2-40B4-BE49-F238E27FC236}">
                <a16:creationId xmlns:a16="http://schemas.microsoft.com/office/drawing/2014/main" id="{2D6011FF-B61A-CD45-95D6-2A53456E6DB3}"/>
              </a:ext>
            </a:extLst>
          </p:cNvPr>
          <p:cNvCxnSpPr/>
          <p:nvPr/>
        </p:nvCxnSpPr>
        <p:spPr>
          <a:xfrm>
            <a:off x="7586146" y="315394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33F66CAC-C376-9148-A2CC-030C41FA4545}"/>
              </a:ext>
            </a:extLst>
          </p:cNvPr>
          <p:cNvSpPr txBox="1"/>
          <p:nvPr/>
        </p:nvSpPr>
        <p:spPr>
          <a:xfrm>
            <a:off x="5341985" y="2940036"/>
            <a:ext cx="280447" cy="369332"/>
          </a:xfrm>
          <a:prstGeom prst="rect">
            <a:avLst/>
          </a:prstGeom>
          <a:noFill/>
        </p:spPr>
        <p:txBody>
          <a:bodyPr wrap="square">
            <a:spAutoFit/>
          </a:bodyPr>
          <a:lstStyle/>
          <a:p>
            <a:r>
              <a:rPr lang="de-DE" dirty="0"/>
              <a:t>+</a:t>
            </a:r>
          </a:p>
        </p:txBody>
      </p:sp>
      <p:sp>
        <p:nvSpPr>
          <p:cNvPr id="14" name="Textfeld 13">
            <a:extLst>
              <a:ext uri="{FF2B5EF4-FFF2-40B4-BE49-F238E27FC236}">
                <a16:creationId xmlns:a16="http://schemas.microsoft.com/office/drawing/2014/main" id="{F072C3E0-5805-8C4F-A0BB-62276412CAAA}"/>
              </a:ext>
            </a:extLst>
          </p:cNvPr>
          <p:cNvSpPr txBox="1"/>
          <p:nvPr/>
        </p:nvSpPr>
        <p:spPr>
          <a:xfrm>
            <a:off x="8463787" y="2939678"/>
            <a:ext cx="2065510" cy="369332"/>
          </a:xfrm>
          <a:prstGeom prst="rect">
            <a:avLst/>
          </a:prstGeom>
          <a:noFill/>
        </p:spPr>
        <p:txBody>
          <a:bodyPr wrap="square" rtlCol="0">
            <a:spAutoFit/>
          </a:bodyPr>
          <a:lstStyle/>
          <a:p>
            <a:r>
              <a:rPr lang="de-DE" dirty="0"/>
              <a:t>Wassermolekül </a:t>
            </a:r>
            <a:endParaRPr lang="de-DE" baseline="-25000" dirty="0"/>
          </a:p>
        </p:txBody>
      </p:sp>
      <p:pic>
        <p:nvPicPr>
          <p:cNvPr id="21" name="Grafik 20" descr="Ein Bild, das Briefpapier enthält.&#10;&#10;Automatisch generierte Beschreibung">
            <a:extLst>
              <a:ext uri="{FF2B5EF4-FFF2-40B4-BE49-F238E27FC236}">
                <a16:creationId xmlns:a16="http://schemas.microsoft.com/office/drawing/2014/main" id="{B3AEBE4A-2CF3-E94B-8F2E-F704C624E7BE}"/>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pic>
        <p:nvPicPr>
          <p:cNvPr id="15" name="Grafik 14">
            <a:hlinkClick r:id="rId3" action="ppaction://hlinksldjump"/>
            <a:extLst>
              <a:ext uri="{FF2B5EF4-FFF2-40B4-BE49-F238E27FC236}">
                <a16:creationId xmlns:a16="http://schemas.microsoft.com/office/drawing/2014/main" id="{0FF1CA12-606A-A64D-B5A0-D2E22E6CD7FF}"/>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2135935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3</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Zur Behandlung einer Übersäuerung wird bei Tieren auch Magnesiumhydroxid eingesetzt.</a:t>
            </a:r>
          </a:p>
          <a:p>
            <a:pPr marL="0" indent="0">
              <a:buNone/>
            </a:pPr>
            <a:endParaRPr lang="de-DE" sz="2000" dirty="0"/>
          </a:p>
          <a:p>
            <a:pPr marL="0" indent="0">
              <a:buNone/>
            </a:pPr>
            <a:endParaRPr lang="de-DE" sz="2000" dirty="0"/>
          </a:p>
          <a:p>
            <a:pPr marL="0" indent="0">
              <a:buNone/>
            </a:pPr>
            <a:endParaRPr lang="de-DE" dirty="0"/>
          </a:p>
          <a:p>
            <a:pPr marL="0" indent="0">
              <a:buNone/>
            </a:pPr>
            <a:endParaRPr lang="de-DE" sz="2000" dirty="0"/>
          </a:p>
          <a:p>
            <a:pPr marL="0" indent="0">
              <a:buNone/>
            </a:pPr>
            <a:r>
              <a:rPr lang="de-DE" sz="2000" dirty="0"/>
              <a:t>Genau wie Natriumhydrogencarbonat soll auch Magnesiumhydroxid den pH-Wert im Körper regulieren. </a:t>
            </a:r>
          </a:p>
          <a:p>
            <a:pPr marL="0" indent="0">
              <a:buNone/>
            </a:pPr>
            <a:r>
              <a:rPr lang="de-DE" sz="2000" dirty="0"/>
              <a:t>Erkläre, was mit den Magnesiumhydroxid-Teilchen im Wasser des Körpers geschieht und welche Folgen das für die Säuremoleküle im Körper hat. Nutze dazu ein passendes Reaktionsschema oder eine Reaktionsgleichung. Notiere die Lösung auf der nächsten Seite.  </a:t>
            </a:r>
          </a:p>
          <a:p>
            <a:pPr marL="0" indent="0">
              <a:buNone/>
            </a:pPr>
            <a:endParaRPr lang="de-DE" sz="2000" dirty="0"/>
          </a:p>
          <a:p>
            <a:pPr marL="0" indent="0">
              <a:buNone/>
            </a:pPr>
            <a:endParaRPr lang="de-DE" dirty="0"/>
          </a:p>
        </p:txBody>
      </p:sp>
      <p:sp>
        <p:nvSpPr>
          <p:cNvPr id="4" name="Foliennummernplatzhalter 3"/>
          <p:cNvSpPr>
            <a:spLocks noGrp="1"/>
          </p:cNvSpPr>
          <p:nvPr>
            <p:ph type="sldNum" sz="quarter" idx="12"/>
          </p:nvPr>
        </p:nvSpPr>
        <p:spPr/>
        <p:txBody>
          <a:bodyPr/>
          <a:lstStyle/>
          <a:p>
            <a:fld id="{2BFF9692-ABA8-EB4D-B52F-45EFB6AD87B9}" type="slidenum">
              <a:rPr lang="de-DE" smtClean="0"/>
              <a:t>26</a:t>
            </a:fld>
            <a:endParaRPr lang="de-DE"/>
          </a:p>
        </p:txBody>
      </p:sp>
      <p:sp>
        <p:nvSpPr>
          <p:cNvPr id="11" name="Textfeld 10">
            <a:extLst>
              <a:ext uri="{FF2B5EF4-FFF2-40B4-BE49-F238E27FC236}">
                <a16:creationId xmlns:a16="http://schemas.microsoft.com/office/drawing/2014/main" id="{B3BE671F-DCB7-414F-9B5A-57966E23419C}"/>
              </a:ext>
            </a:extLst>
          </p:cNvPr>
          <p:cNvSpPr txBox="1"/>
          <p:nvPr/>
        </p:nvSpPr>
        <p:spPr>
          <a:xfrm>
            <a:off x="5298621" y="2403084"/>
            <a:ext cx="1325337" cy="461665"/>
          </a:xfrm>
          <a:prstGeom prst="rect">
            <a:avLst/>
          </a:prstGeom>
          <a:noFill/>
        </p:spPr>
        <p:txBody>
          <a:bodyPr wrap="square" rtlCol="0">
            <a:spAutoFit/>
          </a:bodyPr>
          <a:lstStyle/>
          <a:p>
            <a:r>
              <a:rPr lang="de-DE" sz="2400" dirty="0">
                <a:solidFill>
                  <a:srgbClr val="C00000"/>
                </a:solidFill>
              </a:rPr>
              <a:t>Mg</a:t>
            </a:r>
            <a:r>
              <a:rPr lang="de-DE" sz="2400" dirty="0"/>
              <a:t>(OH)</a:t>
            </a:r>
            <a:r>
              <a:rPr lang="de-DE" sz="2400" baseline="-25000" dirty="0">
                <a:highlight>
                  <a:srgbClr val="D7F0C9"/>
                </a:highlight>
              </a:rPr>
              <a:t>2</a:t>
            </a:r>
          </a:p>
        </p:txBody>
      </p:sp>
      <p:sp>
        <p:nvSpPr>
          <p:cNvPr id="13" name="Textfeld 12">
            <a:extLst>
              <a:ext uri="{FF2B5EF4-FFF2-40B4-BE49-F238E27FC236}">
                <a16:creationId xmlns:a16="http://schemas.microsoft.com/office/drawing/2014/main" id="{96C1360D-C9BD-1344-995B-929E4A7B9D62}"/>
              </a:ext>
            </a:extLst>
          </p:cNvPr>
          <p:cNvSpPr txBox="1"/>
          <p:nvPr/>
        </p:nvSpPr>
        <p:spPr>
          <a:xfrm>
            <a:off x="6515371" y="2223697"/>
            <a:ext cx="3700600" cy="276999"/>
          </a:xfrm>
          <a:prstGeom prst="rect">
            <a:avLst/>
          </a:prstGeom>
          <a:noFill/>
        </p:spPr>
        <p:txBody>
          <a:bodyPr wrap="square" rtlCol="0">
            <a:spAutoFit/>
          </a:bodyPr>
          <a:lstStyle/>
          <a:p>
            <a:r>
              <a:rPr lang="de-DE" sz="1200" i="1" dirty="0"/>
              <a:t>Der Basenrest ist rot markiert. </a:t>
            </a:r>
          </a:p>
        </p:txBody>
      </p:sp>
      <p:sp>
        <p:nvSpPr>
          <p:cNvPr id="7" name="Textfeld 6">
            <a:extLst>
              <a:ext uri="{FF2B5EF4-FFF2-40B4-BE49-F238E27FC236}">
                <a16:creationId xmlns:a16="http://schemas.microsoft.com/office/drawing/2014/main" id="{F04CE48B-4023-9647-A379-8D95ADD6D6DC}"/>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8" name="Grafik 7" descr="Ein Bild, das Briefpapier enthält.&#10;&#10;Automatisch generierte Beschreibung">
            <a:extLst>
              <a:ext uri="{FF2B5EF4-FFF2-40B4-BE49-F238E27FC236}">
                <a16:creationId xmlns:a16="http://schemas.microsoft.com/office/drawing/2014/main" id="{F9FD4516-01AA-AF4F-A617-15143E307684}"/>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sp>
        <p:nvSpPr>
          <p:cNvPr id="9" name="Textfeld 8">
            <a:extLst>
              <a:ext uri="{FF2B5EF4-FFF2-40B4-BE49-F238E27FC236}">
                <a16:creationId xmlns:a16="http://schemas.microsoft.com/office/drawing/2014/main" id="{BB6E9B02-4F75-3B4F-B0A2-E0B7A3A805A3}"/>
              </a:ext>
            </a:extLst>
          </p:cNvPr>
          <p:cNvSpPr txBox="1"/>
          <p:nvPr/>
        </p:nvSpPr>
        <p:spPr>
          <a:xfrm>
            <a:off x="6515371" y="2726249"/>
            <a:ext cx="4000229" cy="276999"/>
          </a:xfrm>
          <a:prstGeom prst="rect">
            <a:avLst/>
          </a:prstGeom>
          <a:noFill/>
        </p:spPr>
        <p:txBody>
          <a:bodyPr wrap="square" rtlCol="0">
            <a:spAutoFit/>
          </a:bodyPr>
          <a:lstStyle/>
          <a:p>
            <a:r>
              <a:rPr lang="de-DE" sz="1200" i="1" dirty="0"/>
              <a:t>Das Magnesiumhydroxid-Teilchen besteht aus zwei OH</a:t>
            </a:r>
            <a:r>
              <a:rPr lang="de-DE" sz="1200" i="1" baseline="30000" dirty="0"/>
              <a:t>-</a:t>
            </a:r>
            <a:r>
              <a:rPr lang="de-DE" sz="1200" i="1" dirty="0"/>
              <a:t>-Ionen</a:t>
            </a:r>
          </a:p>
        </p:txBody>
      </p:sp>
      <p:sp>
        <p:nvSpPr>
          <p:cNvPr id="6" name="Rechteck 5">
            <a:extLst>
              <a:ext uri="{FF2B5EF4-FFF2-40B4-BE49-F238E27FC236}">
                <a16:creationId xmlns:a16="http://schemas.microsoft.com/office/drawing/2014/main" id="{CA69AE02-EFEF-5440-BEA8-0528104C3397}"/>
              </a:ext>
            </a:extLst>
          </p:cNvPr>
          <p:cNvSpPr/>
          <p:nvPr/>
        </p:nvSpPr>
        <p:spPr>
          <a:xfrm>
            <a:off x="6351814" y="2354322"/>
            <a:ext cx="144000"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6418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3</a:t>
            </a:r>
          </a:p>
        </p:txBody>
      </p:sp>
      <p:sp>
        <p:nvSpPr>
          <p:cNvPr id="4" name="Foliennummernplatzhalter 3"/>
          <p:cNvSpPr>
            <a:spLocks noGrp="1"/>
          </p:cNvSpPr>
          <p:nvPr>
            <p:ph type="sldNum" sz="quarter" idx="12"/>
          </p:nvPr>
        </p:nvSpPr>
        <p:spPr/>
        <p:txBody>
          <a:bodyPr/>
          <a:lstStyle/>
          <a:p>
            <a:fld id="{2BFF9692-ABA8-EB4D-B52F-45EFB6AD87B9}" type="slidenum">
              <a:rPr lang="de-DE" smtClean="0"/>
              <a:t>27</a:t>
            </a:fld>
            <a:endParaRPr lang="de-DE"/>
          </a:p>
        </p:txBody>
      </p:sp>
      <p:sp>
        <p:nvSpPr>
          <p:cNvPr id="7" name="Textfeld 6">
            <a:extLst>
              <a:ext uri="{FF2B5EF4-FFF2-40B4-BE49-F238E27FC236}">
                <a16:creationId xmlns:a16="http://schemas.microsoft.com/office/drawing/2014/main" id="{F04CE48B-4023-9647-A379-8D95ADD6D6DC}"/>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8" name="Grafik 7" descr="Ein Bild, das Briefpapier enthält.&#10;&#10;Automatisch generierte Beschreibung">
            <a:extLst>
              <a:ext uri="{FF2B5EF4-FFF2-40B4-BE49-F238E27FC236}">
                <a16:creationId xmlns:a16="http://schemas.microsoft.com/office/drawing/2014/main" id="{F9FD4516-01AA-AF4F-A617-15143E307684}"/>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graphicFrame>
        <p:nvGraphicFramePr>
          <p:cNvPr id="12" name="Tabelle 11"/>
          <p:cNvGraphicFramePr>
            <a:graphicFrameLocks noGrp="1"/>
          </p:cNvGraphicFramePr>
          <p:nvPr>
            <p:extLst>
              <p:ext uri="{D42A27DB-BD31-4B8C-83A1-F6EECF244321}">
                <p14:modId xmlns:p14="http://schemas.microsoft.com/office/powerpoint/2010/main" val="4193063087"/>
              </p:ext>
            </p:extLst>
          </p:nvPr>
        </p:nvGraphicFramePr>
        <p:xfrm>
          <a:off x="838200" y="1658657"/>
          <a:ext cx="10515600" cy="460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2859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78779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97514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7714388"/>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735361"/>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1278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7569486"/>
                  </a:ext>
                </a:extLst>
              </a:tr>
            </a:tbl>
          </a:graphicData>
        </a:graphic>
      </p:graphicFrame>
      <p:pic>
        <p:nvPicPr>
          <p:cNvPr id="9" name="Grafik 8">
            <a:hlinkClick r:id="rId3" action="ppaction://hlinksldjump"/>
            <a:extLst>
              <a:ext uri="{FF2B5EF4-FFF2-40B4-BE49-F238E27FC236}">
                <a16:creationId xmlns:a16="http://schemas.microsoft.com/office/drawing/2014/main" id="{68E6E6F0-A7A4-824F-87F2-BA86BC3CA312}"/>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403879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021B6C1-270C-C942-95D2-9961ABFF730D}"/>
              </a:ext>
            </a:extLst>
          </p:cNvPr>
          <p:cNvPicPr>
            <a:picLocks noChangeAspect="1"/>
          </p:cNvPicPr>
          <p:nvPr/>
        </p:nvPicPr>
        <p:blipFill>
          <a:blip r:embed="rId2"/>
          <a:stretch>
            <a:fillRect/>
          </a:stretch>
        </p:blipFill>
        <p:spPr>
          <a:xfrm>
            <a:off x="10663901" y="370682"/>
            <a:ext cx="680400" cy="680400"/>
          </a:xfrm>
          <a:prstGeom prst="rect">
            <a:avLst/>
          </a:prstGeom>
        </p:spPr>
      </p:pic>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Befragung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Wir wollen nun erfahren, wie dir die Aufgabe gefallen hat. Klicke dazu auf folgenden Link: </a:t>
            </a:r>
          </a:p>
          <a:p>
            <a:pPr marL="0" indent="0">
              <a:buNone/>
            </a:pPr>
            <a:endParaRPr lang="de-DE" sz="2000" dirty="0"/>
          </a:p>
          <a:p>
            <a:pPr marL="0" indent="0" algn="ctr">
              <a:buNone/>
            </a:pPr>
            <a:r>
              <a:rPr lang="de-DE" sz="2000" b="1" i="1" dirty="0">
                <a:hlinkClick r:id="rId3"/>
              </a:rPr>
              <a:t>Begleitfragebogen 3</a:t>
            </a:r>
            <a:endParaRPr lang="de-DE" sz="2000" b="1" i="1" dirty="0"/>
          </a:p>
          <a:p>
            <a:pPr marL="0" indent="0">
              <a:buNone/>
            </a:pPr>
            <a:endParaRPr lang="de-DE" sz="2000" dirty="0"/>
          </a:p>
          <a:p>
            <a:pPr marL="0" indent="0" algn="ctr">
              <a:buNone/>
            </a:pPr>
            <a:r>
              <a:rPr lang="de-DE" sz="2000" dirty="0"/>
              <a:t>Oder scanne den QR-Code auf der Übersicht zum Studienablauf. </a:t>
            </a:r>
          </a:p>
          <a:p>
            <a:pPr marL="0" indent="0">
              <a:buNone/>
            </a:pPr>
            <a:endParaRPr lang="de-DE" sz="2000" dirty="0"/>
          </a:p>
          <a:p>
            <a:pPr marL="0" indent="0">
              <a:buNone/>
            </a:pPr>
            <a:endParaRPr lang="de-DE" dirty="0"/>
          </a:p>
        </p:txBody>
      </p:sp>
      <p:sp>
        <p:nvSpPr>
          <p:cNvPr id="6" name="Foliennummernplatzhalter 5"/>
          <p:cNvSpPr>
            <a:spLocks noGrp="1"/>
          </p:cNvSpPr>
          <p:nvPr>
            <p:ph type="sldNum" sz="quarter" idx="12"/>
          </p:nvPr>
        </p:nvSpPr>
        <p:spPr/>
        <p:txBody>
          <a:bodyPr/>
          <a:lstStyle/>
          <a:p>
            <a:fld id="{2BFF9692-ABA8-EB4D-B52F-45EFB6AD87B9}" type="slidenum">
              <a:rPr lang="de-DE" smtClean="0"/>
              <a:t>28</a:t>
            </a:fld>
            <a:endParaRPr lang="de-DE"/>
          </a:p>
        </p:txBody>
      </p:sp>
      <p:sp>
        <p:nvSpPr>
          <p:cNvPr id="8" name="Textfeld 7">
            <a:extLst>
              <a:ext uri="{FF2B5EF4-FFF2-40B4-BE49-F238E27FC236}">
                <a16:creationId xmlns:a16="http://schemas.microsoft.com/office/drawing/2014/main" id="{837B69A1-CC40-C34F-BB41-6BDDCE2BA08E}"/>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spTree>
    <p:extLst>
      <p:ext uri="{BB962C8B-B14F-4D97-AF65-F5344CB8AC3E}">
        <p14:creationId xmlns:p14="http://schemas.microsoft.com/office/powerpoint/2010/main" val="96480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FDFDF1A-82ED-3642-B06D-95035B7C5CFC}"/>
              </a:ext>
            </a:extLst>
          </p:cNvPr>
          <p:cNvSpPr>
            <a:spLocks noGrp="1"/>
          </p:cNvSpPr>
          <p:nvPr>
            <p:ph idx="1"/>
          </p:nvPr>
        </p:nvSpPr>
        <p:spPr>
          <a:xfrm>
            <a:off x="838200" y="1355075"/>
            <a:ext cx="10515600" cy="4821888"/>
          </a:xfrm>
        </p:spPr>
        <p:txBody>
          <a:bodyPr>
            <a:normAutofit/>
          </a:bodyPr>
          <a:lstStyle/>
          <a:p>
            <a:pPr marL="0" indent="0" algn="ctr">
              <a:buNone/>
            </a:pPr>
            <a:endParaRPr lang="de-DE" sz="2000" dirty="0"/>
          </a:p>
          <a:p>
            <a:pPr marL="0" indent="0" algn="ctr">
              <a:buNone/>
            </a:pPr>
            <a:endParaRPr lang="de-DE" sz="2000" dirty="0"/>
          </a:p>
          <a:p>
            <a:pPr marL="0" indent="0" algn="ctr">
              <a:buNone/>
            </a:pPr>
            <a:r>
              <a:rPr lang="de-DE" sz="2800" b="1" i="1" dirty="0"/>
              <a:t>Du hast die Aufgabe erfolgreich beendet!</a:t>
            </a:r>
          </a:p>
          <a:p>
            <a:pPr marL="0" indent="0" algn="ctr">
              <a:buNone/>
            </a:pPr>
            <a:endParaRPr lang="de-DE" sz="2800" b="1" i="1" dirty="0"/>
          </a:p>
          <a:p>
            <a:pPr marL="0" indent="0" algn="ctr">
              <a:buNone/>
            </a:pPr>
            <a:r>
              <a:rPr lang="de-DE" sz="9600" dirty="0"/>
              <a:t>🥳🎉</a:t>
            </a:r>
            <a:r>
              <a:rPr lang="de-DE" sz="2800" b="1" i="1" dirty="0"/>
              <a:t> </a:t>
            </a:r>
          </a:p>
        </p:txBody>
      </p:sp>
      <p:sp>
        <p:nvSpPr>
          <p:cNvPr id="4" name="Foliennummernplatzhalter 3"/>
          <p:cNvSpPr>
            <a:spLocks noGrp="1"/>
          </p:cNvSpPr>
          <p:nvPr>
            <p:ph type="sldNum" sz="quarter" idx="12"/>
          </p:nvPr>
        </p:nvSpPr>
        <p:spPr/>
        <p:txBody>
          <a:bodyPr/>
          <a:lstStyle/>
          <a:p>
            <a:fld id="{2BFF9692-ABA8-EB4D-B52F-45EFB6AD87B9}" type="slidenum">
              <a:rPr lang="de-DE" smtClean="0"/>
              <a:t>29</a:t>
            </a:fld>
            <a:endParaRPr lang="de-DE" dirty="0"/>
          </a:p>
        </p:txBody>
      </p:sp>
    </p:spTree>
    <p:extLst>
      <p:ext uri="{BB962C8B-B14F-4D97-AF65-F5344CB8AC3E}">
        <p14:creationId xmlns:p14="http://schemas.microsoft.com/office/powerpoint/2010/main" val="86221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854A-CE80-DE46-9558-594EEB96872E}"/>
              </a:ext>
            </a:extLst>
          </p:cNvPr>
          <p:cNvSpPr>
            <a:spLocks noGrp="1"/>
          </p:cNvSpPr>
          <p:nvPr>
            <p:ph type="title"/>
          </p:nvPr>
        </p:nvSpPr>
        <p:spPr/>
        <p:txBody>
          <a:bodyPr>
            <a:normAutofit fontScale="90000"/>
          </a:bodyPr>
          <a:lstStyle/>
          <a:p>
            <a:r>
              <a:rPr lang="de-DE" dirty="0"/>
              <a:t>Einführung</a:t>
            </a:r>
          </a:p>
        </p:txBody>
      </p:sp>
      <p:sp>
        <p:nvSpPr>
          <p:cNvPr id="3" name="Inhaltsplatzhalter 2">
            <a:extLst>
              <a:ext uri="{FF2B5EF4-FFF2-40B4-BE49-F238E27FC236}">
                <a16:creationId xmlns:a16="http://schemas.microsoft.com/office/drawing/2014/main" id="{1FDFDF1A-82ED-3642-B06D-95035B7C5CFC}"/>
              </a:ext>
            </a:extLst>
          </p:cNvPr>
          <p:cNvSpPr>
            <a:spLocks noGrp="1"/>
          </p:cNvSpPr>
          <p:nvPr>
            <p:ph idx="1"/>
          </p:nvPr>
        </p:nvSpPr>
        <p:spPr>
          <a:xfrm>
            <a:off x="838200" y="1355075"/>
            <a:ext cx="10515600" cy="4821888"/>
          </a:xfrm>
        </p:spPr>
        <p:txBody>
          <a:bodyPr>
            <a:normAutofit/>
          </a:bodyPr>
          <a:lstStyle/>
          <a:p>
            <a:pPr marL="0" indent="0">
              <a:buNone/>
            </a:pPr>
            <a:r>
              <a:rPr lang="de-DE" sz="2000" dirty="0"/>
              <a:t>Liebe Schülerin, lieber Schüler,</a:t>
            </a:r>
          </a:p>
          <a:p>
            <a:pPr marL="0" indent="0">
              <a:buNone/>
            </a:pPr>
            <a:r>
              <a:rPr lang="de-DE" sz="2000" dirty="0"/>
              <a:t>in den nächsten Unterrichtsstunden wirst du etwas über “saure und alkalische Lösungen“ lernen. </a:t>
            </a:r>
          </a:p>
          <a:p>
            <a:pPr marL="0" indent="0">
              <a:buNone/>
            </a:pPr>
            <a:r>
              <a:rPr lang="de-DE" sz="2000" dirty="0"/>
              <a:t>Zu Beginn wirst du mithilfe einer kurzen Beschreibung in das übergeordnete Thema der Aufgaben eingeführt. Anschließend folgen drei unterschiedliche Abschnitte, die immer aus den gleichen vier Phasen bestehen: </a:t>
            </a:r>
          </a:p>
        </p:txBody>
      </p:sp>
      <p:sp>
        <p:nvSpPr>
          <p:cNvPr id="4" name="Foliennummernplatzhalter 3"/>
          <p:cNvSpPr>
            <a:spLocks noGrp="1"/>
          </p:cNvSpPr>
          <p:nvPr>
            <p:ph type="sldNum" sz="quarter" idx="12"/>
          </p:nvPr>
        </p:nvSpPr>
        <p:spPr/>
        <p:txBody>
          <a:bodyPr/>
          <a:lstStyle/>
          <a:p>
            <a:fld id="{2BFF9692-ABA8-EB4D-B52F-45EFB6AD87B9}" type="slidenum">
              <a:rPr lang="de-DE" smtClean="0"/>
              <a:t>3</a:t>
            </a:fld>
            <a:endParaRPr lang="de-DE" dirty="0"/>
          </a:p>
        </p:txBody>
      </p:sp>
      <p:sp>
        <p:nvSpPr>
          <p:cNvPr id="48" name="Textfeld 47">
            <a:extLst>
              <a:ext uri="{FF2B5EF4-FFF2-40B4-BE49-F238E27FC236}">
                <a16:creationId xmlns:a16="http://schemas.microsoft.com/office/drawing/2014/main" id="{7DB0366F-3217-E04B-914B-8C8C5819266E}"/>
              </a:ext>
            </a:extLst>
          </p:cNvPr>
          <p:cNvSpPr txBox="1"/>
          <p:nvPr/>
        </p:nvSpPr>
        <p:spPr>
          <a:xfrm>
            <a:off x="1376658" y="4311851"/>
            <a:ext cx="2240291" cy="738664"/>
          </a:xfrm>
          <a:prstGeom prst="rect">
            <a:avLst/>
          </a:prstGeom>
          <a:noFill/>
        </p:spPr>
        <p:txBody>
          <a:bodyPr wrap="square" rtlCol="0">
            <a:spAutoFit/>
          </a:bodyPr>
          <a:lstStyle/>
          <a:p>
            <a:r>
              <a:rPr lang="de-DE" sz="1400" i="1" dirty="0"/>
              <a:t>Lerne neue Begriffe und Konzepte und erweitere dein Wissen.</a:t>
            </a:r>
          </a:p>
        </p:txBody>
      </p:sp>
      <p:sp>
        <p:nvSpPr>
          <p:cNvPr id="49" name="Textfeld 48">
            <a:extLst>
              <a:ext uri="{FF2B5EF4-FFF2-40B4-BE49-F238E27FC236}">
                <a16:creationId xmlns:a16="http://schemas.microsoft.com/office/drawing/2014/main" id="{182009CF-E8BB-E34F-8854-B895B8A2DE41}"/>
              </a:ext>
            </a:extLst>
          </p:cNvPr>
          <p:cNvSpPr txBox="1"/>
          <p:nvPr/>
        </p:nvSpPr>
        <p:spPr>
          <a:xfrm>
            <a:off x="3825173" y="4311851"/>
            <a:ext cx="2240291" cy="523220"/>
          </a:xfrm>
          <a:prstGeom prst="rect">
            <a:avLst/>
          </a:prstGeom>
          <a:noFill/>
        </p:spPr>
        <p:txBody>
          <a:bodyPr wrap="square" rtlCol="0">
            <a:spAutoFit/>
          </a:bodyPr>
          <a:lstStyle/>
          <a:p>
            <a:r>
              <a:rPr lang="de-DE" sz="1400" i="1" dirty="0"/>
              <a:t>Bearbeite die Übungen, um dein Wissen anzuwenden. </a:t>
            </a:r>
          </a:p>
        </p:txBody>
      </p:sp>
      <p:cxnSp>
        <p:nvCxnSpPr>
          <p:cNvPr id="53" name="Gerade Verbindung mit Pfeil 52">
            <a:extLst>
              <a:ext uri="{FF2B5EF4-FFF2-40B4-BE49-F238E27FC236}">
                <a16:creationId xmlns:a16="http://schemas.microsoft.com/office/drawing/2014/main" id="{45930F8C-E6D9-FB40-924E-6A93B11D0891}"/>
              </a:ext>
            </a:extLst>
          </p:cNvPr>
          <p:cNvCxnSpPr/>
          <p:nvPr/>
        </p:nvCxnSpPr>
        <p:spPr>
          <a:xfrm>
            <a:off x="2355235" y="4055864"/>
            <a:ext cx="7691215" cy="30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D14CCD57-436B-4E4D-A38B-80E9E6815173}"/>
              </a:ext>
            </a:extLst>
          </p:cNvPr>
          <p:cNvSpPr txBox="1"/>
          <p:nvPr/>
        </p:nvSpPr>
        <p:spPr>
          <a:xfrm>
            <a:off x="8290625" y="4311851"/>
            <a:ext cx="2240291" cy="738664"/>
          </a:xfrm>
          <a:prstGeom prst="rect">
            <a:avLst/>
          </a:prstGeom>
          <a:noFill/>
        </p:spPr>
        <p:txBody>
          <a:bodyPr wrap="square" rtlCol="0">
            <a:spAutoFit/>
          </a:bodyPr>
          <a:lstStyle/>
          <a:p>
            <a:r>
              <a:rPr lang="de-DE" sz="1400" i="1" dirty="0"/>
              <a:t>Deine Meinung ist uns wichtig! Teile uns mit, wie dir die Aufgabe gefallen hat.</a:t>
            </a:r>
          </a:p>
        </p:txBody>
      </p:sp>
      <p:grpSp>
        <p:nvGrpSpPr>
          <p:cNvPr id="31" name="Gruppieren 30">
            <a:extLst>
              <a:ext uri="{FF2B5EF4-FFF2-40B4-BE49-F238E27FC236}">
                <a16:creationId xmlns:a16="http://schemas.microsoft.com/office/drawing/2014/main" id="{F600EDC4-0FAC-4A43-AFBA-6EE2F0C8A9F2}"/>
              </a:ext>
            </a:extLst>
          </p:cNvPr>
          <p:cNvGrpSpPr/>
          <p:nvPr/>
        </p:nvGrpSpPr>
        <p:grpSpPr>
          <a:xfrm>
            <a:off x="4562020" y="3336995"/>
            <a:ext cx="1182039" cy="928672"/>
            <a:chOff x="3744709" y="3952270"/>
            <a:chExt cx="1182039" cy="928672"/>
          </a:xfrm>
          <a:solidFill>
            <a:schemeClr val="bg1"/>
          </a:solidFill>
        </p:grpSpPr>
        <p:pic>
          <p:nvPicPr>
            <p:cNvPr id="10" name="Grafik 9" descr="Ein Bild, das Briefpapier enthält.&#10;&#10;Automatisch generierte Beschreibung">
              <a:extLst>
                <a:ext uri="{FF2B5EF4-FFF2-40B4-BE49-F238E27FC236}">
                  <a16:creationId xmlns:a16="http://schemas.microsoft.com/office/drawing/2014/main" id="{6B3FA9E8-4327-8240-BE9B-823884145135}"/>
                </a:ext>
              </a:extLst>
            </p:cNvPr>
            <p:cNvPicPr>
              <a:picLocks noChangeAspect="1"/>
            </p:cNvPicPr>
            <p:nvPr/>
          </p:nvPicPr>
          <p:blipFill>
            <a:blip r:embed="rId2"/>
            <a:stretch>
              <a:fillRect/>
            </a:stretch>
          </p:blipFill>
          <p:spPr>
            <a:xfrm>
              <a:off x="4128008" y="3952270"/>
              <a:ext cx="558000" cy="558000"/>
            </a:xfrm>
            <a:prstGeom prst="rect">
              <a:avLst/>
            </a:prstGeom>
            <a:grpFill/>
          </p:spPr>
        </p:pic>
        <p:grpSp>
          <p:nvGrpSpPr>
            <p:cNvPr id="27" name="Gruppieren 26">
              <a:extLst>
                <a:ext uri="{FF2B5EF4-FFF2-40B4-BE49-F238E27FC236}">
                  <a16:creationId xmlns:a16="http://schemas.microsoft.com/office/drawing/2014/main" id="{4B4A8472-5249-644C-8ED2-6E4E1456A287}"/>
                </a:ext>
              </a:extLst>
            </p:cNvPr>
            <p:cNvGrpSpPr/>
            <p:nvPr/>
          </p:nvGrpSpPr>
          <p:grpSpPr>
            <a:xfrm>
              <a:off x="3744709" y="4511610"/>
              <a:ext cx="1182039" cy="369332"/>
              <a:chOff x="3744709" y="4511610"/>
              <a:chExt cx="1182039" cy="369332"/>
            </a:xfrm>
            <a:grpFill/>
          </p:grpSpPr>
          <p:sp>
            <p:nvSpPr>
              <p:cNvPr id="24" name="Abgerundetes Rechteck 23">
                <a:extLst>
                  <a:ext uri="{FF2B5EF4-FFF2-40B4-BE49-F238E27FC236}">
                    <a16:creationId xmlns:a16="http://schemas.microsoft.com/office/drawing/2014/main" id="{89A6CFA0-E246-4940-B2A1-192DFE2DA01C}"/>
                  </a:ext>
                </a:extLst>
              </p:cNvPr>
              <p:cNvSpPr/>
              <p:nvPr/>
            </p:nvSpPr>
            <p:spPr>
              <a:xfrm>
                <a:off x="3744709" y="4542349"/>
                <a:ext cx="1182039" cy="30785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7F44D45E-781A-1D4A-A73C-A6A10C7F8AFC}"/>
                  </a:ext>
                </a:extLst>
              </p:cNvPr>
              <p:cNvSpPr txBox="1"/>
              <p:nvPr/>
            </p:nvSpPr>
            <p:spPr>
              <a:xfrm>
                <a:off x="3942524" y="4511610"/>
                <a:ext cx="966502" cy="369332"/>
              </a:xfrm>
              <a:prstGeom prst="rect">
                <a:avLst/>
              </a:prstGeom>
              <a:noFill/>
            </p:spPr>
            <p:txBody>
              <a:bodyPr wrap="square" rtlCol="0">
                <a:spAutoFit/>
              </a:bodyPr>
              <a:lstStyle/>
              <a:p>
                <a:r>
                  <a:rPr lang="de-DE" i="1" dirty="0"/>
                  <a:t>Übung</a:t>
                </a:r>
              </a:p>
            </p:txBody>
          </p:sp>
        </p:grpSp>
      </p:grpSp>
      <p:grpSp>
        <p:nvGrpSpPr>
          <p:cNvPr id="32" name="Gruppieren 31">
            <a:extLst>
              <a:ext uri="{FF2B5EF4-FFF2-40B4-BE49-F238E27FC236}">
                <a16:creationId xmlns:a16="http://schemas.microsoft.com/office/drawing/2014/main" id="{03B4AB6F-E985-E144-B0B0-8CFEB38270E9}"/>
              </a:ext>
            </a:extLst>
          </p:cNvPr>
          <p:cNvGrpSpPr/>
          <p:nvPr/>
        </p:nvGrpSpPr>
        <p:grpSpPr>
          <a:xfrm>
            <a:off x="6627235" y="3333285"/>
            <a:ext cx="1550041" cy="932382"/>
            <a:chOff x="5667988" y="3932306"/>
            <a:chExt cx="1550041" cy="932382"/>
          </a:xfrm>
        </p:grpSpPr>
        <p:pic>
          <p:nvPicPr>
            <p:cNvPr id="12" name="Grafik 11">
              <a:extLst>
                <a:ext uri="{FF2B5EF4-FFF2-40B4-BE49-F238E27FC236}">
                  <a16:creationId xmlns:a16="http://schemas.microsoft.com/office/drawing/2014/main" id="{9C87A7D0-D8C6-9349-94CA-A1DA35E37804}"/>
                </a:ext>
              </a:extLst>
            </p:cNvPr>
            <p:cNvPicPr>
              <a:picLocks noChangeAspect="1"/>
            </p:cNvPicPr>
            <p:nvPr/>
          </p:nvPicPr>
          <p:blipFill>
            <a:blip r:embed="rId3"/>
            <a:stretch>
              <a:fillRect/>
            </a:stretch>
          </p:blipFill>
          <p:spPr>
            <a:xfrm>
              <a:off x="5980007" y="3932306"/>
              <a:ext cx="558000" cy="558000"/>
            </a:xfrm>
            <a:prstGeom prst="rect">
              <a:avLst/>
            </a:prstGeom>
          </p:spPr>
        </p:pic>
        <p:grpSp>
          <p:nvGrpSpPr>
            <p:cNvPr id="28" name="Gruppieren 27">
              <a:extLst>
                <a:ext uri="{FF2B5EF4-FFF2-40B4-BE49-F238E27FC236}">
                  <a16:creationId xmlns:a16="http://schemas.microsoft.com/office/drawing/2014/main" id="{19174EA5-4A7E-684B-83D8-3C3A6FB77206}"/>
                </a:ext>
              </a:extLst>
            </p:cNvPr>
            <p:cNvGrpSpPr/>
            <p:nvPr/>
          </p:nvGrpSpPr>
          <p:grpSpPr>
            <a:xfrm>
              <a:off x="5667988" y="4495356"/>
              <a:ext cx="1550041" cy="369332"/>
              <a:chOff x="5627307" y="4506009"/>
              <a:chExt cx="1550041" cy="369332"/>
            </a:xfrm>
          </p:grpSpPr>
          <p:sp>
            <p:nvSpPr>
              <p:cNvPr id="25" name="Abgerundetes Rechteck 24">
                <a:extLst>
                  <a:ext uri="{FF2B5EF4-FFF2-40B4-BE49-F238E27FC236}">
                    <a16:creationId xmlns:a16="http://schemas.microsoft.com/office/drawing/2014/main" id="{038D85F9-4475-D64E-8A83-A3F78CEFE9B3}"/>
                  </a:ext>
                </a:extLst>
              </p:cNvPr>
              <p:cNvSpPr/>
              <p:nvPr/>
            </p:nvSpPr>
            <p:spPr>
              <a:xfrm>
                <a:off x="5627307" y="4542349"/>
                <a:ext cx="1182039" cy="30785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46D3C02F-B247-7348-8C3B-0B2DC49D3339}"/>
                  </a:ext>
                </a:extLst>
              </p:cNvPr>
              <p:cNvSpPr txBox="1"/>
              <p:nvPr/>
            </p:nvSpPr>
            <p:spPr>
              <a:xfrm>
                <a:off x="5690380" y="4506009"/>
                <a:ext cx="1486968" cy="369332"/>
              </a:xfrm>
              <a:prstGeom prst="rect">
                <a:avLst/>
              </a:prstGeom>
              <a:noFill/>
            </p:spPr>
            <p:txBody>
              <a:bodyPr wrap="square" rtlCol="0">
                <a:spAutoFit/>
              </a:bodyPr>
              <a:lstStyle/>
              <a:p>
                <a:r>
                  <a:rPr lang="de-DE" i="1" dirty="0"/>
                  <a:t>Erklärung</a:t>
                </a:r>
              </a:p>
            </p:txBody>
          </p:sp>
        </p:grpSp>
      </p:grpSp>
      <p:grpSp>
        <p:nvGrpSpPr>
          <p:cNvPr id="33" name="Gruppieren 32">
            <a:extLst>
              <a:ext uri="{FF2B5EF4-FFF2-40B4-BE49-F238E27FC236}">
                <a16:creationId xmlns:a16="http://schemas.microsoft.com/office/drawing/2014/main" id="{EFEF19C6-9249-9445-9300-8191AC97D052}"/>
              </a:ext>
            </a:extLst>
          </p:cNvPr>
          <p:cNvGrpSpPr/>
          <p:nvPr/>
        </p:nvGrpSpPr>
        <p:grpSpPr>
          <a:xfrm>
            <a:off x="8710171" y="3388161"/>
            <a:ext cx="1486969" cy="852369"/>
            <a:chOff x="7438235" y="4028572"/>
            <a:chExt cx="1486969" cy="852369"/>
          </a:xfrm>
        </p:grpSpPr>
        <p:pic>
          <p:nvPicPr>
            <p:cNvPr id="14" name="Grafik 13">
              <a:extLst>
                <a:ext uri="{FF2B5EF4-FFF2-40B4-BE49-F238E27FC236}">
                  <a16:creationId xmlns:a16="http://schemas.microsoft.com/office/drawing/2014/main" id="{9021B6C1-270C-C942-95D2-9961ABFF730D}"/>
                </a:ext>
              </a:extLst>
            </p:cNvPr>
            <p:cNvPicPr>
              <a:picLocks noChangeAspect="1"/>
            </p:cNvPicPr>
            <p:nvPr/>
          </p:nvPicPr>
          <p:blipFill>
            <a:blip r:embed="rId4"/>
            <a:stretch>
              <a:fillRect/>
            </a:stretch>
          </p:blipFill>
          <p:spPr>
            <a:xfrm>
              <a:off x="7750255" y="4028572"/>
              <a:ext cx="558000" cy="558000"/>
            </a:xfrm>
            <a:prstGeom prst="rect">
              <a:avLst/>
            </a:prstGeom>
          </p:spPr>
        </p:pic>
        <p:grpSp>
          <p:nvGrpSpPr>
            <p:cNvPr id="29" name="Gruppieren 28">
              <a:extLst>
                <a:ext uri="{FF2B5EF4-FFF2-40B4-BE49-F238E27FC236}">
                  <a16:creationId xmlns:a16="http://schemas.microsoft.com/office/drawing/2014/main" id="{FAF0827E-38B6-7A4A-82CD-F9203FE49EA9}"/>
                </a:ext>
              </a:extLst>
            </p:cNvPr>
            <p:cNvGrpSpPr/>
            <p:nvPr/>
          </p:nvGrpSpPr>
          <p:grpSpPr>
            <a:xfrm>
              <a:off x="7438235" y="4511609"/>
              <a:ext cx="1486969" cy="369332"/>
              <a:chOff x="7438235" y="4511609"/>
              <a:chExt cx="1486969" cy="369332"/>
            </a:xfrm>
          </p:grpSpPr>
          <p:sp>
            <p:nvSpPr>
              <p:cNvPr id="26" name="Abgerundetes Rechteck 25">
                <a:extLst>
                  <a:ext uri="{FF2B5EF4-FFF2-40B4-BE49-F238E27FC236}">
                    <a16:creationId xmlns:a16="http://schemas.microsoft.com/office/drawing/2014/main" id="{56A93637-051F-AE40-B5A2-6446A182C9AE}"/>
                  </a:ext>
                </a:extLst>
              </p:cNvPr>
              <p:cNvSpPr/>
              <p:nvPr/>
            </p:nvSpPr>
            <p:spPr>
              <a:xfrm>
                <a:off x="7438235" y="4548090"/>
                <a:ext cx="1182039" cy="30785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F32074E1-A6CE-304B-BA6B-987D6308150F}"/>
                  </a:ext>
                </a:extLst>
              </p:cNvPr>
              <p:cNvSpPr txBox="1"/>
              <p:nvPr/>
            </p:nvSpPr>
            <p:spPr>
              <a:xfrm>
                <a:off x="7438236" y="4511609"/>
                <a:ext cx="1486968" cy="369332"/>
              </a:xfrm>
              <a:prstGeom prst="rect">
                <a:avLst/>
              </a:prstGeom>
              <a:noFill/>
            </p:spPr>
            <p:txBody>
              <a:bodyPr wrap="square" rtlCol="0">
                <a:spAutoFit/>
              </a:bodyPr>
              <a:lstStyle/>
              <a:p>
                <a:r>
                  <a:rPr lang="de-DE" i="1" dirty="0"/>
                  <a:t>Befragung</a:t>
                </a:r>
              </a:p>
            </p:txBody>
          </p:sp>
        </p:grpSp>
      </p:grpSp>
      <p:grpSp>
        <p:nvGrpSpPr>
          <p:cNvPr id="37" name="Gruppieren 36">
            <a:extLst>
              <a:ext uri="{FF2B5EF4-FFF2-40B4-BE49-F238E27FC236}">
                <a16:creationId xmlns:a16="http://schemas.microsoft.com/office/drawing/2014/main" id="{2A3D7FCB-CE04-304D-A22B-4BC9442CB8C7}"/>
              </a:ext>
            </a:extLst>
          </p:cNvPr>
          <p:cNvGrpSpPr/>
          <p:nvPr/>
        </p:nvGrpSpPr>
        <p:grpSpPr>
          <a:xfrm>
            <a:off x="2496804" y="3367113"/>
            <a:ext cx="1182040" cy="876928"/>
            <a:chOff x="2309822" y="3513805"/>
            <a:chExt cx="1182040" cy="876928"/>
          </a:xfrm>
        </p:grpSpPr>
        <p:sp>
          <p:nvSpPr>
            <p:cNvPr id="22" name="Abgerundetes Rechteck 21">
              <a:extLst>
                <a:ext uri="{FF2B5EF4-FFF2-40B4-BE49-F238E27FC236}">
                  <a16:creationId xmlns:a16="http://schemas.microsoft.com/office/drawing/2014/main" id="{5C88DD3A-829F-C941-8049-E3843D896187}"/>
                </a:ext>
              </a:extLst>
            </p:cNvPr>
            <p:cNvSpPr/>
            <p:nvPr/>
          </p:nvSpPr>
          <p:spPr>
            <a:xfrm>
              <a:off x="2309822" y="4067610"/>
              <a:ext cx="1182039" cy="30785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DC80D857-ED18-4E4B-BB66-5C64950EBDAF}"/>
                </a:ext>
              </a:extLst>
            </p:cNvPr>
            <p:cNvGrpSpPr/>
            <p:nvPr/>
          </p:nvGrpSpPr>
          <p:grpSpPr>
            <a:xfrm>
              <a:off x="2309823" y="3513805"/>
              <a:ext cx="1182039" cy="876928"/>
              <a:chOff x="1838505" y="3984735"/>
              <a:chExt cx="1182039" cy="876928"/>
            </a:xfrm>
          </p:grpSpPr>
          <p:pic>
            <p:nvPicPr>
              <p:cNvPr id="8" name="Grafik 7">
                <a:extLst>
                  <a:ext uri="{FF2B5EF4-FFF2-40B4-BE49-F238E27FC236}">
                    <a16:creationId xmlns:a16="http://schemas.microsoft.com/office/drawing/2014/main" id="{4CED8C1C-F357-5948-8079-C79C134739A7}"/>
                  </a:ext>
                </a:extLst>
              </p:cNvPr>
              <p:cNvPicPr>
                <a:picLocks noChangeAspect="1"/>
              </p:cNvPicPr>
              <p:nvPr/>
            </p:nvPicPr>
            <p:blipFill>
              <a:blip r:embed="rId5"/>
              <a:stretch>
                <a:fillRect/>
              </a:stretch>
            </p:blipFill>
            <p:spPr>
              <a:xfrm>
                <a:off x="2188723" y="3984735"/>
                <a:ext cx="557613" cy="557613"/>
              </a:xfrm>
              <a:prstGeom prst="rect">
                <a:avLst/>
              </a:prstGeom>
            </p:spPr>
          </p:pic>
          <p:sp>
            <p:nvSpPr>
              <p:cNvPr id="17" name="Textfeld 16">
                <a:extLst>
                  <a:ext uri="{FF2B5EF4-FFF2-40B4-BE49-F238E27FC236}">
                    <a16:creationId xmlns:a16="http://schemas.microsoft.com/office/drawing/2014/main" id="{B4B93D53-20C1-AE49-89B6-29A79363BA7F}"/>
                  </a:ext>
                </a:extLst>
              </p:cNvPr>
              <p:cNvSpPr txBox="1"/>
              <p:nvPr/>
            </p:nvSpPr>
            <p:spPr>
              <a:xfrm>
                <a:off x="1838505" y="4492331"/>
                <a:ext cx="1182039" cy="369332"/>
              </a:xfrm>
              <a:prstGeom prst="rect">
                <a:avLst/>
              </a:prstGeom>
              <a:noFill/>
            </p:spPr>
            <p:txBody>
              <a:bodyPr wrap="square" rtlCol="0">
                <a:spAutoFit/>
              </a:bodyPr>
              <a:lstStyle/>
              <a:p>
                <a:r>
                  <a:rPr lang="de-DE" i="1" dirty="0"/>
                  <a:t>Aneignung</a:t>
                </a:r>
              </a:p>
            </p:txBody>
          </p:sp>
        </p:grpSp>
      </p:grpSp>
      <p:pic>
        <p:nvPicPr>
          <p:cNvPr id="30" name="Grafik 29">
            <a:extLst>
              <a:ext uri="{FF2B5EF4-FFF2-40B4-BE49-F238E27FC236}">
                <a16:creationId xmlns:a16="http://schemas.microsoft.com/office/drawing/2014/main" id="{820EF222-4271-754D-8D39-999337E43D33}"/>
              </a:ext>
            </a:extLst>
          </p:cNvPr>
          <p:cNvPicPr>
            <a:picLocks noChangeAspect="1"/>
          </p:cNvPicPr>
          <p:nvPr/>
        </p:nvPicPr>
        <p:blipFill>
          <a:blip r:embed="rId6"/>
          <a:stretch>
            <a:fillRect/>
          </a:stretch>
        </p:blipFill>
        <p:spPr>
          <a:xfrm>
            <a:off x="954437" y="5133593"/>
            <a:ext cx="472659" cy="472659"/>
          </a:xfrm>
          <a:prstGeom prst="rect">
            <a:avLst/>
          </a:prstGeom>
        </p:spPr>
      </p:pic>
      <p:sp>
        <p:nvSpPr>
          <p:cNvPr id="34" name="Textfeld 33">
            <a:extLst>
              <a:ext uri="{FF2B5EF4-FFF2-40B4-BE49-F238E27FC236}">
                <a16:creationId xmlns:a16="http://schemas.microsoft.com/office/drawing/2014/main" id="{AB57C96C-B6C6-B94F-AE5F-9DBB88E34030}"/>
              </a:ext>
            </a:extLst>
          </p:cNvPr>
          <p:cNvSpPr txBox="1"/>
          <p:nvPr/>
        </p:nvSpPr>
        <p:spPr>
          <a:xfrm>
            <a:off x="1376658" y="4979618"/>
            <a:ext cx="2240291" cy="738664"/>
          </a:xfrm>
          <a:prstGeom prst="rect">
            <a:avLst/>
          </a:prstGeom>
          <a:noFill/>
        </p:spPr>
        <p:txBody>
          <a:bodyPr wrap="square" rtlCol="0">
            <a:spAutoFit/>
          </a:bodyPr>
          <a:lstStyle/>
          <a:p>
            <a:r>
              <a:rPr lang="de-DE" sz="1400" i="1" dirty="0"/>
              <a:t>Achte während des Lesens auf den Forscher! Er weist auf wichtige Begriffe hin. </a:t>
            </a:r>
          </a:p>
        </p:txBody>
      </p:sp>
      <p:pic>
        <p:nvPicPr>
          <p:cNvPr id="35" name="Grafik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91574" y="332375"/>
            <a:ext cx="680400" cy="680400"/>
          </a:xfrm>
          <a:prstGeom prst="rect">
            <a:avLst/>
          </a:prstGeom>
        </p:spPr>
      </p:pic>
      <p:sp>
        <p:nvSpPr>
          <p:cNvPr id="38" name="Textfeld 37">
            <a:extLst>
              <a:ext uri="{FF2B5EF4-FFF2-40B4-BE49-F238E27FC236}">
                <a16:creationId xmlns:a16="http://schemas.microsoft.com/office/drawing/2014/main" id="{F3B9A031-2FEA-A449-A4E0-3B08AE7C3C7F}"/>
              </a:ext>
            </a:extLst>
          </p:cNvPr>
          <p:cNvSpPr txBox="1"/>
          <p:nvPr/>
        </p:nvSpPr>
        <p:spPr>
          <a:xfrm>
            <a:off x="6065464" y="4311851"/>
            <a:ext cx="2240291" cy="1169551"/>
          </a:xfrm>
          <a:prstGeom prst="rect">
            <a:avLst/>
          </a:prstGeom>
          <a:noFill/>
        </p:spPr>
        <p:txBody>
          <a:bodyPr wrap="square" rtlCol="0">
            <a:spAutoFit/>
          </a:bodyPr>
          <a:lstStyle/>
          <a:p>
            <a:r>
              <a:rPr lang="de-DE" sz="1400" i="1" dirty="0"/>
              <a:t>Klicke auf das Symbol, um zur Erklärung zu gelangen. Kontrolliere deine Antworten nach jeder Übung selbstständig.</a:t>
            </a:r>
          </a:p>
        </p:txBody>
      </p:sp>
    </p:spTree>
    <p:extLst>
      <p:ext uri="{BB962C8B-B14F-4D97-AF65-F5344CB8AC3E}">
        <p14:creationId xmlns:p14="http://schemas.microsoft.com/office/powerpoint/2010/main" val="96299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Bei sauren Körperflüssigkeiten zeigt der pH-Indikator eine rote oder gelbe Färbung an. Das zeigt, dass der pH-Wert unter 7 ist. </a:t>
            </a:r>
          </a:p>
        </p:txBody>
      </p:sp>
      <p:sp>
        <p:nvSpPr>
          <p:cNvPr id="4" name="Foliennummernplatzhalter 3"/>
          <p:cNvSpPr>
            <a:spLocks noGrp="1"/>
          </p:cNvSpPr>
          <p:nvPr>
            <p:ph type="sldNum" sz="quarter" idx="12"/>
          </p:nvPr>
        </p:nvSpPr>
        <p:spPr/>
        <p:txBody>
          <a:bodyPr/>
          <a:lstStyle/>
          <a:p>
            <a:fld id="{2BFF9692-ABA8-EB4D-B52F-45EFB6AD87B9}" type="slidenum">
              <a:rPr lang="de-DE" smtClean="0"/>
              <a:t>30</a:t>
            </a:fld>
            <a:endParaRPr lang="de-DE"/>
          </a:p>
        </p:txBody>
      </p:sp>
      <p:sp>
        <p:nvSpPr>
          <p:cNvPr id="5" name="Textfeld 4">
            <a:extLst>
              <a:ext uri="{FF2B5EF4-FFF2-40B4-BE49-F238E27FC236}">
                <a16:creationId xmlns:a16="http://schemas.microsoft.com/office/drawing/2014/main" id="{6675BC94-2D4A-944A-A657-43671DC2AB42}"/>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pic>
        <p:nvPicPr>
          <p:cNvPr id="6" name="Grafik 5">
            <a:extLst>
              <a:ext uri="{FF2B5EF4-FFF2-40B4-BE49-F238E27FC236}">
                <a16:creationId xmlns:a16="http://schemas.microsoft.com/office/drawing/2014/main" id="{90BDC2EF-2B0E-4E41-879D-2135E63AA2D8}"/>
              </a:ext>
            </a:extLst>
          </p:cNvPr>
          <p:cNvPicPr>
            <a:picLocks noChangeAspect="1"/>
          </p:cNvPicPr>
          <p:nvPr/>
        </p:nvPicPr>
        <p:blipFill>
          <a:blip r:embed="rId2"/>
          <a:stretch>
            <a:fillRect/>
          </a:stretch>
        </p:blipFill>
        <p:spPr>
          <a:xfrm>
            <a:off x="10637052" y="303179"/>
            <a:ext cx="680400" cy="680400"/>
          </a:xfrm>
          <a:prstGeom prst="rect">
            <a:avLst/>
          </a:prstGeom>
        </p:spPr>
      </p:pic>
      <p:graphicFrame>
        <p:nvGraphicFramePr>
          <p:cNvPr id="7" name="Tabelle 6"/>
          <p:cNvGraphicFramePr>
            <a:graphicFrameLocks noGrp="1"/>
          </p:cNvGraphicFramePr>
          <p:nvPr>
            <p:extLst>
              <p:ext uri="{D42A27DB-BD31-4B8C-83A1-F6EECF244321}">
                <p14:modId xmlns:p14="http://schemas.microsoft.com/office/powerpoint/2010/main" val="3853956184"/>
              </p:ext>
            </p:extLst>
          </p:nvPr>
        </p:nvGraphicFramePr>
        <p:xfrm>
          <a:off x="2029763" y="3129866"/>
          <a:ext cx="8974602" cy="370840"/>
        </p:xfrm>
        <a:graphic>
          <a:graphicData uri="http://schemas.openxmlformats.org/drawingml/2006/table">
            <a:tbl>
              <a:tblPr firstRow="1" bandRow="1">
                <a:tableStyleId>{5C22544A-7EE6-4342-B048-85BDC9FD1C3A}</a:tableStyleId>
              </a:tblPr>
              <a:tblGrid>
                <a:gridCol w="641043">
                  <a:extLst>
                    <a:ext uri="{9D8B030D-6E8A-4147-A177-3AD203B41FA5}">
                      <a16:colId xmlns:a16="http://schemas.microsoft.com/office/drawing/2014/main" val="1398463117"/>
                    </a:ext>
                  </a:extLst>
                </a:gridCol>
                <a:gridCol w="641043">
                  <a:extLst>
                    <a:ext uri="{9D8B030D-6E8A-4147-A177-3AD203B41FA5}">
                      <a16:colId xmlns:a16="http://schemas.microsoft.com/office/drawing/2014/main" val="3180412041"/>
                    </a:ext>
                  </a:extLst>
                </a:gridCol>
                <a:gridCol w="641043">
                  <a:extLst>
                    <a:ext uri="{9D8B030D-6E8A-4147-A177-3AD203B41FA5}">
                      <a16:colId xmlns:a16="http://schemas.microsoft.com/office/drawing/2014/main" val="2071672250"/>
                    </a:ext>
                  </a:extLst>
                </a:gridCol>
                <a:gridCol w="641043">
                  <a:extLst>
                    <a:ext uri="{9D8B030D-6E8A-4147-A177-3AD203B41FA5}">
                      <a16:colId xmlns:a16="http://schemas.microsoft.com/office/drawing/2014/main" val="1450425188"/>
                    </a:ext>
                  </a:extLst>
                </a:gridCol>
                <a:gridCol w="641043">
                  <a:extLst>
                    <a:ext uri="{9D8B030D-6E8A-4147-A177-3AD203B41FA5}">
                      <a16:colId xmlns:a16="http://schemas.microsoft.com/office/drawing/2014/main" val="2433958206"/>
                    </a:ext>
                  </a:extLst>
                </a:gridCol>
                <a:gridCol w="641043">
                  <a:extLst>
                    <a:ext uri="{9D8B030D-6E8A-4147-A177-3AD203B41FA5}">
                      <a16:colId xmlns:a16="http://schemas.microsoft.com/office/drawing/2014/main" val="2602920891"/>
                    </a:ext>
                  </a:extLst>
                </a:gridCol>
                <a:gridCol w="641043">
                  <a:extLst>
                    <a:ext uri="{9D8B030D-6E8A-4147-A177-3AD203B41FA5}">
                      <a16:colId xmlns:a16="http://schemas.microsoft.com/office/drawing/2014/main" val="1192513382"/>
                    </a:ext>
                  </a:extLst>
                </a:gridCol>
                <a:gridCol w="641043">
                  <a:extLst>
                    <a:ext uri="{9D8B030D-6E8A-4147-A177-3AD203B41FA5}">
                      <a16:colId xmlns:a16="http://schemas.microsoft.com/office/drawing/2014/main" val="1580980237"/>
                    </a:ext>
                  </a:extLst>
                </a:gridCol>
                <a:gridCol w="641043">
                  <a:extLst>
                    <a:ext uri="{9D8B030D-6E8A-4147-A177-3AD203B41FA5}">
                      <a16:colId xmlns:a16="http://schemas.microsoft.com/office/drawing/2014/main" val="4279244386"/>
                    </a:ext>
                  </a:extLst>
                </a:gridCol>
                <a:gridCol w="641043">
                  <a:extLst>
                    <a:ext uri="{9D8B030D-6E8A-4147-A177-3AD203B41FA5}">
                      <a16:colId xmlns:a16="http://schemas.microsoft.com/office/drawing/2014/main" val="1052516715"/>
                    </a:ext>
                  </a:extLst>
                </a:gridCol>
                <a:gridCol w="641043">
                  <a:extLst>
                    <a:ext uri="{9D8B030D-6E8A-4147-A177-3AD203B41FA5}">
                      <a16:colId xmlns:a16="http://schemas.microsoft.com/office/drawing/2014/main" val="2333935249"/>
                    </a:ext>
                  </a:extLst>
                </a:gridCol>
                <a:gridCol w="641043">
                  <a:extLst>
                    <a:ext uri="{9D8B030D-6E8A-4147-A177-3AD203B41FA5}">
                      <a16:colId xmlns:a16="http://schemas.microsoft.com/office/drawing/2014/main" val="2690211150"/>
                    </a:ext>
                  </a:extLst>
                </a:gridCol>
                <a:gridCol w="641043">
                  <a:extLst>
                    <a:ext uri="{9D8B030D-6E8A-4147-A177-3AD203B41FA5}">
                      <a16:colId xmlns:a16="http://schemas.microsoft.com/office/drawing/2014/main" val="206245796"/>
                    </a:ext>
                  </a:extLst>
                </a:gridCol>
                <a:gridCol w="641043">
                  <a:extLst>
                    <a:ext uri="{9D8B030D-6E8A-4147-A177-3AD203B41FA5}">
                      <a16:colId xmlns:a16="http://schemas.microsoft.com/office/drawing/2014/main" val="2156121101"/>
                    </a:ext>
                  </a:extLst>
                </a:gridCol>
              </a:tblGrid>
              <a:tr h="370840">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gradFill flip="none" rotWithShape="1">
                      <a:gsLst>
                        <a:gs pos="0">
                          <a:srgbClr val="FF0000"/>
                        </a:gs>
                        <a:gs pos="100000">
                          <a:schemeClr val="accent4">
                            <a:lumMod val="60000"/>
                            <a:lumOff val="40000"/>
                          </a:schemeClr>
                        </a:gs>
                      </a:gsLst>
                      <a:lin ang="0" scaled="1"/>
                      <a:tileRect/>
                    </a:gradFill>
                  </a:tcPr>
                </a:tc>
                <a:tc>
                  <a:txBody>
                    <a:bodyPr/>
                    <a:lstStyle/>
                    <a:p>
                      <a:endParaRPr lang="de-DE" dirty="0"/>
                    </a:p>
                  </a:txBody>
                  <a:tcPr>
                    <a:solidFill>
                      <a:schemeClr val="accent4">
                        <a:lumMod val="60000"/>
                        <a:lumOff val="40000"/>
                      </a:schemeClr>
                    </a:solidFill>
                  </a:tcPr>
                </a:tc>
                <a:tc>
                  <a:txBody>
                    <a:bodyPr/>
                    <a:lstStyle/>
                    <a:p>
                      <a:endParaRPr lang="de-DE" dirty="0"/>
                    </a:p>
                  </a:txBody>
                  <a:tcPr>
                    <a:solidFill>
                      <a:schemeClr val="accent4">
                        <a:lumMod val="60000"/>
                        <a:lumOff val="40000"/>
                      </a:schemeClr>
                    </a:solidFill>
                  </a:tcPr>
                </a:tc>
                <a:tc>
                  <a:txBody>
                    <a:bodyPr/>
                    <a:lstStyle/>
                    <a:p>
                      <a:endParaRPr lang="de-DE" dirty="0"/>
                    </a:p>
                  </a:txBody>
                  <a:tcPr>
                    <a:gradFill>
                      <a:gsLst>
                        <a:gs pos="0">
                          <a:schemeClr val="accent4">
                            <a:lumMod val="60000"/>
                            <a:lumOff val="40000"/>
                          </a:schemeClr>
                        </a:gs>
                        <a:gs pos="100000">
                          <a:schemeClr val="accent6">
                            <a:lumMod val="60000"/>
                            <a:lumOff val="40000"/>
                          </a:schemeClr>
                        </a:gs>
                      </a:gsLst>
                      <a:lin ang="0" scaled="1"/>
                    </a:gradFill>
                  </a:tcPr>
                </a:tc>
                <a:tc>
                  <a:txBody>
                    <a:bodyPr/>
                    <a:lstStyle/>
                    <a:p>
                      <a:endParaRPr lang="de-DE" dirty="0"/>
                    </a:p>
                  </a:txBody>
                  <a:tcPr>
                    <a:solidFill>
                      <a:schemeClr val="accent6">
                        <a:lumMod val="60000"/>
                        <a:lumOff val="40000"/>
                      </a:schemeClr>
                    </a:solidFill>
                  </a:tcPr>
                </a:tc>
                <a:tc>
                  <a:txBody>
                    <a:bodyPr/>
                    <a:lstStyle/>
                    <a:p>
                      <a:endParaRPr lang="de-DE" dirty="0"/>
                    </a:p>
                  </a:txBody>
                  <a:tcPr>
                    <a:gradFill>
                      <a:gsLst>
                        <a:gs pos="0">
                          <a:schemeClr val="accent6">
                            <a:lumMod val="60000"/>
                            <a:lumOff val="40000"/>
                          </a:schemeClr>
                        </a:gs>
                        <a:gs pos="100000">
                          <a:schemeClr val="accent5">
                            <a:lumMod val="60000"/>
                            <a:lumOff val="40000"/>
                          </a:schemeClr>
                        </a:gs>
                      </a:gsLst>
                      <a:lin ang="0" scaled="1"/>
                    </a:gradFill>
                  </a:tcPr>
                </a:tc>
                <a:tc>
                  <a:txBody>
                    <a:bodyPr/>
                    <a:lstStyle/>
                    <a:p>
                      <a:endParaRPr lang="de-DE" dirty="0"/>
                    </a:p>
                  </a:txBody>
                  <a:tcPr>
                    <a:solidFill>
                      <a:schemeClr val="accent5">
                        <a:lumMod val="60000"/>
                        <a:lumOff val="40000"/>
                      </a:schemeClr>
                    </a:solidFill>
                  </a:tcPr>
                </a:tc>
                <a:tc>
                  <a:txBody>
                    <a:bodyPr/>
                    <a:lstStyle/>
                    <a:p>
                      <a:endParaRPr lang="de-DE" dirty="0"/>
                    </a:p>
                  </a:txBody>
                  <a:tcPr>
                    <a:solidFill>
                      <a:schemeClr val="accent5">
                        <a:lumMod val="60000"/>
                        <a:lumOff val="40000"/>
                      </a:schemeClr>
                    </a:solidFill>
                  </a:tcPr>
                </a:tc>
                <a:tc>
                  <a:txBody>
                    <a:bodyPr/>
                    <a:lstStyle/>
                    <a:p>
                      <a:endParaRPr lang="de-DE" dirty="0"/>
                    </a:p>
                  </a:txBody>
                  <a:tcPr>
                    <a:gradFill>
                      <a:gsLst>
                        <a:gs pos="0">
                          <a:schemeClr val="accent5">
                            <a:lumMod val="60000"/>
                            <a:lumOff val="40000"/>
                          </a:schemeClr>
                        </a:gs>
                        <a:gs pos="100000">
                          <a:schemeClr val="accent5">
                            <a:lumMod val="50000"/>
                          </a:schemeClr>
                        </a:gs>
                      </a:gsLst>
                      <a:lin ang="0" scaled="1"/>
                    </a:gradFill>
                  </a:tcPr>
                </a:tc>
                <a:tc>
                  <a:txBody>
                    <a:bodyPr/>
                    <a:lstStyle/>
                    <a:p>
                      <a:endParaRPr lang="de-DE" dirty="0"/>
                    </a:p>
                  </a:txBody>
                  <a:tcPr>
                    <a:solidFill>
                      <a:schemeClr val="accent1">
                        <a:lumMod val="75000"/>
                      </a:schemeClr>
                    </a:solidFill>
                  </a:tcPr>
                </a:tc>
                <a:tc>
                  <a:txBody>
                    <a:bodyPr/>
                    <a:lstStyle/>
                    <a:p>
                      <a:endParaRPr lang="de-DE" dirty="0"/>
                    </a:p>
                  </a:txBody>
                  <a:tcPr>
                    <a:solidFill>
                      <a:schemeClr val="accent1">
                        <a:lumMod val="75000"/>
                      </a:schemeClr>
                    </a:solidFill>
                  </a:tcPr>
                </a:tc>
                <a:extLst>
                  <a:ext uri="{0D108BD9-81ED-4DB2-BD59-A6C34878D82A}">
                    <a16:rowId xmlns:a16="http://schemas.microsoft.com/office/drawing/2014/main" val="136850828"/>
                  </a:ext>
                </a:extLst>
              </a:tr>
            </a:tbl>
          </a:graphicData>
        </a:graphic>
      </p:graphicFrame>
      <p:sp>
        <p:nvSpPr>
          <p:cNvPr id="8" name="Textfeld 7"/>
          <p:cNvSpPr txBox="1"/>
          <p:nvPr/>
        </p:nvSpPr>
        <p:spPr>
          <a:xfrm>
            <a:off x="1910499" y="2765690"/>
            <a:ext cx="9521072" cy="369332"/>
          </a:xfrm>
          <a:prstGeom prst="rect">
            <a:avLst/>
          </a:prstGeom>
          <a:noFill/>
        </p:spPr>
        <p:txBody>
          <a:bodyPr wrap="square" rtlCol="0">
            <a:spAutoFit/>
          </a:bodyPr>
          <a:lstStyle/>
          <a:p>
            <a:r>
              <a:rPr lang="de-DE" dirty="0"/>
              <a:t>0          1         2          3          4          5           6          7          8          9        10        11        12        13       14 </a:t>
            </a:r>
          </a:p>
        </p:txBody>
      </p:sp>
      <p:sp>
        <p:nvSpPr>
          <p:cNvPr id="9" name="Textfeld 8"/>
          <p:cNvSpPr txBox="1"/>
          <p:nvPr/>
        </p:nvSpPr>
        <p:spPr>
          <a:xfrm>
            <a:off x="5400900" y="3519435"/>
            <a:ext cx="2232328" cy="276999"/>
          </a:xfrm>
          <a:prstGeom prst="rect">
            <a:avLst/>
          </a:prstGeom>
          <a:noFill/>
        </p:spPr>
        <p:txBody>
          <a:bodyPr wrap="square" rtlCol="0">
            <a:spAutoFit/>
          </a:bodyPr>
          <a:lstStyle/>
          <a:p>
            <a:r>
              <a:rPr lang="de-DE" sz="1200" i="1" dirty="0"/>
              <a:t>Farbskala von Universalindikator</a:t>
            </a:r>
          </a:p>
        </p:txBody>
      </p:sp>
      <p:sp>
        <p:nvSpPr>
          <p:cNvPr id="10" name="Textfeld 9"/>
          <p:cNvSpPr txBox="1"/>
          <p:nvPr/>
        </p:nvSpPr>
        <p:spPr>
          <a:xfrm>
            <a:off x="1017952" y="2796467"/>
            <a:ext cx="1011811" cy="307777"/>
          </a:xfrm>
          <a:prstGeom prst="rect">
            <a:avLst/>
          </a:prstGeom>
          <a:noFill/>
        </p:spPr>
        <p:txBody>
          <a:bodyPr wrap="square" rtlCol="0">
            <a:spAutoFit/>
          </a:bodyPr>
          <a:lstStyle/>
          <a:p>
            <a:r>
              <a:rPr lang="de-DE" sz="1400" dirty="0"/>
              <a:t>pH-Wert</a:t>
            </a:r>
            <a:endParaRPr lang="de-DE" dirty="0"/>
          </a:p>
        </p:txBody>
      </p:sp>
      <p:sp>
        <p:nvSpPr>
          <p:cNvPr id="11" name="Textfeld 10"/>
          <p:cNvSpPr txBox="1"/>
          <p:nvPr/>
        </p:nvSpPr>
        <p:spPr>
          <a:xfrm>
            <a:off x="3649850" y="3153751"/>
            <a:ext cx="1782305" cy="307777"/>
          </a:xfrm>
          <a:prstGeom prst="rect">
            <a:avLst/>
          </a:prstGeom>
          <a:noFill/>
        </p:spPr>
        <p:txBody>
          <a:bodyPr wrap="square" rtlCol="0">
            <a:spAutoFit/>
          </a:bodyPr>
          <a:lstStyle/>
          <a:p>
            <a:r>
              <a:rPr lang="de-DE" sz="1400" i="1" dirty="0"/>
              <a:t>sauer</a:t>
            </a:r>
          </a:p>
        </p:txBody>
      </p:sp>
      <p:sp>
        <p:nvSpPr>
          <p:cNvPr id="12" name="Textfeld 11"/>
          <p:cNvSpPr txBox="1"/>
          <p:nvPr/>
        </p:nvSpPr>
        <p:spPr>
          <a:xfrm>
            <a:off x="6122605" y="3161397"/>
            <a:ext cx="1002225" cy="307777"/>
          </a:xfrm>
          <a:prstGeom prst="rect">
            <a:avLst/>
          </a:prstGeom>
          <a:noFill/>
        </p:spPr>
        <p:txBody>
          <a:bodyPr wrap="square" rtlCol="0">
            <a:spAutoFit/>
          </a:bodyPr>
          <a:lstStyle/>
          <a:p>
            <a:r>
              <a:rPr lang="de-DE" sz="1400" i="1" dirty="0"/>
              <a:t>neutral</a:t>
            </a:r>
          </a:p>
        </p:txBody>
      </p:sp>
      <p:sp>
        <p:nvSpPr>
          <p:cNvPr id="13" name="Textfeld 12"/>
          <p:cNvSpPr txBox="1"/>
          <p:nvPr/>
        </p:nvSpPr>
        <p:spPr>
          <a:xfrm>
            <a:off x="8979975" y="3159908"/>
            <a:ext cx="1002225" cy="307777"/>
          </a:xfrm>
          <a:prstGeom prst="rect">
            <a:avLst/>
          </a:prstGeom>
          <a:noFill/>
        </p:spPr>
        <p:txBody>
          <a:bodyPr wrap="square" rtlCol="0">
            <a:spAutoFit/>
          </a:bodyPr>
          <a:lstStyle/>
          <a:p>
            <a:r>
              <a:rPr lang="de-DE" sz="1400" i="1" dirty="0"/>
              <a:t>alkalisch</a:t>
            </a:r>
          </a:p>
        </p:txBody>
      </p:sp>
      <p:pic>
        <p:nvPicPr>
          <p:cNvPr id="15" name="Grafik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2411240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Mithilfe des Universalindikators kann der pH-Wert des unbekannten Körperflüssigkeit überprüft werden. Wenn der Universalindikator eine rote oder gelbe Färbung zeigt, liegt der pH-Wert unter 7. Das deutet auf eine saure Körperflüssigkeit hin.</a:t>
            </a:r>
          </a:p>
        </p:txBody>
      </p:sp>
      <p:sp>
        <p:nvSpPr>
          <p:cNvPr id="4" name="Foliennummernplatzhalter 3"/>
          <p:cNvSpPr>
            <a:spLocks noGrp="1"/>
          </p:cNvSpPr>
          <p:nvPr>
            <p:ph type="sldNum" sz="quarter" idx="12"/>
          </p:nvPr>
        </p:nvSpPr>
        <p:spPr/>
        <p:txBody>
          <a:bodyPr/>
          <a:lstStyle/>
          <a:p>
            <a:fld id="{2BFF9692-ABA8-EB4D-B52F-45EFB6AD87B9}" type="slidenum">
              <a:rPr lang="de-DE" smtClean="0"/>
              <a:t>31</a:t>
            </a:fld>
            <a:endParaRPr lang="de-DE"/>
          </a:p>
        </p:txBody>
      </p:sp>
      <p:sp>
        <p:nvSpPr>
          <p:cNvPr id="5" name="Textfeld 4">
            <a:extLst>
              <a:ext uri="{FF2B5EF4-FFF2-40B4-BE49-F238E27FC236}">
                <a16:creationId xmlns:a16="http://schemas.microsoft.com/office/drawing/2014/main" id="{B694E52C-10BD-F549-A1C1-3A69F12E305C}"/>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pic>
        <p:nvPicPr>
          <p:cNvPr id="6" name="Grafik 5">
            <a:extLst>
              <a:ext uri="{FF2B5EF4-FFF2-40B4-BE49-F238E27FC236}">
                <a16:creationId xmlns:a16="http://schemas.microsoft.com/office/drawing/2014/main" id="{839B19F7-F69B-2E4F-85D8-9C238B01C563}"/>
              </a:ext>
            </a:extLst>
          </p:cNvPr>
          <p:cNvPicPr>
            <a:picLocks noChangeAspect="1"/>
          </p:cNvPicPr>
          <p:nvPr/>
        </p:nvPicPr>
        <p:blipFill>
          <a:blip r:embed="rId2"/>
          <a:stretch>
            <a:fillRect/>
          </a:stretch>
        </p:blipFill>
        <p:spPr>
          <a:xfrm>
            <a:off x="10637052" y="303179"/>
            <a:ext cx="680400" cy="680400"/>
          </a:xfrm>
          <a:prstGeom prst="rect">
            <a:avLst/>
          </a:prstGeom>
        </p:spPr>
      </p:pic>
      <p:graphicFrame>
        <p:nvGraphicFramePr>
          <p:cNvPr id="7" name="Tabelle 6"/>
          <p:cNvGraphicFramePr>
            <a:graphicFrameLocks noGrp="1"/>
          </p:cNvGraphicFramePr>
          <p:nvPr>
            <p:extLst>
              <p:ext uri="{D42A27DB-BD31-4B8C-83A1-F6EECF244321}">
                <p14:modId xmlns:p14="http://schemas.microsoft.com/office/powerpoint/2010/main" val="2589572499"/>
              </p:ext>
            </p:extLst>
          </p:nvPr>
        </p:nvGraphicFramePr>
        <p:xfrm>
          <a:off x="2029763" y="3129866"/>
          <a:ext cx="8974602" cy="370840"/>
        </p:xfrm>
        <a:graphic>
          <a:graphicData uri="http://schemas.openxmlformats.org/drawingml/2006/table">
            <a:tbl>
              <a:tblPr firstRow="1" bandRow="1">
                <a:tableStyleId>{5C22544A-7EE6-4342-B048-85BDC9FD1C3A}</a:tableStyleId>
              </a:tblPr>
              <a:tblGrid>
                <a:gridCol w="641043">
                  <a:extLst>
                    <a:ext uri="{9D8B030D-6E8A-4147-A177-3AD203B41FA5}">
                      <a16:colId xmlns:a16="http://schemas.microsoft.com/office/drawing/2014/main" val="1398463117"/>
                    </a:ext>
                  </a:extLst>
                </a:gridCol>
                <a:gridCol w="641043">
                  <a:extLst>
                    <a:ext uri="{9D8B030D-6E8A-4147-A177-3AD203B41FA5}">
                      <a16:colId xmlns:a16="http://schemas.microsoft.com/office/drawing/2014/main" val="3180412041"/>
                    </a:ext>
                  </a:extLst>
                </a:gridCol>
                <a:gridCol w="641043">
                  <a:extLst>
                    <a:ext uri="{9D8B030D-6E8A-4147-A177-3AD203B41FA5}">
                      <a16:colId xmlns:a16="http://schemas.microsoft.com/office/drawing/2014/main" val="2071672250"/>
                    </a:ext>
                  </a:extLst>
                </a:gridCol>
                <a:gridCol w="641043">
                  <a:extLst>
                    <a:ext uri="{9D8B030D-6E8A-4147-A177-3AD203B41FA5}">
                      <a16:colId xmlns:a16="http://schemas.microsoft.com/office/drawing/2014/main" val="1450425188"/>
                    </a:ext>
                  </a:extLst>
                </a:gridCol>
                <a:gridCol w="641043">
                  <a:extLst>
                    <a:ext uri="{9D8B030D-6E8A-4147-A177-3AD203B41FA5}">
                      <a16:colId xmlns:a16="http://schemas.microsoft.com/office/drawing/2014/main" val="2433958206"/>
                    </a:ext>
                  </a:extLst>
                </a:gridCol>
                <a:gridCol w="641043">
                  <a:extLst>
                    <a:ext uri="{9D8B030D-6E8A-4147-A177-3AD203B41FA5}">
                      <a16:colId xmlns:a16="http://schemas.microsoft.com/office/drawing/2014/main" val="2602920891"/>
                    </a:ext>
                  </a:extLst>
                </a:gridCol>
                <a:gridCol w="641043">
                  <a:extLst>
                    <a:ext uri="{9D8B030D-6E8A-4147-A177-3AD203B41FA5}">
                      <a16:colId xmlns:a16="http://schemas.microsoft.com/office/drawing/2014/main" val="1192513382"/>
                    </a:ext>
                  </a:extLst>
                </a:gridCol>
                <a:gridCol w="641043">
                  <a:extLst>
                    <a:ext uri="{9D8B030D-6E8A-4147-A177-3AD203B41FA5}">
                      <a16:colId xmlns:a16="http://schemas.microsoft.com/office/drawing/2014/main" val="1580980237"/>
                    </a:ext>
                  </a:extLst>
                </a:gridCol>
                <a:gridCol w="641043">
                  <a:extLst>
                    <a:ext uri="{9D8B030D-6E8A-4147-A177-3AD203B41FA5}">
                      <a16:colId xmlns:a16="http://schemas.microsoft.com/office/drawing/2014/main" val="4279244386"/>
                    </a:ext>
                  </a:extLst>
                </a:gridCol>
                <a:gridCol w="641043">
                  <a:extLst>
                    <a:ext uri="{9D8B030D-6E8A-4147-A177-3AD203B41FA5}">
                      <a16:colId xmlns:a16="http://schemas.microsoft.com/office/drawing/2014/main" val="1052516715"/>
                    </a:ext>
                  </a:extLst>
                </a:gridCol>
                <a:gridCol w="641043">
                  <a:extLst>
                    <a:ext uri="{9D8B030D-6E8A-4147-A177-3AD203B41FA5}">
                      <a16:colId xmlns:a16="http://schemas.microsoft.com/office/drawing/2014/main" val="2333935249"/>
                    </a:ext>
                  </a:extLst>
                </a:gridCol>
                <a:gridCol w="641043">
                  <a:extLst>
                    <a:ext uri="{9D8B030D-6E8A-4147-A177-3AD203B41FA5}">
                      <a16:colId xmlns:a16="http://schemas.microsoft.com/office/drawing/2014/main" val="2690211150"/>
                    </a:ext>
                  </a:extLst>
                </a:gridCol>
                <a:gridCol w="641043">
                  <a:extLst>
                    <a:ext uri="{9D8B030D-6E8A-4147-A177-3AD203B41FA5}">
                      <a16:colId xmlns:a16="http://schemas.microsoft.com/office/drawing/2014/main" val="206245796"/>
                    </a:ext>
                  </a:extLst>
                </a:gridCol>
                <a:gridCol w="641043">
                  <a:extLst>
                    <a:ext uri="{9D8B030D-6E8A-4147-A177-3AD203B41FA5}">
                      <a16:colId xmlns:a16="http://schemas.microsoft.com/office/drawing/2014/main" val="2156121101"/>
                    </a:ext>
                  </a:extLst>
                </a:gridCol>
              </a:tblGrid>
              <a:tr h="370840">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gradFill flip="none" rotWithShape="1">
                      <a:gsLst>
                        <a:gs pos="0">
                          <a:srgbClr val="FF0000"/>
                        </a:gs>
                        <a:gs pos="100000">
                          <a:schemeClr val="accent4">
                            <a:lumMod val="60000"/>
                            <a:lumOff val="40000"/>
                          </a:schemeClr>
                        </a:gs>
                      </a:gsLst>
                      <a:lin ang="0" scaled="1"/>
                      <a:tileRect/>
                    </a:gradFill>
                  </a:tcPr>
                </a:tc>
                <a:tc>
                  <a:txBody>
                    <a:bodyPr/>
                    <a:lstStyle/>
                    <a:p>
                      <a:endParaRPr lang="de-DE" dirty="0"/>
                    </a:p>
                  </a:txBody>
                  <a:tcPr>
                    <a:solidFill>
                      <a:schemeClr val="accent4">
                        <a:lumMod val="60000"/>
                        <a:lumOff val="40000"/>
                      </a:schemeClr>
                    </a:solidFill>
                  </a:tcPr>
                </a:tc>
                <a:tc>
                  <a:txBody>
                    <a:bodyPr/>
                    <a:lstStyle/>
                    <a:p>
                      <a:endParaRPr lang="de-DE" dirty="0"/>
                    </a:p>
                  </a:txBody>
                  <a:tcPr>
                    <a:solidFill>
                      <a:schemeClr val="accent4">
                        <a:lumMod val="60000"/>
                        <a:lumOff val="40000"/>
                      </a:schemeClr>
                    </a:solidFill>
                  </a:tcPr>
                </a:tc>
                <a:tc>
                  <a:txBody>
                    <a:bodyPr/>
                    <a:lstStyle/>
                    <a:p>
                      <a:endParaRPr lang="de-DE" dirty="0"/>
                    </a:p>
                  </a:txBody>
                  <a:tcPr>
                    <a:gradFill>
                      <a:gsLst>
                        <a:gs pos="0">
                          <a:schemeClr val="accent4">
                            <a:lumMod val="60000"/>
                            <a:lumOff val="40000"/>
                          </a:schemeClr>
                        </a:gs>
                        <a:gs pos="100000">
                          <a:schemeClr val="accent6">
                            <a:lumMod val="60000"/>
                            <a:lumOff val="40000"/>
                          </a:schemeClr>
                        </a:gs>
                      </a:gsLst>
                      <a:lin ang="0" scaled="1"/>
                    </a:gradFill>
                  </a:tcPr>
                </a:tc>
                <a:tc>
                  <a:txBody>
                    <a:bodyPr/>
                    <a:lstStyle/>
                    <a:p>
                      <a:endParaRPr lang="de-DE" dirty="0"/>
                    </a:p>
                  </a:txBody>
                  <a:tcPr>
                    <a:solidFill>
                      <a:schemeClr val="accent6">
                        <a:lumMod val="60000"/>
                        <a:lumOff val="40000"/>
                      </a:schemeClr>
                    </a:solidFill>
                  </a:tcPr>
                </a:tc>
                <a:tc>
                  <a:txBody>
                    <a:bodyPr/>
                    <a:lstStyle/>
                    <a:p>
                      <a:endParaRPr lang="de-DE" dirty="0"/>
                    </a:p>
                  </a:txBody>
                  <a:tcPr>
                    <a:gradFill>
                      <a:gsLst>
                        <a:gs pos="0">
                          <a:schemeClr val="accent6">
                            <a:lumMod val="60000"/>
                            <a:lumOff val="40000"/>
                          </a:schemeClr>
                        </a:gs>
                        <a:gs pos="100000">
                          <a:schemeClr val="accent5">
                            <a:lumMod val="60000"/>
                            <a:lumOff val="40000"/>
                          </a:schemeClr>
                        </a:gs>
                      </a:gsLst>
                      <a:lin ang="0" scaled="1"/>
                    </a:gradFill>
                  </a:tcPr>
                </a:tc>
                <a:tc>
                  <a:txBody>
                    <a:bodyPr/>
                    <a:lstStyle/>
                    <a:p>
                      <a:endParaRPr lang="de-DE" dirty="0"/>
                    </a:p>
                  </a:txBody>
                  <a:tcPr>
                    <a:solidFill>
                      <a:schemeClr val="accent5">
                        <a:lumMod val="60000"/>
                        <a:lumOff val="40000"/>
                      </a:schemeClr>
                    </a:solidFill>
                  </a:tcPr>
                </a:tc>
                <a:tc>
                  <a:txBody>
                    <a:bodyPr/>
                    <a:lstStyle/>
                    <a:p>
                      <a:endParaRPr lang="de-DE" dirty="0"/>
                    </a:p>
                  </a:txBody>
                  <a:tcPr>
                    <a:solidFill>
                      <a:schemeClr val="accent5">
                        <a:lumMod val="60000"/>
                        <a:lumOff val="40000"/>
                      </a:schemeClr>
                    </a:solidFill>
                  </a:tcPr>
                </a:tc>
                <a:tc>
                  <a:txBody>
                    <a:bodyPr/>
                    <a:lstStyle/>
                    <a:p>
                      <a:endParaRPr lang="de-DE" dirty="0"/>
                    </a:p>
                  </a:txBody>
                  <a:tcPr>
                    <a:gradFill>
                      <a:gsLst>
                        <a:gs pos="0">
                          <a:schemeClr val="accent5">
                            <a:lumMod val="60000"/>
                            <a:lumOff val="40000"/>
                          </a:schemeClr>
                        </a:gs>
                        <a:gs pos="100000">
                          <a:schemeClr val="accent5">
                            <a:lumMod val="50000"/>
                          </a:schemeClr>
                        </a:gs>
                      </a:gsLst>
                      <a:lin ang="0" scaled="1"/>
                    </a:gradFill>
                  </a:tcPr>
                </a:tc>
                <a:tc>
                  <a:txBody>
                    <a:bodyPr/>
                    <a:lstStyle/>
                    <a:p>
                      <a:endParaRPr lang="de-DE" dirty="0"/>
                    </a:p>
                  </a:txBody>
                  <a:tcPr>
                    <a:solidFill>
                      <a:schemeClr val="accent1">
                        <a:lumMod val="75000"/>
                      </a:schemeClr>
                    </a:solidFill>
                  </a:tcPr>
                </a:tc>
                <a:tc>
                  <a:txBody>
                    <a:bodyPr/>
                    <a:lstStyle/>
                    <a:p>
                      <a:endParaRPr lang="de-DE" dirty="0"/>
                    </a:p>
                  </a:txBody>
                  <a:tcPr>
                    <a:solidFill>
                      <a:schemeClr val="accent1">
                        <a:lumMod val="75000"/>
                      </a:schemeClr>
                    </a:solidFill>
                  </a:tcPr>
                </a:tc>
                <a:extLst>
                  <a:ext uri="{0D108BD9-81ED-4DB2-BD59-A6C34878D82A}">
                    <a16:rowId xmlns:a16="http://schemas.microsoft.com/office/drawing/2014/main" val="136850828"/>
                  </a:ext>
                </a:extLst>
              </a:tr>
            </a:tbl>
          </a:graphicData>
        </a:graphic>
      </p:graphicFrame>
      <p:sp>
        <p:nvSpPr>
          <p:cNvPr id="8" name="Textfeld 7"/>
          <p:cNvSpPr txBox="1"/>
          <p:nvPr/>
        </p:nvSpPr>
        <p:spPr>
          <a:xfrm>
            <a:off x="1910499" y="2765690"/>
            <a:ext cx="9521072" cy="369332"/>
          </a:xfrm>
          <a:prstGeom prst="rect">
            <a:avLst/>
          </a:prstGeom>
          <a:noFill/>
        </p:spPr>
        <p:txBody>
          <a:bodyPr wrap="square" rtlCol="0">
            <a:spAutoFit/>
          </a:bodyPr>
          <a:lstStyle/>
          <a:p>
            <a:r>
              <a:rPr lang="de-DE" dirty="0"/>
              <a:t>0          1         2          3          4          5           6          7          8          9        10        11        12        13       14 </a:t>
            </a:r>
          </a:p>
        </p:txBody>
      </p:sp>
      <p:sp>
        <p:nvSpPr>
          <p:cNvPr id="9" name="Textfeld 8"/>
          <p:cNvSpPr txBox="1"/>
          <p:nvPr/>
        </p:nvSpPr>
        <p:spPr>
          <a:xfrm>
            <a:off x="5400900" y="3519435"/>
            <a:ext cx="2232328" cy="276999"/>
          </a:xfrm>
          <a:prstGeom prst="rect">
            <a:avLst/>
          </a:prstGeom>
          <a:noFill/>
        </p:spPr>
        <p:txBody>
          <a:bodyPr wrap="square" rtlCol="0">
            <a:spAutoFit/>
          </a:bodyPr>
          <a:lstStyle/>
          <a:p>
            <a:r>
              <a:rPr lang="de-DE" sz="1200" i="1" dirty="0"/>
              <a:t>Farbskala von Universalindikator</a:t>
            </a:r>
          </a:p>
        </p:txBody>
      </p:sp>
      <p:sp>
        <p:nvSpPr>
          <p:cNvPr id="10" name="Textfeld 9"/>
          <p:cNvSpPr txBox="1"/>
          <p:nvPr/>
        </p:nvSpPr>
        <p:spPr>
          <a:xfrm>
            <a:off x="1017952" y="2796467"/>
            <a:ext cx="1011811" cy="307777"/>
          </a:xfrm>
          <a:prstGeom prst="rect">
            <a:avLst/>
          </a:prstGeom>
          <a:noFill/>
        </p:spPr>
        <p:txBody>
          <a:bodyPr wrap="square" rtlCol="0">
            <a:spAutoFit/>
          </a:bodyPr>
          <a:lstStyle/>
          <a:p>
            <a:r>
              <a:rPr lang="de-DE" sz="1400" dirty="0"/>
              <a:t>pH-Wert</a:t>
            </a:r>
            <a:endParaRPr lang="de-DE" dirty="0"/>
          </a:p>
        </p:txBody>
      </p:sp>
      <p:sp>
        <p:nvSpPr>
          <p:cNvPr id="11" name="Textfeld 10"/>
          <p:cNvSpPr txBox="1"/>
          <p:nvPr/>
        </p:nvSpPr>
        <p:spPr>
          <a:xfrm>
            <a:off x="3649850" y="3153751"/>
            <a:ext cx="1782305" cy="307777"/>
          </a:xfrm>
          <a:prstGeom prst="rect">
            <a:avLst/>
          </a:prstGeom>
          <a:noFill/>
        </p:spPr>
        <p:txBody>
          <a:bodyPr wrap="square" rtlCol="0">
            <a:spAutoFit/>
          </a:bodyPr>
          <a:lstStyle/>
          <a:p>
            <a:r>
              <a:rPr lang="de-DE" sz="1400" i="1" dirty="0"/>
              <a:t>sauer</a:t>
            </a:r>
          </a:p>
        </p:txBody>
      </p:sp>
      <p:sp>
        <p:nvSpPr>
          <p:cNvPr id="12" name="Textfeld 11"/>
          <p:cNvSpPr txBox="1"/>
          <p:nvPr/>
        </p:nvSpPr>
        <p:spPr>
          <a:xfrm>
            <a:off x="6122605" y="3161397"/>
            <a:ext cx="1002225" cy="307777"/>
          </a:xfrm>
          <a:prstGeom prst="rect">
            <a:avLst/>
          </a:prstGeom>
          <a:noFill/>
        </p:spPr>
        <p:txBody>
          <a:bodyPr wrap="square" rtlCol="0">
            <a:spAutoFit/>
          </a:bodyPr>
          <a:lstStyle/>
          <a:p>
            <a:r>
              <a:rPr lang="de-DE" sz="1400" i="1" dirty="0"/>
              <a:t>neutral</a:t>
            </a:r>
          </a:p>
        </p:txBody>
      </p:sp>
      <p:sp>
        <p:nvSpPr>
          <p:cNvPr id="13" name="Textfeld 12"/>
          <p:cNvSpPr txBox="1"/>
          <p:nvPr/>
        </p:nvSpPr>
        <p:spPr>
          <a:xfrm>
            <a:off x="8979975" y="3159908"/>
            <a:ext cx="1002225" cy="307777"/>
          </a:xfrm>
          <a:prstGeom prst="rect">
            <a:avLst/>
          </a:prstGeom>
          <a:noFill/>
        </p:spPr>
        <p:txBody>
          <a:bodyPr wrap="square" rtlCol="0">
            <a:spAutoFit/>
          </a:bodyPr>
          <a:lstStyle/>
          <a:p>
            <a:r>
              <a:rPr lang="de-DE" sz="1400" i="1" dirty="0"/>
              <a:t>alkalisch</a:t>
            </a:r>
          </a:p>
        </p:txBody>
      </p:sp>
      <p:pic>
        <p:nvPicPr>
          <p:cNvPr id="15" name="Grafik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1818704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Säuremoleküle werden in ein positiv geladenes Wasserstoff-Ion und ein negativ geladenes Säurerest-Ion gespalten.</a:t>
            </a:r>
          </a:p>
          <a:p>
            <a:pPr marL="0" indent="0">
              <a:buNone/>
            </a:pPr>
            <a:endParaRPr lang="de-DE" dirty="0"/>
          </a:p>
          <a:p>
            <a:pPr marL="0" indent="0">
              <a:buNone/>
            </a:pPr>
            <a:endParaRPr lang="de-DE" dirty="0"/>
          </a:p>
        </p:txBody>
      </p:sp>
      <p:sp>
        <p:nvSpPr>
          <p:cNvPr id="23" name="Foliennummernplatzhalter 22"/>
          <p:cNvSpPr>
            <a:spLocks noGrp="1"/>
          </p:cNvSpPr>
          <p:nvPr>
            <p:ph type="sldNum" sz="quarter" idx="12"/>
          </p:nvPr>
        </p:nvSpPr>
        <p:spPr/>
        <p:txBody>
          <a:bodyPr/>
          <a:lstStyle/>
          <a:p>
            <a:fld id="{2BFF9692-ABA8-EB4D-B52F-45EFB6AD87B9}" type="slidenum">
              <a:rPr lang="de-DE" smtClean="0"/>
              <a:t>32</a:t>
            </a:fld>
            <a:endParaRPr lang="de-DE"/>
          </a:p>
        </p:txBody>
      </p:sp>
      <p:sp>
        <p:nvSpPr>
          <p:cNvPr id="25" name="Textfeld 24">
            <a:extLst>
              <a:ext uri="{FF2B5EF4-FFF2-40B4-BE49-F238E27FC236}">
                <a16:creationId xmlns:a16="http://schemas.microsoft.com/office/drawing/2014/main" id="{4B3A04A5-B06D-FF47-92C4-FEFF993DBB09}"/>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26" name="Grafik 25">
            <a:extLst>
              <a:ext uri="{FF2B5EF4-FFF2-40B4-BE49-F238E27FC236}">
                <a16:creationId xmlns:a16="http://schemas.microsoft.com/office/drawing/2014/main" id="{2E3C91D6-6F72-B841-A0CA-093541E9341F}"/>
              </a:ext>
            </a:extLst>
          </p:cNvPr>
          <p:cNvPicPr>
            <a:picLocks noChangeAspect="1"/>
          </p:cNvPicPr>
          <p:nvPr/>
        </p:nvPicPr>
        <p:blipFill>
          <a:blip r:embed="rId2"/>
          <a:stretch>
            <a:fillRect/>
          </a:stretch>
        </p:blipFill>
        <p:spPr>
          <a:xfrm>
            <a:off x="10637052" y="303179"/>
            <a:ext cx="680400" cy="680400"/>
          </a:xfrm>
          <a:prstGeom prst="rect">
            <a:avLst/>
          </a:prstGeom>
        </p:spPr>
      </p:pic>
      <p:sp>
        <p:nvSpPr>
          <p:cNvPr id="27" name="Oval 3">
            <a:extLst>
              <a:ext uri="{FF2B5EF4-FFF2-40B4-BE49-F238E27FC236}">
                <a16:creationId xmlns:a16="http://schemas.microsoft.com/office/drawing/2014/main" id="{95E661CC-52DA-D34C-85AD-54E007B27D14}"/>
              </a:ext>
            </a:extLst>
          </p:cNvPr>
          <p:cNvSpPr>
            <a:spLocks noChangeAspect="1"/>
          </p:cNvSpPr>
          <p:nvPr/>
        </p:nvSpPr>
        <p:spPr>
          <a:xfrm>
            <a:off x="3982401" y="2362726"/>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Textfeld 27">
            <a:extLst>
              <a:ext uri="{FF2B5EF4-FFF2-40B4-BE49-F238E27FC236}">
                <a16:creationId xmlns:a16="http://schemas.microsoft.com/office/drawing/2014/main" id="{48E6D44E-02EC-884D-BED0-E5A714370BC6}"/>
              </a:ext>
            </a:extLst>
          </p:cNvPr>
          <p:cNvSpPr txBox="1"/>
          <p:nvPr/>
        </p:nvSpPr>
        <p:spPr>
          <a:xfrm>
            <a:off x="2331314" y="2433699"/>
            <a:ext cx="1385740" cy="276999"/>
          </a:xfrm>
          <a:prstGeom prst="rect">
            <a:avLst/>
          </a:prstGeom>
          <a:noFill/>
        </p:spPr>
        <p:txBody>
          <a:bodyPr wrap="square" rtlCol="0">
            <a:spAutoFit/>
          </a:bodyPr>
          <a:lstStyle/>
          <a:p>
            <a:r>
              <a:rPr lang="de-DE" sz="1200" i="1" dirty="0"/>
              <a:t>Modell:</a:t>
            </a:r>
          </a:p>
        </p:txBody>
      </p:sp>
      <p:sp>
        <p:nvSpPr>
          <p:cNvPr id="29" name="Textfeld 28">
            <a:extLst>
              <a:ext uri="{FF2B5EF4-FFF2-40B4-BE49-F238E27FC236}">
                <a16:creationId xmlns:a16="http://schemas.microsoft.com/office/drawing/2014/main" id="{CCA9CFBA-FA39-144E-B35C-A75B7F590B7E}"/>
              </a:ext>
            </a:extLst>
          </p:cNvPr>
          <p:cNvSpPr txBox="1"/>
          <p:nvPr/>
        </p:nvSpPr>
        <p:spPr>
          <a:xfrm>
            <a:off x="2315305" y="3026123"/>
            <a:ext cx="1385740" cy="276999"/>
          </a:xfrm>
          <a:prstGeom prst="rect">
            <a:avLst/>
          </a:prstGeom>
          <a:noFill/>
        </p:spPr>
        <p:txBody>
          <a:bodyPr wrap="square" rtlCol="0">
            <a:spAutoFit/>
          </a:bodyPr>
          <a:lstStyle/>
          <a:p>
            <a:r>
              <a:rPr lang="de-DE" sz="1200" i="1" dirty="0"/>
              <a:t>Reaktionsschema:</a:t>
            </a:r>
          </a:p>
        </p:txBody>
      </p:sp>
      <p:sp>
        <p:nvSpPr>
          <p:cNvPr id="30" name="Textfeld 29">
            <a:extLst>
              <a:ext uri="{FF2B5EF4-FFF2-40B4-BE49-F238E27FC236}">
                <a16:creationId xmlns:a16="http://schemas.microsoft.com/office/drawing/2014/main" id="{546E3332-456F-634C-8052-B0E0E8479904}"/>
              </a:ext>
            </a:extLst>
          </p:cNvPr>
          <p:cNvSpPr txBox="1"/>
          <p:nvPr/>
        </p:nvSpPr>
        <p:spPr>
          <a:xfrm>
            <a:off x="2284657" y="3630032"/>
            <a:ext cx="1479054" cy="276999"/>
          </a:xfrm>
          <a:prstGeom prst="rect">
            <a:avLst/>
          </a:prstGeom>
          <a:noFill/>
        </p:spPr>
        <p:txBody>
          <a:bodyPr wrap="square" rtlCol="0">
            <a:spAutoFit/>
          </a:bodyPr>
          <a:lstStyle/>
          <a:p>
            <a:r>
              <a:rPr lang="de-DE" sz="1200" i="1" dirty="0"/>
              <a:t>Reaktionsgleichung:</a:t>
            </a:r>
          </a:p>
        </p:txBody>
      </p:sp>
      <p:sp>
        <p:nvSpPr>
          <p:cNvPr id="31" name="Oval 7">
            <a:extLst>
              <a:ext uri="{FF2B5EF4-FFF2-40B4-BE49-F238E27FC236}">
                <a16:creationId xmlns:a16="http://schemas.microsoft.com/office/drawing/2014/main" id="{8E3E6956-FDC7-C74B-8649-C03D3E01C7CF}"/>
              </a:ext>
            </a:extLst>
          </p:cNvPr>
          <p:cNvSpPr>
            <a:spLocks noChangeAspect="1"/>
          </p:cNvSpPr>
          <p:nvPr/>
        </p:nvSpPr>
        <p:spPr>
          <a:xfrm>
            <a:off x="4296078" y="2362726"/>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2" name="Gerade Verbindung mit Pfeil 31">
            <a:extLst>
              <a:ext uri="{FF2B5EF4-FFF2-40B4-BE49-F238E27FC236}">
                <a16:creationId xmlns:a16="http://schemas.microsoft.com/office/drawing/2014/main" id="{EA078B8C-2F3C-A84C-955E-FB66EDE517E6}"/>
              </a:ext>
            </a:extLst>
          </p:cNvPr>
          <p:cNvCxnSpPr/>
          <p:nvPr/>
        </p:nvCxnSpPr>
        <p:spPr>
          <a:xfrm>
            <a:off x="5528679" y="2604665"/>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Oval 10">
            <a:extLst>
              <a:ext uri="{FF2B5EF4-FFF2-40B4-BE49-F238E27FC236}">
                <a16:creationId xmlns:a16="http://schemas.microsoft.com/office/drawing/2014/main" id="{703F6629-274B-574D-A905-A3D4F13E8BDC}"/>
              </a:ext>
            </a:extLst>
          </p:cNvPr>
          <p:cNvSpPr>
            <a:spLocks noChangeAspect="1"/>
          </p:cNvSpPr>
          <p:nvPr/>
        </p:nvSpPr>
        <p:spPr>
          <a:xfrm>
            <a:off x="6952389" y="2456175"/>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Oval 12">
            <a:extLst>
              <a:ext uri="{FF2B5EF4-FFF2-40B4-BE49-F238E27FC236}">
                <a16:creationId xmlns:a16="http://schemas.microsoft.com/office/drawing/2014/main" id="{787F09CC-A5C1-404A-8040-322900899385}"/>
              </a:ext>
            </a:extLst>
          </p:cNvPr>
          <p:cNvSpPr>
            <a:spLocks noChangeAspect="1"/>
          </p:cNvSpPr>
          <p:nvPr/>
        </p:nvSpPr>
        <p:spPr>
          <a:xfrm>
            <a:off x="9532500" y="2597429"/>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Textfeld 34">
            <a:extLst>
              <a:ext uri="{FF2B5EF4-FFF2-40B4-BE49-F238E27FC236}">
                <a16:creationId xmlns:a16="http://schemas.microsoft.com/office/drawing/2014/main" id="{3468C388-A219-C64C-B2EB-C0CDE9D4C61A}"/>
              </a:ext>
            </a:extLst>
          </p:cNvPr>
          <p:cNvSpPr txBox="1"/>
          <p:nvPr/>
        </p:nvSpPr>
        <p:spPr>
          <a:xfrm>
            <a:off x="3588837" y="2956812"/>
            <a:ext cx="1782430" cy="369332"/>
          </a:xfrm>
          <a:prstGeom prst="rect">
            <a:avLst/>
          </a:prstGeom>
          <a:noFill/>
        </p:spPr>
        <p:txBody>
          <a:bodyPr wrap="square" rtlCol="0">
            <a:spAutoFit/>
          </a:bodyPr>
          <a:lstStyle/>
          <a:p>
            <a:r>
              <a:rPr lang="de-DE" dirty="0"/>
              <a:t>Säuremolekül </a:t>
            </a:r>
            <a:r>
              <a:rPr lang="de-DE" baseline="-25000" dirty="0"/>
              <a:t>(</a:t>
            </a:r>
            <a:r>
              <a:rPr lang="de-DE" baseline="-25000" dirty="0" err="1"/>
              <a:t>aq</a:t>
            </a:r>
            <a:r>
              <a:rPr lang="de-DE" baseline="-25000" dirty="0"/>
              <a:t>)</a:t>
            </a:r>
          </a:p>
        </p:txBody>
      </p:sp>
      <p:sp>
        <p:nvSpPr>
          <p:cNvPr id="36" name="Textfeld 35">
            <a:extLst>
              <a:ext uri="{FF2B5EF4-FFF2-40B4-BE49-F238E27FC236}">
                <a16:creationId xmlns:a16="http://schemas.microsoft.com/office/drawing/2014/main" id="{24EE0DAD-71ED-6E44-90BA-EFA0205AA453}"/>
              </a:ext>
            </a:extLst>
          </p:cNvPr>
          <p:cNvSpPr txBox="1"/>
          <p:nvPr/>
        </p:nvSpPr>
        <p:spPr>
          <a:xfrm>
            <a:off x="6359904" y="2964647"/>
            <a:ext cx="4163504"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 </a:t>
            </a:r>
            <a:r>
              <a:rPr lang="de-DE" dirty="0"/>
              <a:t>+ Säurerest-Ion </a:t>
            </a:r>
            <a:r>
              <a:rPr lang="de-DE" baseline="-25000" dirty="0"/>
              <a:t>(</a:t>
            </a:r>
            <a:r>
              <a:rPr lang="de-DE" baseline="-25000" dirty="0" err="1"/>
              <a:t>aq</a:t>
            </a:r>
            <a:r>
              <a:rPr lang="de-DE" baseline="-25000" dirty="0"/>
              <a:t>)</a:t>
            </a:r>
          </a:p>
        </p:txBody>
      </p:sp>
      <p:cxnSp>
        <p:nvCxnSpPr>
          <p:cNvPr id="37" name="Gerade Verbindung mit Pfeil 36">
            <a:extLst>
              <a:ext uri="{FF2B5EF4-FFF2-40B4-BE49-F238E27FC236}">
                <a16:creationId xmlns:a16="http://schemas.microsoft.com/office/drawing/2014/main" id="{B49E665B-21A3-9B4A-8038-588460AB13E5}"/>
              </a:ext>
            </a:extLst>
          </p:cNvPr>
          <p:cNvCxnSpPr/>
          <p:nvPr/>
        </p:nvCxnSpPr>
        <p:spPr>
          <a:xfrm>
            <a:off x="5512670" y="312616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feld 37">
            <a:extLst>
              <a:ext uri="{FF2B5EF4-FFF2-40B4-BE49-F238E27FC236}">
                <a16:creationId xmlns:a16="http://schemas.microsoft.com/office/drawing/2014/main" id="{D0A5D1BA-D8C5-F44C-A0B9-848507E31481}"/>
              </a:ext>
            </a:extLst>
          </p:cNvPr>
          <p:cNvSpPr txBox="1"/>
          <p:nvPr/>
        </p:nvSpPr>
        <p:spPr>
          <a:xfrm>
            <a:off x="8161209" y="2412763"/>
            <a:ext cx="280447" cy="369332"/>
          </a:xfrm>
          <a:prstGeom prst="rect">
            <a:avLst/>
          </a:prstGeom>
          <a:noFill/>
        </p:spPr>
        <p:txBody>
          <a:bodyPr wrap="square">
            <a:spAutoFit/>
          </a:bodyPr>
          <a:lstStyle/>
          <a:p>
            <a:r>
              <a:rPr lang="de-DE" dirty="0"/>
              <a:t>+</a:t>
            </a:r>
          </a:p>
        </p:txBody>
      </p:sp>
      <p:sp>
        <p:nvSpPr>
          <p:cNvPr id="39" name="Oval 18">
            <a:extLst>
              <a:ext uri="{FF2B5EF4-FFF2-40B4-BE49-F238E27FC236}">
                <a16:creationId xmlns:a16="http://schemas.microsoft.com/office/drawing/2014/main" id="{73417C8D-8F26-8244-A9F3-7EB09301A3D8}"/>
              </a:ext>
            </a:extLst>
          </p:cNvPr>
          <p:cNvSpPr>
            <a:spLocks noChangeAspect="1"/>
          </p:cNvSpPr>
          <p:nvPr/>
        </p:nvSpPr>
        <p:spPr>
          <a:xfrm>
            <a:off x="9111926" y="2358803"/>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Oval 19">
            <a:extLst>
              <a:ext uri="{FF2B5EF4-FFF2-40B4-BE49-F238E27FC236}">
                <a16:creationId xmlns:a16="http://schemas.microsoft.com/office/drawing/2014/main" id="{86CD6EFE-DB4E-5C41-8ECF-B77A312773F1}"/>
              </a:ext>
            </a:extLst>
          </p:cNvPr>
          <p:cNvSpPr>
            <a:spLocks noChangeAspect="1"/>
          </p:cNvSpPr>
          <p:nvPr/>
        </p:nvSpPr>
        <p:spPr>
          <a:xfrm>
            <a:off x="9425603" y="2358803"/>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Textfeld 40">
            <a:extLst>
              <a:ext uri="{FF2B5EF4-FFF2-40B4-BE49-F238E27FC236}">
                <a16:creationId xmlns:a16="http://schemas.microsoft.com/office/drawing/2014/main" id="{73822A3D-116F-BE4E-9F10-57EB6DD68526}"/>
              </a:ext>
            </a:extLst>
          </p:cNvPr>
          <p:cNvSpPr txBox="1"/>
          <p:nvPr/>
        </p:nvSpPr>
        <p:spPr>
          <a:xfrm>
            <a:off x="3588837" y="3573213"/>
            <a:ext cx="1782430" cy="369332"/>
          </a:xfrm>
          <a:prstGeom prst="rect">
            <a:avLst/>
          </a:prstGeom>
          <a:noFill/>
        </p:spPr>
        <p:txBody>
          <a:bodyPr wrap="square" rtlCol="0">
            <a:spAutoFit/>
          </a:bodyPr>
          <a:lstStyle/>
          <a:p>
            <a:pPr algn="ctr"/>
            <a:r>
              <a:rPr lang="de-DE" dirty="0">
                <a:solidFill>
                  <a:schemeClr val="accent2">
                    <a:lumMod val="75000"/>
                  </a:schemeClr>
                </a:solidFill>
              </a:rPr>
              <a:t>H</a:t>
            </a:r>
            <a:r>
              <a:rPr lang="de-DE" dirty="0">
                <a:solidFill>
                  <a:schemeClr val="accent6">
                    <a:lumMod val="75000"/>
                  </a:schemeClr>
                </a:solidFill>
              </a:rPr>
              <a:t>A</a:t>
            </a:r>
            <a:r>
              <a:rPr lang="de-DE" dirty="0"/>
              <a:t> </a:t>
            </a:r>
            <a:r>
              <a:rPr lang="de-DE" baseline="-25000" dirty="0"/>
              <a:t>(</a:t>
            </a:r>
            <a:r>
              <a:rPr lang="de-DE" baseline="-25000" dirty="0" err="1"/>
              <a:t>aq</a:t>
            </a:r>
            <a:r>
              <a:rPr lang="de-DE" baseline="-25000" dirty="0"/>
              <a:t>)</a:t>
            </a:r>
          </a:p>
        </p:txBody>
      </p:sp>
      <p:sp>
        <p:nvSpPr>
          <p:cNvPr id="42" name="Textfeld 41">
            <a:extLst>
              <a:ext uri="{FF2B5EF4-FFF2-40B4-BE49-F238E27FC236}">
                <a16:creationId xmlns:a16="http://schemas.microsoft.com/office/drawing/2014/main" id="{AF2C2433-E29C-EE43-8824-FA534FD2570D}"/>
              </a:ext>
            </a:extLst>
          </p:cNvPr>
          <p:cNvSpPr txBox="1"/>
          <p:nvPr/>
        </p:nvSpPr>
        <p:spPr>
          <a:xfrm>
            <a:off x="6238535" y="3573213"/>
            <a:ext cx="1922674" cy="369332"/>
          </a:xfrm>
          <a:prstGeom prst="rect">
            <a:avLst/>
          </a:prstGeom>
          <a:noFill/>
        </p:spPr>
        <p:txBody>
          <a:bodyPr wrap="square" rtlCol="0">
            <a:spAutoFit/>
          </a:bodyPr>
          <a:lstStyle/>
          <a:p>
            <a:pPr algn="ctr"/>
            <a:r>
              <a:rPr lang="de-DE" dirty="0">
                <a:solidFill>
                  <a:schemeClr val="accent2">
                    <a:lumMod val="75000"/>
                  </a:schemeClr>
                </a:solidFill>
              </a:rPr>
              <a:t>H</a:t>
            </a:r>
            <a:r>
              <a:rPr lang="de-DE" baseline="30000" dirty="0">
                <a:solidFill>
                  <a:schemeClr val="accent2">
                    <a:lumMod val="75000"/>
                  </a:schemeClr>
                </a:solidFill>
              </a:rPr>
              <a:t>+</a:t>
            </a:r>
            <a:r>
              <a:rPr lang="de-DE" dirty="0">
                <a:solidFill>
                  <a:schemeClr val="accent2">
                    <a:lumMod val="75000"/>
                  </a:schemeClr>
                </a:solidFill>
              </a:rPr>
              <a:t> </a:t>
            </a:r>
            <a:r>
              <a:rPr lang="de-DE" baseline="-25000" dirty="0"/>
              <a:t>(</a:t>
            </a:r>
            <a:r>
              <a:rPr lang="de-DE" baseline="-25000" dirty="0" err="1"/>
              <a:t>aq</a:t>
            </a:r>
            <a:r>
              <a:rPr lang="de-DE" baseline="-25000" dirty="0"/>
              <a:t>)</a:t>
            </a:r>
          </a:p>
        </p:txBody>
      </p:sp>
      <p:cxnSp>
        <p:nvCxnSpPr>
          <p:cNvPr id="43" name="Gerade Verbindung mit Pfeil 42">
            <a:extLst>
              <a:ext uri="{FF2B5EF4-FFF2-40B4-BE49-F238E27FC236}">
                <a16:creationId xmlns:a16="http://schemas.microsoft.com/office/drawing/2014/main" id="{CAA2B3B1-7E58-344B-A0F4-0A58E0B10600}"/>
              </a:ext>
            </a:extLst>
          </p:cNvPr>
          <p:cNvCxnSpPr/>
          <p:nvPr/>
        </p:nvCxnSpPr>
        <p:spPr>
          <a:xfrm>
            <a:off x="5512670" y="3742564"/>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a:extLst>
              <a:ext uri="{FF2B5EF4-FFF2-40B4-BE49-F238E27FC236}">
                <a16:creationId xmlns:a16="http://schemas.microsoft.com/office/drawing/2014/main" id="{A48DEEE1-F7E9-1642-AEA3-1D8E0AF34EA5}"/>
              </a:ext>
            </a:extLst>
          </p:cNvPr>
          <p:cNvSpPr txBox="1"/>
          <p:nvPr/>
        </p:nvSpPr>
        <p:spPr>
          <a:xfrm>
            <a:off x="8161209" y="3573213"/>
            <a:ext cx="280447" cy="369332"/>
          </a:xfrm>
          <a:prstGeom prst="rect">
            <a:avLst/>
          </a:prstGeom>
          <a:noFill/>
        </p:spPr>
        <p:txBody>
          <a:bodyPr wrap="square">
            <a:spAutoFit/>
          </a:bodyPr>
          <a:lstStyle/>
          <a:p>
            <a:r>
              <a:rPr lang="de-DE" dirty="0"/>
              <a:t>+</a:t>
            </a:r>
          </a:p>
        </p:txBody>
      </p:sp>
      <p:sp>
        <p:nvSpPr>
          <p:cNvPr id="45" name="Textfeld 44">
            <a:extLst>
              <a:ext uri="{FF2B5EF4-FFF2-40B4-BE49-F238E27FC236}">
                <a16:creationId xmlns:a16="http://schemas.microsoft.com/office/drawing/2014/main" id="{37BD1E53-0AD8-B546-A52B-6222C8F51D4D}"/>
              </a:ext>
            </a:extLst>
          </p:cNvPr>
          <p:cNvSpPr txBox="1"/>
          <p:nvPr/>
        </p:nvSpPr>
        <p:spPr>
          <a:xfrm>
            <a:off x="8441656" y="3583865"/>
            <a:ext cx="1782431" cy="369332"/>
          </a:xfrm>
          <a:prstGeom prst="rect">
            <a:avLst/>
          </a:prstGeom>
          <a:noFill/>
        </p:spPr>
        <p:txBody>
          <a:bodyPr wrap="square" rtlCol="0">
            <a:spAutoFit/>
          </a:bodyPr>
          <a:lstStyle/>
          <a:p>
            <a:pPr algn="ctr"/>
            <a:r>
              <a:rPr lang="de-DE" dirty="0">
                <a:solidFill>
                  <a:schemeClr val="accent6">
                    <a:lumMod val="75000"/>
                  </a:schemeClr>
                </a:solidFill>
              </a:rPr>
              <a:t>A</a:t>
            </a:r>
            <a:r>
              <a:rPr lang="de-DE" baseline="30000" dirty="0">
                <a:solidFill>
                  <a:schemeClr val="accent6">
                    <a:lumMod val="75000"/>
                  </a:schemeClr>
                </a:solidFill>
              </a:rPr>
              <a:t>-</a:t>
            </a:r>
            <a:r>
              <a:rPr lang="de-DE" dirty="0"/>
              <a:t> </a:t>
            </a:r>
            <a:r>
              <a:rPr lang="de-DE" baseline="-25000" dirty="0"/>
              <a:t>(</a:t>
            </a:r>
            <a:r>
              <a:rPr lang="de-DE" baseline="-25000" dirty="0" err="1"/>
              <a:t>aq</a:t>
            </a:r>
            <a:r>
              <a:rPr lang="de-DE" baseline="-25000" dirty="0"/>
              <a:t>)</a:t>
            </a:r>
          </a:p>
        </p:txBody>
      </p:sp>
      <p:pic>
        <p:nvPicPr>
          <p:cNvPr id="47" name="Grafik 4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247595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Säuremoleküle werden in wässriger Lösung in ein positiv geladenes Wasserstoff-Ion (H</a:t>
            </a:r>
            <a:r>
              <a:rPr lang="de-DE" sz="2000" baseline="30000" dirty="0"/>
              <a:t>+</a:t>
            </a:r>
            <a:r>
              <a:rPr lang="de-DE" sz="2000" dirty="0"/>
              <a:t>-Ion) und ein negativ geladenes Säurerest-Ion (A</a:t>
            </a:r>
            <a:r>
              <a:rPr lang="de-DE" sz="2000" baseline="30000" dirty="0"/>
              <a:t>-</a:t>
            </a:r>
            <a:r>
              <a:rPr lang="de-DE" sz="2000" dirty="0"/>
              <a:t>-Ion) gespalten.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Die chemischen Eigenschaften von sauren Lösungen sind auf das Vorhandensein der Wasserstoff-Ionen zurück zu führen. </a:t>
            </a:r>
            <a:br>
              <a:rPr lang="de-DE" sz="2000" dirty="0"/>
            </a:br>
            <a:r>
              <a:rPr lang="de-DE" sz="2000" dirty="0"/>
              <a:t>Die Wasserstoff-Ionen werden in wässriger Lösung hydratisiert, also von Wassermolekülen umgeben. Die hydratisierten Wasserstoff-Ionen reagieren mit dem Hydroxylapatit des Knochens. Durch diese chemische Reaktion wird der Knochen geschädigt. Als Reaktionsprodukte entstehen Calcium-Ionen, Phosphat-Ionen und Wassermoleküle. </a:t>
            </a:r>
          </a:p>
          <a:p>
            <a:pPr marL="0" indent="0">
              <a:buNone/>
            </a:pPr>
            <a:endParaRPr lang="de-DE" dirty="0"/>
          </a:p>
          <a:p>
            <a:pPr marL="0" indent="0">
              <a:buNone/>
            </a:pPr>
            <a:endParaRPr lang="de-DE" dirty="0"/>
          </a:p>
        </p:txBody>
      </p:sp>
      <p:sp>
        <p:nvSpPr>
          <p:cNvPr id="4" name="Foliennummernplatzhalter 3"/>
          <p:cNvSpPr>
            <a:spLocks noGrp="1"/>
          </p:cNvSpPr>
          <p:nvPr>
            <p:ph type="sldNum" sz="quarter" idx="12"/>
          </p:nvPr>
        </p:nvSpPr>
        <p:spPr/>
        <p:txBody>
          <a:bodyPr/>
          <a:lstStyle/>
          <a:p>
            <a:fld id="{2BFF9692-ABA8-EB4D-B52F-45EFB6AD87B9}" type="slidenum">
              <a:rPr lang="de-DE" smtClean="0"/>
              <a:t>33</a:t>
            </a:fld>
            <a:endParaRPr lang="de-DE"/>
          </a:p>
        </p:txBody>
      </p:sp>
      <p:sp>
        <p:nvSpPr>
          <p:cNvPr id="16" name="Textfeld 15">
            <a:extLst>
              <a:ext uri="{FF2B5EF4-FFF2-40B4-BE49-F238E27FC236}">
                <a16:creationId xmlns:a16="http://schemas.microsoft.com/office/drawing/2014/main" id="{2FFB3F0C-FC2D-AE46-8233-B264210264E0}"/>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17" name="Grafik 16">
            <a:extLst>
              <a:ext uri="{FF2B5EF4-FFF2-40B4-BE49-F238E27FC236}">
                <a16:creationId xmlns:a16="http://schemas.microsoft.com/office/drawing/2014/main" id="{9060DBB8-2D79-9043-8B7C-7B7E19532616}"/>
              </a:ext>
            </a:extLst>
          </p:cNvPr>
          <p:cNvPicPr>
            <a:picLocks noChangeAspect="1"/>
          </p:cNvPicPr>
          <p:nvPr/>
        </p:nvPicPr>
        <p:blipFill>
          <a:blip r:embed="rId2"/>
          <a:stretch>
            <a:fillRect/>
          </a:stretch>
        </p:blipFill>
        <p:spPr>
          <a:xfrm>
            <a:off x="10637052" y="303179"/>
            <a:ext cx="680400" cy="680400"/>
          </a:xfrm>
          <a:prstGeom prst="rect">
            <a:avLst/>
          </a:prstGeom>
        </p:spPr>
      </p:pic>
      <p:sp>
        <p:nvSpPr>
          <p:cNvPr id="42" name="Oval 3">
            <a:extLst>
              <a:ext uri="{FF2B5EF4-FFF2-40B4-BE49-F238E27FC236}">
                <a16:creationId xmlns:a16="http://schemas.microsoft.com/office/drawing/2014/main" id="{95E661CC-52DA-D34C-85AD-54E007B27D14}"/>
              </a:ext>
            </a:extLst>
          </p:cNvPr>
          <p:cNvSpPr>
            <a:spLocks noChangeAspect="1"/>
          </p:cNvSpPr>
          <p:nvPr/>
        </p:nvSpPr>
        <p:spPr>
          <a:xfrm>
            <a:off x="3982401" y="2362726"/>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Textfeld 42">
            <a:extLst>
              <a:ext uri="{FF2B5EF4-FFF2-40B4-BE49-F238E27FC236}">
                <a16:creationId xmlns:a16="http://schemas.microsoft.com/office/drawing/2014/main" id="{48E6D44E-02EC-884D-BED0-E5A714370BC6}"/>
              </a:ext>
            </a:extLst>
          </p:cNvPr>
          <p:cNvSpPr txBox="1"/>
          <p:nvPr/>
        </p:nvSpPr>
        <p:spPr>
          <a:xfrm>
            <a:off x="2331314" y="2433699"/>
            <a:ext cx="1385740" cy="276999"/>
          </a:xfrm>
          <a:prstGeom prst="rect">
            <a:avLst/>
          </a:prstGeom>
          <a:noFill/>
        </p:spPr>
        <p:txBody>
          <a:bodyPr wrap="square" rtlCol="0">
            <a:spAutoFit/>
          </a:bodyPr>
          <a:lstStyle/>
          <a:p>
            <a:r>
              <a:rPr lang="de-DE" sz="1200" i="1" dirty="0"/>
              <a:t>Modell:</a:t>
            </a:r>
          </a:p>
        </p:txBody>
      </p:sp>
      <p:sp>
        <p:nvSpPr>
          <p:cNvPr id="44" name="Textfeld 43">
            <a:extLst>
              <a:ext uri="{FF2B5EF4-FFF2-40B4-BE49-F238E27FC236}">
                <a16:creationId xmlns:a16="http://schemas.microsoft.com/office/drawing/2014/main" id="{CCA9CFBA-FA39-144E-B35C-A75B7F590B7E}"/>
              </a:ext>
            </a:extLst>
          </p:cNvPr>
          <p:cNvSpPr txBox="1"/>
          <p:nvPr/>
        </p:nvSpPr>
        <p:spPr>
          <a:xfrm>
            <a:off x="2315305" y="3026123"/>
            <a:ext cx="1385740" cy="276999"/>
          </a:xfrm>
          <a:prstGeom prst="rect">
            <a:avLst/>
          </a:prstGeom>
          <a:noFill/>
        </p:spPr>
        <p:txBody>
          <a:bodyPr wrap="square" rtlCol="0">
            <a:spAutoFit/>
          </a:bodyPr>
          <a:lstStyle/>
          <a:p>
            <a:r>
              <a:rPr lang="de-DE" sz="1200" i="1" dirty="0"/>
              <a:t>Reaktionsschema:</a:t>
            </a:r>
          </a:p>
        </p:txBody>
      </p:sp>
      <p:sp>
        <p:nvSpPr>
          <p:cNvPr id="45" name="Textfeld 44">
            <a:extLst>
              <a:ext uri="{FF2B5EF4-FFF2-40B4-BE49-F238E27FC236}">
                <a16:creationId xmlns:a16="http://schemas.microsoft.com/office/drawing/2014/main" id="{546E3332-456F-634C-8052-B0E0E8479904}"/>
              </a:ext>
            </a:extLst>
          </p:cNvPr>
          <p:cNvSpPr txBox="1"/>
          <p:nvPr/>
        </p:nvSpPr>
        <p:spPr>
          <a:xfrm>
            <a:off x="2284657" y="3630032"/>
            <a:ext cx="1479054" cy="276999"/>
          </a:xfrm>
          <a:prstGeom prst="rect">
            <a:avLst/>
          </a:prstGeom>
          <a:noFill/>
        </p:spPr>
        <p:txBody>
          <a:bodyPr wrap="square" rtlCol="0">
            <a:spAutoFit/>
          </a:bodyPr>
          <a:lstStyle/>
          <a:p>
            <a:r>
              <a:rPr lang="de-DE" sz="1200" i="1" dirty="0"/>
              <a:t>Reaktionsgleichung:</a:t>
            </a:r>
          </a:p>
        </p:txBody>
      </p:sp>
      <p:sp>
        <p:nvSpPr>
          <p:cNvPr id="46" name="Oval 7">
            <a:extLst>
              <a:ext uri="{FF2B5EF4-FFF2-40B4-BE49-F238E27FC236}">
                <a16:creationId xmlns:a16="http://schemas.microsoft.com/office/drawing/2014/main" id="{8E3E6956-FDC7-C74B-8649-C03D3E01C7CF}"/>
              </a:ext>
            </a:extLst>
          </p:cNvPr>
          <p:cNvSpPr>
            <a:spLocks noChangeAspect="1"/>
          </p:cNvSpPr>
          <p:nvPr/>
        </p:nvSpPr>
        <p:spPr>
          <a:xfrm>
            <a:off x="4296078" y="2362726"/>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47" name="Gerade Verbindung mit Pfeil 46">
            <a:extLst>
              <a:ext uri="{FF2B5EF4-FFF2-40B4-BE49-F238E27FC236}">
                <a16:creationId xmlns:a16="http://schemas.microsoft.com/office/drawing/2014/main" id="{EA078B8C-2F3C-A84C-955E-FB66EDE517E6}"/>
              </a:ext>
            </a:extLst>
          </p:cNvPr>
          <p:cNvCxnSpPr/>
          <p:nvPr/>
        </p:nvCxnSpPr>
        <p:spPr>
          <a:xfrm>
            <a:off x="5528679" y="2604665"/>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Oval 10">
            <a:extLst>
              <a:ext uri="{FF2B5EF4-FFF2-40B4-BE49-F238E27FC236}">
                <a16:creationId xmlns:a16="http://schemas.microsoft.com/office/drawing/2014/main" id="{703F6629-274B-574D-A905-A3D4F13E8BDC}"/>
              </a:ext>
            </a:extLst>
          </p:cNvPr>
          <p:cNvSpPr>
            <a:spLocks noChangeAspect="1"/>
          </p:cNvSpPr>
          <p:nvPr/>
        </p:nvSpPr>
        <p:spPr>
          <a:xfrm>
            <a:off x="6914289" y="2456175"/>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Oval 12">
            <a:extLst>
              <a:ext uri="{FF2B5EF4-FFF2-40B4-BE49-F238E27FC236}">
                <a16:creationId xmlns:a16="http://schemas.microsoft.com/office/drawing/2014/main" id="{787F09CC-A5C1-404A-8040-322900899385}"/>
              </a:ext>
            </a:extLst>
          </p:cNvPr>
          <p:cNvSpPr>
            <a:spLocks noChangeAspect="1"/>
          </p:cNvSpPr>
          <p:nvPr/>
        </p:nvSpPr>
        <p:spPr>
          <a:xfrm>
            <a:off x="9532500" y="2597429"/>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Textfeld 49">
            <a:extLst>
              <a:ext uri="{FF2B5EF4-FFF2-40B4-BE49-F238E27FC236}">
                <a16:creationId xmlns:a16="http://schemas.microsoft.com/office/drawing/2014/main" id="{3468C388-A219-C64C-B2EB-C0CDE9D4C61A}"/>
              </a:ext>
            </a:extLst>
          </p:cNvPr>
          <p:cNvSpPr txBox="1"/>
          <p:nvPr/>
        </p:nvSpPr>
        <p:spPr>
          <a:xfrm>
            <a:off x="3588837" y="2956812"/>
            <a:ext cx="1782430" cy="369332"/>
          </a:xfrm>
          <a:prstGeom prst="rect">
            <a:avLst/>
          </a:prstGeom>
          <a:noFill/>
        </p:spPr>
        <p:txBody>
          <a:bodyPr wrap="square" rtlCol="0">
            <a:spAutoFit/>
          </a:bodyPr>
          <a:lstStyle/>
          <a:p>
            <a:r>
              <a:rPr lang="de-DE" dirty="0"/>
              <a:t>Säuremolekül </a:t>
            </a:r>
            <a:r>
              <a:rPr lang="de-DE" baseline="-25000" dirty="0"/>
              <a:t>(</a:t>
            </a:r>
            <a:r>
              <a:rPr lang="de-DE" baseline="-25000" dirty="0" err="1"/>
              <a:t>aq</a:t>
            </a:r>
            <a:r>
              <a:rPr lang="de-DE" baseline="-25000" dirty="0"/>
              <a:t>)</a:t>
            </a:r>
          </a:p>
        </p:txBody>
      </p:sp>
      <p:sp>
        <p:nvSpPr>
          <p:cNvPr id="51" name="Textfeld 50">
            <a:extLst>
              <a:ext uri="{FF2B5EF4-FFF2-40B4-BE49-F238E27FC236}">
                <a16:creationId xmlns:a16="http://schemas.microsoft.com/office/drawing/2014/main" id="{24EE0DAD-71ED-6E44-90BA-EFA0205AA453}"/>
              </a:ext>
            </a:extLst>
          </p:cNvPr>
          <p:cNvSpPr txBox="1"/>
          <p:nvPr/>
        </p:nvSpPr>
        <p:spPr>
          <a:xfrm>
            <a:off x="6359904" y="2964647"/>
            <a:ext cx="4163504"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 </a:t>
            </a:r>
            <a:r>
              <a:rPr lang="de-DE" dirty="0"/>
              <a:t>+ Säurerest-Ion </a:t>
            </a:r>
            <a:r>
              <a:rPr lang="de-DE" baseline="-25000" dirty="0"/>
              <a:t>(</a:t>
            </a:r>
            <a:r>
              <a:rPr lang="de-DE" baseline="-25000" dirty="0" err="1"/>
              <a:t>aq</a:t>
            </a:r>
            <a:r>
              <a:rPr lang="de-DE" baseline="-25000" dirty="0"/>
              <a:t>)</a:t>
            </a:r>
          </a:p>
        </p:txBody>
      </p:sp>
      <p:cxnSp>
        <p:nvCxnSpPr>
          <p:cNvPr id="52" name="Gerade Verbindung mit Pfeil 51">
            <a:extLst>
              <a:ext uri="{FF2B5EF4-FFF2-40B4-BE49-F238E27FC236}">
                <a16:creationId xmlns:a16="http://schemas.microsoft.com/office/drawing/2014/main" id="{B49E665B-21A3-9B4A-8038-588460AB13E5}"/>
              </a:ext>
            </a:extLst>
          </p:cNvPr>
          <p:cNvCxnSpPr/>
          <p:nvPr/>
        </p:nvCxnSpPr>
        <p:spPr>
          <a:xfrm>
            <a:off x="5512670" y="312616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Textfeld 52">
            <a:extLst>
              <a:ext uri="{FF2B5EF4-FFF2-40B4-BE49-F238E27FC236}">
                <a16:creationId xmlns:a16="http://schemas.microsoft.com/office/drawing/2014/main" id="{D0A5D1BA-D8C5-F44C-A0B9-848507E31481}"/>
              </a:ext>
            </a:extLst>
          </p:cNvPr>
          <p:cNvSpPr txBox="1"/>
          <p:nvPr/>
        </p:nvSpPr>
        <p:spPr>
          <a:xfrm>
            <a:off x="8161209" y="2412763"/>
            <a:ext cx="280447" cy="369332"/>
          </a:xfrm>
          <a:prstGeom prst="rect">
            <a:avLst/>
          </a:prstGeom>
          <a:noFill/>
        </p:spPr>
        <p:txBody>
          <a:bodyPr wrap="square">
            <a:spAutoFit/>
          </a:bodyPr>
          <a:lstStyle/>
          <a:p>
            <a:r>
              <a:rPr lang="de-DE" dirty="0"/>
              <a:t>+</a:t>
            </a:r>
          </a:p>
        </p:txBody>
      </p:sp>
      <p:sp>
        <p:nvSpPr>
          <p:cNvPr id="54" name="Oval 18">
            <a:extLst>
              <a:ext uri="{FF2B5EF4-FFF2-40B4-BE49-F238E27FC236}">
                <a16:creationId xmlns:a16="http://schemas.microsoft.com/office/drawing/2014/main" id="{73417C8D-8F26-8244-A9F3-7EB09301A3D8}"/>
              </a:ext>
            </a:extLst>
          </p:cNvPr>
          <p:cNvSpPr>
            <a:spLocks noChangeAspect="1"/>
          </p:cNvSpPr>
          <p:nvPr/>
        </p:nvSpPr>
        <p:spPr>
          <a:xfrm>
            <a:off x="9111926" y="2358803"/>
            <a:ext cx="439200" cy="440871"/>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Oval 19">
            <a:extLst>
              <a:ext uri="{FF2B5EF4-FFF2-40B4-BE49-F238E27FC236}">
                <a16:creationId xmlns:a16="http://schemas.microsoft.com/office/drawing/2014/main" id="{86CD6EFE-DB4E-5C41-8ECF-B77A312773F1}"/>
              </a:ext>
            </a:extLst>
          </p:cNvPr>
          <p:cNvSpPr>
            <a:spLocks noChangeAspect="1"/>
          </p:cNvSpPr>
          <p:nvPr/>
        </p:nvSpPr>
        <p:spPr>
          <a:xfrm>
            <a:off x="9425603" y="2358803"/>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Textfeld 55">
            <a:extLst>
              <a:ext uri="{FF2B5EF4-FFF2-40B4-BE49-F238E27FC236}">
                <a16:creationId xmlns:a16="http://schemas.microsoft.com/office/drawing/2014/main" id="{73822A3D-116F-BE4E-9F10-57EB6DD68526}"/>
              </a:ext>
            </a:extLst>
          </p:cNvPr>
          <p:cNvSpPr txBox="1"/>
          <p:nvPr/>
        </p:nvSpPr>
        <p:spPr>
          <a:xfrm>
            <a:off x="3588837" y="3573213"/>
            <a:ext cx="1782430" cy="369332"/>
          </a:xfrm>
          <a:prstGeom prst="rect">
            <a:avLst/>
          </a:prstGeom>
          <a:noFill/>
        </p:spPr>
        <p:txBody>
          <a:bodyPr wrap="square" rtlCol="0">
            <a:spAutoFit/>
          </a:bodyPr>
          <a:lstStyle/>
          <a:p>
            <a:pPr algn="ctr"/>
            <a:r>
              <a:rPr lang="de-DE" dirty="0">
                <a:solidFill>
                  <a:schemeClr val="accent2">
                    <a:lumMod val="75000"/>
                  </a:schemeClr>
                </a:solidFill>
              </a:rPr>
              <a:t>H</a:t>
            </a:r>
            <a:r>
              <a:rPr lang="de-DE" dirty="0">
                <a:solidFill>
                  <a:schemeClr val="accent6">
                    <a:lumMod val="75000"/>
                  </a:schemeClr>
                </a:solidFill>
              </a:rPr>
              <a:t>A</a:t>
            </a:r>
            <a:r>
              <a:rPr lang="de-DE" dirty="0"/>
              <a:t> </a:t>
            </a:r>
            <a:r>
              <a:rPr lang="de-DE" baseline="-25000" dirty="0"/>
              <a:t>(</a:t>
            </a:r>
            <a:r>
              <a:rPr lang="de-DE" baseline="-25000" dirty="0" err="1"/>
              <a:t>aq</a:t>
            </a:r>
            <a:r>
              <a:rPr lang="de-DE" baseline="-25000" dirty="0"/>
              <a:t>)</a:t>
            </a:r>
          </a:p>
        </p:txBody>
      </p:sp>
      <p:sp>
        <p:nvSpPr>
          <p:cNvPr id="57" name="Textfeld 56">
            <a:extLst>
              <a:ext uri="{FF2B5EF4-FFF2-40B4-BE49-F238E27FC236}">
                <a16:creationId xmlns:a16="http://schemas.microsoft.com/office/drawing/2014/main" id="{AF2C2433-E29C-EE43-8824-FA534FD2570D}"/>
              </a:ext>
            </a:extLst>
          </p:cNvPr>
          <p:cNvSpPr txBox="1"/>
          <p:nvPr/>
        </p:nvSpPr>
        <p:spPr>
          <a:xfrm>
            <a:off x="6238535" y="3573213"/>
            <a:ext cx="1922674" cy="369332"/>
          </a:xfrm>
          <a:prstGeom prst="rect">
            <a:avLst/>
          </a:prstGeom>
          <a:noFill/>
        </p:spPr>
        <p:txBody>
          <a:bodyPr wrap="square" rtlCol="0">
            <a:spAutoFit/>
          </a:bodyPr>
          <a:lstStyle/>
          <a:p>
            <a:pPr algn="ctr"/>
            <a:r>
              <a:rPr lang="de-DE" dirty="0">
                <a:solidFill>
                  <a:schemeClr val="accent2">
                    <a:lumMod val="75000"/>
                  </a:schemeClr>
                </a:solidFill>
              </a:rPr>
              <a:t>H</a:t>
            </a:r>
            <a:r>
              <a:rPr lang="de-DE" baseline="30000" dirty="0">
                <a:solidFill>
                  <a:schemeClr val="accent2">
                    <a:lumMod val="75000"/>
                  </a:schemeClr>
                </a:solidFill>
              </a:rPr>
              <a:t>+</a:t>
            </a:r>
            <a:r>
              <a:rPr lang="de-DE" dirty="0">
                <a:solidFill>
                  <a:schemeClr val="accent2">
                    <a:lumMod val="75000"/>
                  </a:schemeClr>
                </a:solidFill>
              </a:rPr>
              <a:t> </a:t>
            </a:r>
            <a:r>
              <a:rPr lang="de-DE" baseline="-25000" dirty="0"/>
              <a:t>(</a:t>
            </a:r>
            <a:r>
              <a:rPr lang="de-DE" baseline="-25000" dirty="0" err="1"/>
              <a:t>aq</a:t>
            </a:r>
            <a:r>
              <a:rPr lang="de-DE" baseline="-25000" dirty="0"/>
              <a:t>)</a:t>
            </a:r>
          </a:p>
        </p:txBody>
      </p:sp>
      <p:cxnSp>
        <p:nvCxnSpPr>
          <p:cNvPr id="58" name="Gerade Verbindung mit Pfeil 57">
            <a:extLst>
              <a:ext uri="{FF2B5EF4-FFF2-40B4-BE49-F238E27FC236}">
                <a16:creationId xmlns:a16="http://schemas.microsoft.com/office/drawing/2014/main" id="{CAA2B3B1-7E58-344B-A0F4-0A58E0B10600}"/>
              </a:ext>
            </a:extLst>
          </p:cNvPr>
          <p:cNvCxnSpPr/>
          <p:nvPr/>
        </p:nvCxnSpPr>
        <p:spPr>
          <a:xfrm>
            <a:off x="5512670" y="3742564"/>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Textfeld 58">
            <a:extLst>
              <a:ext uri="{FF2B5EF4-FFF2-40B4-BE49-F238E27FC236}">
                <a16:creationId xmlns:a16="http://schemas.microsoft.com/office/drawing/2014/main" id="{A48DEEE1-F7E9-1642-AEA3-1D8E0AF34EA5}"/>
              </a:ext>
            </a:extLst>
          </p:cNvPr>
          <p:cNvSpPr txBox="1"/>
          <p:nvPr/>
        </p:nvSpPr>
        <p:spPr>
          <a:xfrm>
            <a:off x="8161209" y="3573213"/>
            <a:ext cx="280447" cy="369332"/>
          </a:xfrm>
          <a:prstGeom prst="rect">
            <a:avLst/>
          </a:prstGeom>
          <a:noFill/>
        </p:spPr>
        <p:txBody>
          <a:bodyPr wrap="square">
            <a:spAutoFit/>
          </a:bodyPr>
          <a:lstStyle/>
          <a:p>
            <a:r>
              <a:rPr lang="de-DE" dirty="0"/>
              <a:t>+</a:t>
            </a:r>
          </a:p>
        </p:txBody>
      </p:sp>
      <p:sp>
        <p:nvSpPr>
          <p:cNvPr id="60" name="Textfeld 59">
            <a:extLst>
              <a:ext uri="{FF2B5EF4-FFF2-40B4-BE49-F238E27FC236}">
                <a16:creationId xmlns:a16="http://schemas.microsoft.com/office/drawing/2014/main" id="{37BD1E53-0AD8-B546-A52B-6222C8F51D4D}"/>
              </a:ext>
            </a:extLst>
          </p:cNvPr>
          <p:cNvSpPr txBox="1"/>
          <p:nvPr/>
        </p:nvSpPr>
        <p:spPr>
          <a:xfrm>
            <a:off x="8441656" y="3583865"/>
            <a:ext cx="1782431" cy="369332"/>
          </a:xfrm>
          <a:prstGeom prst="rect">
            <a:avLst/>
          </a:prstGeom>
          <a:noFill/>
        </p:spPr>
        <p:txBody>
          <a:bodyPr wrap="square" rtlCol="0">
            <a:spAutoFit/>
          </a:bodyPr>
          <a:lstStyle/>
          <a:p>
            <a:pPr algn="ctr"/>
            <a:r>
              <a:rPr lang="de-DE" dirty="0">
                <a:solidFill>
                  <a:schemeClr val="accent6">
                    <a:lumMod val="75000"/>
                  </a:schemeClr>
                </a:solidFill>
              </a:rPr>
              <a:t>A</a:t>
            </a:r>
            <a:r>
              <a:rPr lang="de-DE" baseline="30000" dirty="0">
                <a:solidFill>
                  <a:schemeClr val="accent6">
                    <a:lumMod val="75000"/>
                  </a:schemeClr>
                </a:solidFill>
              </a:rPr>
              <a:t>-</a:t>
            </a:r>
            <a:r>
              <a:rPr lang="de-DE" dirty="0"/>
              <a:t> </a:t>
            </a:r>
            <a:r>
              <a:rPr lang="de-DE" baseline="-25000" dirty="0"/>
              <a:t>(</a:t>
            </a:r>
            <a:r>
              <a:rPr lang="de-DE" baseline="-25000" dirty="0" err="1"/>
              <a:t>aq</a:t>
            </a:r>
            <a:r>
              <a:rPr lang="de-DE" baseline="-25000" dirty="0"/>
              <a:t>)</a:t>
            </a:r>
          </a:p>
        </p:txBody>
      </p:sp>
      <p:pic>
        <p:nvPicPr>
          <p:cNvPr id="27" name="Grafik 2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948664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3</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Kohlensäure entsteht durch unterschiedliche Stoffwechselprozesse. Kohlensäuremoleküle werden im Wasser des Blutes in Wasserstoff-Ionen und Säurerest-Ionen gespalten.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Die Wasserstoff-Ionen werden in wässriger Lösung hydratisiert. Die hydratisierten Wasserstoff-Ionen reagieren mit dem Hydroxylapatit des Knochens. Durch diese chemische Reaktion wird der Knochen geschädigt. Als Reaktionsprodukte entstehen Calcium-Ionen, Phosphat-Ionen und Wassermoleküle. </a:t>
            </a:r>
          </a:p>
          <a:p>
            <a:pPr marL="0" indent="0">
              <a:buNone/>
            </a:pPr>
            <a:endParaRPr lang="de-DE" dirty="0"/>
          </a:p>
          <a:p>
            <a:pPr marL="0" indent="0">
              <a:buNone/>
            </a:pPr>
            <a:endParaRPr lang="de-DE" dirty="0"/>
          </a:p>
        </p:txBody>
      </p:sp>
      <p:sp>
        <p:nvSpPr>
          <p:cNvPr id="6" name="Textfeld 5">
            <a:extLst>
              <a:ext uri="{FF2B5EF4-FFF2-40B4-BE49-F238E27FC236}">
                <a16:creationId xmlns:a16="http://schemas.microsoft.com/office/drawing/2014/main" id="{CCA9CFBA-FA39-144E-B35C-A75B7F590B7E}"/>
              </a:ext>
            </a:extLst>
          </p:cNvPr>
          <p:cNvSpPr txBox="1"/>
          <p:nvPr/>
        </p:nvSpPr>
        <p:spPr>
          <a:xfrm>
            <a:off x="1269317" y="2494042"/>
            <a:ext cx="1385740" cy="276999"/>
          </a:xfrm>
          <a:prstGeom prst="rect">
            <a:avLst/>
          </a:prstGeom>
          <a:noFill/>
        </p:spPr>
        <p:txBody>
          <a:bodyPr wrap="square" rtlCol="0">
            <a:spAutoFit/>
          </a:bodyPr>
          <a:lstStyle/>
          <a:p>
            <a:r>
              <a:rPr lang="de-DE" sz="1200" i="1" dirty="0"/>
              <a:t>Reaktionsschema:</a:t>
            </a:r>
          </a:p>
        </p:txBody>
      </p:sp>
      <p:sp>
        <p:nvSpPr>
          <p:cNvPr id="7" name="Textfeld 6">
            <a:extLst>
              <a:ext uri="{FF2B5EF4-FFF2-40B4-BE49-F238E27FC236}">
                <a16:creationId xmlns:a16="http://schemas.microsoft.com/office/drawing/2014/main" id="{546E3332-456F-634C-8052-B0E0E8479904}"/>
              </a:ext>
            </a:extLst>
          </p:cNvPr>
          <p:cNvSpPr txBox="1"/>
          <p:nvPr/>
        </p:nvSpPr>
        <p:spPr>
          <a:xfrm>
            <a:off x="1266770" y="3248267"/>
            <a:ext cx="1479054" cy="276999"/>
          </a:xfrm>
          <a:prstGeom prst="rect">
            <a:avLst/>
          </a:prstGeom>
          <a:noFill/>
        </p:spPr>
        <p:txBody>
          <a:bodyPr wrap="square" rtlCol="0">
            <a:spAutoFit/>
          </a:bodyPr>
          <a:lstStyle/>
          <a:p>
            <a:r>
              <a:rPr lang="de-DE" sz="1200" i="1" dirty="0"/>
              <a:t>Reaktionsgleichung:</a:t>
            </a:r>
          </a:p>
        </p:txBody>
      </p:sp>
      <p:sp>
        <p:nvSpPr>
          <p:cNvPr id="12" name="Textfeld 11">
            <a:extLst>
              <a:ext uri="{FF2B5EF4-FFF2-40B4-BE49-F238E27FC236}">
                <a16:creationId xmlns:a16="http://schemas.microsoft.com/office/drawing/2014/main" id="{3468C388-A219-C64C-B2EB-C0CDE9D4C61A}"/>
              </a:ext>
            </a:extLst>
          </p:cNvPr>
          <p:cNvSpPr txBox="1"/>
          <p:nvPr/>
        </p:nvSpPr>
        <p:spPr>
          <a:xfrm>
            <a:off x="2655057" y="2447875"/>
            <a:ext cx="2413080" cy="369332"/>
          </a:xfrm>
          <a:prstGeom prst="rect">
            <a:avLst/>
          </a:prstGeom>
          <a:noFill/>
        </p:spPr>
        <p:txBody>
          <a:bodyPr wrap="square" rtlCol="0">
            <a:spAutoFit/>
          </a:bodyPr>
          <a:lstStyle/>
          <a:p>
            <a:r>
              <a:rPr lang="de-DE" dirty="0"/>
              <a:t>Kohlensäuremolekül </a:t>
            </a:r>
            <a:r>
              <a:rPr lang="de-DE" baseline="-25000" dirty="0"/>
              <a:t>(</a:t>
            </a:r>
            <a:r>
              <a:rPr lang="de-DE" baseline="-25000" dirty="0" err="1"/>
              <a:t>aq</a:t>
            </a:r>
            <a:r>
              <a:rPr lang="de-DE" baseline="-25000" dirty="0"/>
              <a:t>)</a:t>
            </a:r>
          </a:p>
        </p:txBody>
      </p:sp>
      <p:sp>
        <p:nvSpPr>
          <p:cNvPr id="13" name="Textfeld 12">
            <a:extLst>
              <a:ext uri="{FF2B5EF4-FFF2-40B4-BE49-F238E27FC236}">
                <a16:creationId xmlns:a16="http://schemas.microsoft.com/office/drawing/2014/main" id="{24EE0DAD-71ED-6E44-90BA-EFA0205AA453}"/>
              </a:ext>
            </a:extLst>
          </p:cNvPr>
          <p:cNvSpPr txBox="1"/>
          <p:nvPr/>
        </p:nvSpPr>
        <p:spPr>
          <a:xfrm>
            <a:off x="6119440" y="2409306"/>
            <a:ext cx="4163504"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 </a:t>
            </a:r>
            <a:r>
              <a:rPr lang="de-DE" dirty="0"/>
              <a:t>+ Säurerest-Ion </a:t>
            </a:r>
            <a:r>
              <a:rPr lang="de-DE" baseline="-25000" dirty="0"/>
              <a:t>(</a:t>
            </a:r>
            <a:r>
              <a:rPr lang="de-DE" baseline="-25000" dirty="0" err="1"/>
              <a:t>aq</a:t>
            </a:r>
            <a:r>
              <a:rPr lang="de-DE" baseline="-25000" dirty="0"/>
              <a:t>)</a:t>
            </a:r>
          </a:p>
        </p:txBody>
      </p:sp>
      <p:cxnSp>
        <p:nvCxnSpPr>
          <p:cNvPr id="14" name="Gerade Verbindung mit Pfeil 13">
            <a:extLst>
              <a:ext uri="{FF2B5EF4-FFF2-40B4-BE49-F238E27FC236}">
                <a16:creationId xmlns:a16="http://schemas.microsoft.com/office/drawing/2014/main" id="{B49E665B-21A3-9B4A-8038-588460AB13E5}"/>
              </a:ext>
            </a:extLst>
          </p:cNvPr>
          <p:cNvCxnSpPr/>
          <p:nvPr/>
        </p:nvCxnSpPr>
        <p:spPr>
          <a:xfrm>
            <a:off x="5272206" y="2594082"/>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feld 17">
            <a:extLst>
              <a:ext uri="{FF2B5EF4-FFF2-40B4-BE49-F238E27FC236}">
                <a16:creationId xmlns:a16="http://schemas.microsoft.com/office/drawing/2014/main" id="{73822A3D-116F-BE4E-9F10-57EB6DD68526}"/>
              </a:ext>
            </a:extLst>
          </p:cNvPr>
          <p:cNvSpPr txBox="1"/>
          <p:nvPr/>
        </p:nvSpPr>
        <p:spPr>
          <a:xfrm>
            <a:off x="4476896" y="3158216"/>
            <a:ext cx="465827" cy="276999"/>
          </a:xfrm>
          <a:prstGeom prst="rect">
            <a:avLst/>
          </a:prstGeom>
          <a:noFill/>
        </p:spPr>
        <p:txBody>
          <a:bodyPr wrap="square" rtlCol="0">
            <a:spAutoFit/>
          </a:bodyPr>
          <a:lstStyle/>
          <a:p>
            <a:pPr algn="ctr"/>
            <a:r>
              <a:rPr lang="de-DE" baseline="-25000" dirty="0"/>
              <a:t>(</a:t>
            </a:r>
            <a:r>
              <a:rPr lang="de-DE" baseline="-25000" dirty="0" err="1"/>
              <a:t>aq</a:t>
            </a:r>
            <a:r>
              <a:rPr lang="de-DE" baseline="-25000" dirty="0"/>
              <a:t>)</a:t>
            </a:r>
          </a:p>
        </p:txBody>
      </p:sp>
      <p:sp>
        <p:nvSpPr>
          <p:cNvPr id="19" name="Textfeld 18">
            <a:extLst>
              <a:ext uri="{FF2B5EF4-FFF2-40B4-BE49-F238E27FC236}">
                <a16:creationId xmlns:a16="http://schemas.microsoft.com/office/drawing/2014/main" id="{AF2C2433-E29C-EE43-8824-FA534FD2570D}"/>
              </a:ext>
            </a:extLst>
          </p:cNvPr>
          <p:cNvSpPr txBox="1"/>
          <p:nvPr/>
        </p:nvSpPr>
        <p:spPr>
          <a:xfrm>
            <a:off x="5998071" y="3041132"/>
            <a:ext cx="1922674" cy="369332"/>
          </a:xfrm>
          <a:prstGeom prst="rect">
            <a:avLst/>
          </a:prstGeom>
          <a:noFill/>
        </p:spPr>
        <p:txBody>
          <a:bodyPr wrap="square" rtlCol="0">
            <a:spAutoFit/>
          </a:bodyPr>
          <a:lstStyle/>
          <a:p>
            <a:pPr algn="ctr"/>
            <a:r>
              <a:rPr lang="de-DE" dirty="0"/>
              <a:t>H</a:t>
            </a:r>
            <a:r>
              <a:rPr lang="de-DE" baseline="30000" dirty="0"/>
              <a:t>+</a:t>
            </a:r>
            <a:r>
              <a:rPr lang="de-DE" dirty="0"/>
              <a:t> </a:t>
            </a:r>
            <a:r>
              <a:rPr lang="de-DE" baseline="-25000" dirty="0"/>
              <a:t>(</a:t>
            </a:r>
            <a:r>
              <a:rPr lang="de-DE" baseline="-25000" dirty="0" err="1"/>
              <a:t>aq</a:t>
            </a:r>
            <a:r>
              <a:rPr lang="de-DE" baseline="-25000" dirty="0"/>
              <a:t>)</a:t>
            </a:r>
          </a:p>
        </p:txBody>
      </p:sp>
      <p:cxnSp>
        <p:nvCxnSpPr>
          <p:cNvPr id="20" name="Gerade Verbindung mit Pfeil 19">
            <a:extLst>
              <a:ext uri="{FF2B5EF4-FFF2-40B4-BE49-F238E27FC236}">
                <a16:creationId xmlns:a16="http://schemas.microsoft.com/office/drawing/2014/main" id="{CAA2B3B1-7E58-344B-A0F4-0A58E0B10600}"/>
              </a:ext>
            </a:extLst>
          </p:cNvPr>
          <p:cNvCxnSpPr/>
          <p:nvPr/>
        </p:nvCxnSpPr>
        <p:spPr>
          <a:xfrm>
            <a:off x="5272206" y="321048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feld 20">
            <a:extLst>
              <a:ext uri="{FF2B5EF4-FFF2-40B4-BE49-F238E27FC236}">
                <a16:creationId xmlns:a16="http://schemas.microsoft.com/office/drawing/2014/main" id="{A48DEEE1-F7E9-1642-AEA3-1D8E0AF34EA5}"/>
              </a:ext>
            </a:extLst>
          </p:cNvPr>
          <p:cNvSpPr txBox="1"/>
          <p:nvPr/>
        </p:nvSpPr>
        <p:spPr>
          <a:xfrm>
            <a:off x="7920745" y="3041132"/>
            <a:ext cx="280447" cy="369332"/>
          </a:xfrm>
          <a:prstGeom prst="rect">
            <a:avLst/>
          </a:prstGeom>
          <a:noFill/>
        </p:spPr>
        <p:txBody>
          <a:bodyPr wrap="square">
            <a:spAutoFit/>
          </a:bodyPr>
          <a:lstStyle/>
          <a:p>
            <a:r>
              <a:rPr lang="de-DE" dirty="0"/>
              <a:t>+</a:t>
            </a:r>
          </a:p>
        </p:txBody>
      </p:sp>
      <p:sp>
        <p:nvSpPr>
          <p:cNvPr id="16" name="Textfeld 15">
            <a:extLst>
              <a:ext uri="{FF2B5EF4-FFF2-40B4-BE49-F238E27FC236}">
                <a16:creationId xmlns:a16="http://schemas.microsoft.com/office/drawing/2014/main" id="{73822A3D-116F-BE4E-9F10-57EB6DD68526}"/>
              </a:ext>
            </a:extLst>
          </p:cNvPr>
          <p:cNvSpPr txBox="1"/>
          <p:nvPr/>
        </p:nvSpPr>
        <p:spPr>
          <a:xfrm>
            <a:off x="9644807" y="3164219"/>
            <a:ext cx="465827" cy="276999"/>
          </a:xfrm>
          <a:prstGeom prst="rect">
            <a:avLst/>
          </a:prstGeom>
          <a:noFill/>
        </p:spPr>
        <p:txBody>
          <a:bodyPr wrap="square" rtlCol="0">
            <a:spAutoFit/>
          </a:bodyPr>
          <a:lstStyle/>
          <a:p>
            <a:pPr algn="ctr"/>
            <a:r>
              <a:rPr lang="de-DE" baseline="-25000" dirty="0"/>
              <a:t>(</a:t>
            </a:r>
            <a:r>
              <a:rPr lang="de-DE" baseline="-25000" dirty="0" err="1"/>
              <a:t>aq</a:t>
            </a:r>
            <a:r>
              <a:rPr lang="de-DE" baseline="-25000" dirty="0"/>
              <a:t>)</a:t>
            </a:r>
          </a:p>
        </p:txBody>
      </p:sp>
      <p:sp>
        <p:nvSpPr>
          <p:cNvPr id="5" name="Rechteck 4"/>
          <p:cNvSpPr/>
          <p:nvPr/>
        </p:nvSpPr>
        <p:spPr>
          <a:xfrm>
            <a:off x="9615991" y="3430505"/>
            <a:ext cx="194274" cy="180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liennummernplatzhalter 7"/>
          <p:cNvSpPr>
            <a:spLocks noGrp="1"/>
          </p:cNvSpPr>
          <p:nvPr>
            <p:ph type="sldNum" sz="quarter" idx="12"/>
          </p:nvPr>
        </p:nvSpPr>
        <p:spPr/>
        <p:txBody>
          <a:bodyPr/>
          <a:lstStyle/>
          <a:p>
            <a:fld id="{2BFF9692-ABA8-EB4D-B52F-45EFB6AD87B9}" type="slidenum">
              <a:rPr lang="de-DE" smtClean="0"/>
              <a:t>34</a:t>
            </a:fld>
            <a:endParaRPr lang="de-DE"/>
          </a:p>
        </p:txBody>
      </p:sp>
      <p:sp>
        <p:nvSpPr>
          <p:cNvPr id="24" name="Textfeld 23">
            <a:extLst>
              <a:ext uri="{FF2B5EF4-FFF2-40B4-BE49-F238E27FC236}">
                <a16:creationId xmlns:a16="http://schemas.microsoft.com/office/drawing/2014/main" id="{2FADCD23-5DE6-B940-B569-E18924B4D1A5}"/>
              </a:ext>
            </a:extLst>
          </p:cNvPr>
          <p:cNvSpPr txBox="1"/>
          <p:nvPr/>
        </p:nvSpPr>
        <p:spPr>
          <a:xfrm>
            <a:off x="7649936" y="669754"/>
            <a:ext cx="4002967" cy="369332"/>
          </a:xfrm>
          <a:prstGeom prst="rect">
            <a:avLst/>
          </a:prstGeom>
          <a:noFill/>
        </p:spPr>
        <p:txBody>
          <a:bodyPr wrap="square" rtlCol="0">
            <a:spAutoFit/>
          </a:bodyPr>
          <a:lstStyle/>
          <a:p>
            <a:r>
              <a:rPr lang="de-DE" i="1" dirty="0"/>
              <a:t>Säuren und ihre Eigenschaften</a:t>
            </a:r>
          </a:p>
        </p:txBody>
      </p:sp>
      <p:pic>
        <p:nvPicPr>
          <p:cNvPr id="25" name="Grafik 24">
            <a:extLst>
              <a:ext uri="{FF2B5EF4-FFF2-40B4-BE49-F238E27FC236}">
                <a16:creationId xmlns:a16="http://schemas.microsoft.com/office/drawing/2014/main" id="{277267F2-E5B9-644D-8880-A20A0A028D27}"/>
              </a:ext>
            </a:extLst>
          </p:cNvPr>
          <p:cNvPicPr>
            <a:picLocks noChangeAspect="1"/>
          </p:cNvPicPr>
          <p:nvPr/>
        </p:nvPicPr>
        <p:blipFill>
          <a:blip r:embed="rId2"/>
          <a:stretch>
            <a:fillRect/>
          </a:stretch>
        </p:blipFill>
        <p:spPr>
          <a:xfrm>
            <a:off x="10637052" y="303179"/>
            <a:ext cx="680400" cy="680400"/>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450" y="2846985"/>
            <a:ext cx="1028658" cy="736604"/>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2825" y="2846985"/>
            <a:ext cx="977913" cy="736604"/>
          </a:xfrm>
          <a:prstGeom prst="rect">
            <a:avLst/>
          </a:prstGeom>
        </p:spPr>
      </p:pic>
      <p:pic>
        <p:nvPicPr>
          <p:cNvPr id="23" name="Grafik 2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2789233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Basen-Teilchen werden in Wasser in ein negativ geladenes Hydroxid-Ion und ein positiv geladenes Basenrest-Ion gespalten.</a:t>
            </a:r>
          </a:p>
          <a:p>
            <a:pPr marL="0" indent="0">
              <a:buNone/>
            </a:pPr>
            <a:endParaRPr lang="de-DE" dirty="0"/>
          </a:p>
          <a:p>
            <a:pPr marL="0" indent="0">
              <a:buNone/>
            </a:pPr>
            <a:endParaRPr lang="de-DE" dirty="0"/>
          </a:p>
        </p:txBody>
      </p:sp>
      <p:sp>
        <p:nvSpPr>
          <p:cNvPr id="4" name="Foliennummernplatzhalter 3"/>
          <p:cNvSpPr>
            <a:spLocks noGrp="1"/>
          </p:cNvSpPr>
          <p:nvPr>
            <p:ph type="sldNum" sz="quarter" idx="12"/>
          </p:nvPr>
        </p:nvSpPr>
        <p:spPr/>
        <p:txBody>
          <a:bodyPr/>
          <a:lstStyle/>
          <a:p>
            <a:fld id="{2BFF9692-ABA8-EB4D-B52F-45EFB6AD87B9}" type="slidenum">
              <a:rPr lang="de-DE" smtClean="0"/>
              <a:t>35</a:t>
            </a:fld>
            <a:endParaRPr lang="de-DE"/>
          </a:p>
        </p:txBody>
      </p:sp>
      <p:sp>
        <p:nvSpPr>
          <p:cNvPr id="32" name="Textfeld 31">
            <a:extLst>
              <a:ext uri="{FF2B5EF4-FFF2-40B4-BE49-F238E27FC236}">
                <a16:creationId xmlns:a16="http://schemas.microsoft.com/office/drawing/2014/main" id="{5D1D51B1-7D6E-B849-AC32-B50D4F0AC694}"/>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33" name="Grafik 32">
            <a:extLst>
              <a:ext uri="{FF2B5EF4-FFF2-40B4-BE49-F238E27FC236}">
                <a16:creationId xmlns:a16="http://schemas.microsoft.com/office/drawing/2014/main" id="{D9C0A2E8-E9E8-294C-A3C3-8A166BD1D71C}"/>
              </a:ext>
            </a:extLst>
          </p:cNvPr>
          <p:cNvPicPr>
            <a:picLocks noChangeAspect="1"/>
          </p:cNvPicPr>
          <p:nvPr/>
        </p:nvPicPr>
        <p:blipFill>
          <a:blip r:embed="rId2"/>
          <a:stretch>
            <a:fillRect/>
          </a:stretch>
        </p:blipFill>
        <p:spPr>
          <a:xfrm>
            <a:off x="10637052" y="303179"/>
            <a:ext cx="680400" cy="680400"/>
          </a:xfrm>
          <a:prstGeom prst="rect">
            <a:avLst/>
          </a:prstGeom>
        </p:spPr>
      </p:pic>
      <p:sp>
        <p:nvSpPr>
          <p:cNvPr id="30" name="Oval 3">
            <a:extLst>
              <a:ext uri="{FF2B5EF4-FFF2-40B4-BE49-F238E27FC236}">
                <a16:creationId xmlns:a16="http://schemas.microsoft.com/office/drawing/2014/main" id="{95E661CC-52DA-D34C-85AD-54E007B27D14}"/>
              </a:ext>
            </a:extLst>
          </p:cNvPr>
          <p:cNvSpPr>
            <a:spLocks noChangeAspect="1"/>
          </p:cNvSpPr>
          <p:nvPr/>
        </p:nvSpPr>
        <p:spPr>
          <a:xfrm>
            <a:off x="3639252" y="2268843"/>
            <a:ext cx="439200" cy="440871"/>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feld 30">
            <a:extLst>
              <a:ext uri="{FF2B5EF4-FFF2-40B4-BE49-F238E27FC236}">
                <a16:creationId xmlns:a16="http://schemas.microsoft.com/office/drawing/2014/main" id="{48E6D44E-02EC-884D-BED0-E5A714370BC6}"/>
              </a:ext>
            </a:extLst>
          </p:cNvPr>
          <p:cNvSpPr txBox="1"/>
          <p:nvPr/>
        </p:nvSpPr>
        <p:spPr>
          <a:xfrm>
            <a:off x="1988165" y="2339816"/>
            <a:ext cx="1385740" cy="276999"/>
          </a:xfrm>
          <a:prstGeom prst="rect">
            <a:avLst/>
          </a:prstGeom>
          <a:noFill/>
        </p:spPr>
        <p:txBody>
          <a:bodyPr wrap="square" rtlCol="0">
            <a:spAutoFit/>
          </a:bodyPr>
          <a:lstStyle/>
          <a:p>
            <a:r>
              <a:rPr lang="de-DE" sz="1200" i="1" dirty="0"/>
              <a:t>Modell:</a:t>
            </a:r>
          </a:p>
        </p:txBody>
      </p:sp>
      <p:sp>
        <p:nvSpPr>
          <p:cNvPr id="57" name="Textfeld 56">
            <a:extLst>
              <a:ext uri="{FF2B5EF4-FFF2-40B4-BE49-F238E27FC236}">
                <a16:creationId xmlns:a16="http://schemas.microsoft.com/office/drawing/2014/main" id="{CCA9CFBA-FA39-144E-B35C-A75B7F590B7E}"/>
              </a:ext>
            </a:extLst>
          </p:cNvPr>
          <p:cNvSpPr txBox="1"/>
          <p:nvPr/>
        </p:nvSpPr>
        <p:spPr>
          <a:xfrm>
            <a:off x="1972156" y="2932240"/>
            <a:ext cx="1385740" cy="276999"/>
          </a:xfrm>
          <a:prstGeom prst="rect">
            <a:avLst/>
          </a:prstGeom>
          <a:noFill/>
        </p:spPr>
        <p:txBody>
          <a:bodyPr wrap="square" rtlCol="0">
            <a:spAutoFit/>
          </a:bodyPr>
          <a:lstStyle/>
          <a:p>
            <a:r>
              <a:rPr lang="de-DE" sz="1200" i="1" dirty="0"/>
              <a:t>Reaktionsschema:</a:t>
            </a:r>
          </a:p>
        </p:txBody>
      </p:sp>
      <p:sp>
        <p:nvSpPr>
          <p:cNvPr id="58" name="Textfeld 57">
            <a:extLst>
              <a:ext uri="{FF2B5EF4-FFF2-40B4-BE49-F238E27FC236}">
                <a16:creationId xmlns:a16="http://schemas.microsoft.com/office/drawing/2014/main" id="{546E3332-456F-634C-8052-B0E0E8479904}"/>
              </a:ext>
            </a:extLst>
          </p:cNvPr>
          <p:cNvSpPr txBox="1"/>
          <p:nvPr/>
        </p:nvSpPr>
        <p:spPr>
          <a:xfrm>
            <a:off x="1941508" y="3536149"/>
            <a:ext cx="1479054" cy="276999"/>
          </a:xfrm>
          <a:prstGeom prst="rect">
            <a:avLst/>
          </a:prstGeom>
          <a:noFill/>
        </p:spPr>
        <p:txBody>
          <a:bodyPr wrap="square" rtlCol="0">
            <a:spAutoFit/>
          </a:bodyPr>
          <a:lstStyle/>
          <a:p>
            <a:r>
              <a:rPr lang="de-DE" sz="1200" i="1" dirty="0"/>
              <a:t>Reaktionsgleichung:</a:t>
            </a:r>
          </a:p>
        </p:txBody>
      </p:sp>
      <p:sp>
        <p:nvSpPr>
          <p:cNvPr id="59" name="Oval 7">
            <a:extLst>
              <a:ext uri="{FF2B5EF4-FFF2-40B4-BE49-F238E27FC236}">
                <a16:creationId xmlns:a16="http://schemas.microsoft.com/office/drawing/2014/main" id="{8E3E6956-FDC7-C74B-8649-C03D3E01C7CF}"/>
              </a:ext>
            </a:extLst>
          </p:cNvPr>
          <p:cNvSpPr>
            <a:spLocks noChangeAspect="1"/>
          </p:cNvSpPr>
          <p:nvPr/>
        </p:nvSpPr>
        <p:spPr>
          <a:xfrm>
            <a:off x="3952929" y="2268843"/>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60" name="Gerade Verbindung mit Pfeil 59">
            <a:extLst>
              <a:ext uri="{FF2B5EF4-FFF2-40B4-BE49-F238E27FC236}">
                <a16:creationId xmlns:a16="http://schemas.microsoft.com/office/drawing/2014/main" id="{EA078B8C-2F3C-A84C-955E-FB66EDE517E6}"/>
              </a:ext>
            </a:extLst>
          </p:cNvPr>
          <p:cNvCxnSpPr/>
          <p:nvPr/>
        </p:nvCxnSpPr>
        <p:spPr>
          <a:xfrm>
            <a:off x="5185530" y="2510782"/>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Oval 12">
            <a:extLst>
              <a:ext uri="{FF2B5EF4-FFF2-40B4-BE49-F238E27FC236}">
                <a16:creationId xmlns:a16="http://schemas.microsoft.com/office/drawing/2014/main" id="{787F09CC-A5C1-404A-8040-322900899385}"/>
              </a:ext>
            </a:extLst>
          </p:cNvPr>
          <p:cNvSpPr>
            <a:spLocks noChangeAspect="1"/>
          </p:cNvSpPr>
          <p:nvPr/>
        </p:nvSpPr>
        <p:spPr>
          <a:xfrm>
            <a:off x="9189351" y="2503546"/>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Textfeld 61">
            <a:extLst>
              <a:ext uri="{FF2B5EF4-FFF2-40B4-BE49-F238E27FC236}">
                <a16:creationId xmlns:a16="http://schemas.microsoft.com/office/drawing/2014/main" id="{3468C388-A219-C64C-B2EB-C0CDE9D4C61A}"/>
              </a:ext>
            </a:extLst>
          </p:cNvPr>
          <p:cNvSpPr txBox="1"/>
          <p:nvPr/>
        </p:nvSpPr>
        <p:spPr>
          <a:xfrm>
            <a:off x="3254644" y="2862297"/>
            <a:ext cx="1885682" cy="369332"/>
          </a:xfrm>
          <a:prstGeom prst="rect">
            <a:avLst/>
          </a:prstGeom>
          <a:noFill/>
        </p:spPr>
        <p:txBody>
          <a:bodyPr wrap="square" rtlCol="0">
            <a:spAutoFit/>
          </a:bodyPr>
          <a:lstStyle/>
          <a:p>
            <a:r>
              <a:rPr lang="de-DE" dirty="0"/>
              <a:t>Basen-Teilchen </a:t>
            </a:r>
            <a:r>
              <a:rPr lang="de-DE" baseline="-25000" dirty="0"/>
              <a:t>(</a:t>
            </a:r>
            <a:r>
              <a:rPr lang="de-DE" baseline="-25000" dirty="0" err="1"/>
              <a:t>aq</a:t>
            </a:r>
            <a:r>
              <a:rPr lang="de-DE" baseline="-25000" dirty="0"/>
              <a:t>)</a:t>
            </a:r>
          </a:p>
        </p:txBody>
      </p:sp>
      <p:sp>
        <p:nvSpPr>
          <p:cNvPr id="63" name="Textfeld 62">
            <a:extLst>
              <a:ext uri="{FF2B5EF4-FFF2-40B4-BE49-F238E27FC236}">
                <a16:creationId xmlns:a16="http://schemas.microsoft.com/office/drawing/2014/main" id="{24EE0DAD-71ED-6E44-90BA-EFA0205AA453}"/>
              </a:ext>
            </a:extLst>
          </p:cNvPr>
          <p:cNvSpPr txBox="1"/>
          <p:nvPr/>
        </p:nvSpPr>
        <p:spPr>
          <a:xfrm>
            <a:off x="6016754" y="2870764"/>
            <a:ext cx="1801305"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64" name="Gerade Verbindung mit Pfeil 63">
            <a:extLst>
              <a:ext uri="{FF2B5EF4-FFF2-40B4-BE49-F238E27FC236}">
                <a16:creationId xmlns:a16="http://schemas.microsoft.com/office/drawing/2014/main" id="{B49E665B-21A3-9B4A-8038-588460AB13E5}"/>
              </a:ext>
            </a:extLst>
          </p:cNvPr>
          <p:cNvCxnSpPr/>
          <p:nvPr/>
        </p:nvCxnSpPr>
        <p:spPr>
          <a:xfrm>
            <a:off x="5169521" y="3032280"/>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feld 64">
            <a:extLst>
              <a:ext uri="{FF2B5EF4-FFF2-40B4-BE49-F238E27FC236}">
                <a16:creationId xmlns:a16="http://schemas.microsoft.com/office/drawing/2014/main" id="{D0A5D1BA-D8C5-F44C-A0B9-848507E31481}"/>
              </a:ext>
            </a:extLst>
          </p:cNvPr>
          <p:cNvSpPr txBox="1"/>
          <p:nvPr/>
        </p:nvSpPr>
        <p:spPr>
          <a:xfrm>
            <a:off x="7818060" y="2318880"/>
            <a:ext cx="280447" cy="369332"/>
          </a:xfrm>
          <a:prstGeom prst="rect">
            <a:avLst/>
          </a:prstGeom>
          <a:noFill/>
        </p:spPr>
        <p:txBody>
          <a:bodyPr wrap="square">
            <a:spAutoFit/>
          </a:bodyPr>
          <a:lstStyle/>
          <a:p>
            <a:r>
              <a:rPr lang="de-DE" dirty="0"/>
              <a:t>+</a:t>
            </a:r>
          </a:p>
        </p:txBody>
      </p:sp>
      <p:sp>
        <p:nvSpPr>
          <p:cNvPr id="66" name="Textfeld 65">
            <a:extLst>
              <a:ext uri="{FF2B5EF4-FFF2-40B4-BE49-F238E27FC236}">
                <a16:creationId xmlns:a16="http://schemas.microsoft.com/office/drawing/2014/main" id="{73822A3D-116F-BE4E-9F10-57EB6DD68526}"/>
              </a:ext>
            </a:extLst>
          </p:cNvPr>
          <p:cNvSpPr txBox="1"/>
          <p:nvPr/>
        </p:nvSpPr>
        <p:spPr>
          <a:xfrm>
            <a:off x="3134432" y="3470863"/>
            <a:ext cx="1782430" cy="369332"/>
          </a:xfrm>
          <a:prstGeom prst="rect">
            <a:avLst/>
          </a:prstGeom>
          <a:noFill/>
        </p:spPr>
        <p:txBody>
          <a:bodyPr wrap="square" rtlCol="0">
            <a:spAutoFit/>
          </a:bodyPr>
          <a:lstStyle/>
          <a:p>
            <a:pPr algn="ctr"/>
            <a:r>
              <a:rPr lang="de-DE" dirty="0">
                <a:solidFill>
                  <a:schemeClr val="bg1">
                    <a:lumMod val="50000"/>
                  </a:schemeClr>
                </a:solidFill>
              </a:rPr>
              <a:t>B</a:t>
            </a:r>
            <a:r>
              <a:rPr lang="de-DE" dirty="0">
                <a:solidFill>
                  <a:schemeClr val="accent1">
                    <a:lumMod val="75000"/>
                  </a:schemeClr>
                </a:solidFill>
              </a:rPr>
              <a:t>O</a:t>
            </a:r>
            <a:r>
              <a:rPr lang="de-DE" dirty="0">
                <a:solidFill>
                  <a:schemeClr val="accent2">
                    <a:lumMod val="75000"/>
                  </a:schemeClr>
                </a:solidFill>
              </a:rPr>
              <a:t>H</a:t>
            </a:r>
            <a:r>
              <a:rPr lang="de-DE" dirty="0"/>
              <a:t> </a:t>
            </a:r>
            <a:r>
              <a:rPr lang="de-DE" baseline="-25000" dirty="0"/>
              <a:t>(</a:t>
            </a:r>
            <a:r>
              <a:rPr lang="de-DE" baseline="-25000" dirty="0" err="1"/>
              <a:t>aq</a:t>
            </a:r>
            <a:r>
              <a:rPr lang="de-DE" baseline="-25000" dirty="0"/>
              <a:t>)</a:t>
            </a:r>
          </a:p>
        </p:txBody>
      </p:sp>
      <p:sp>
        <p:nvSpPr>
          <p:cNvPr id="67" name="Textfeld 66">
            <a:extLst>
              <a:ext uri="{FF2B5EF4-FFF2-40B4-BE49-F238E27FC236}">
                <a16:creationId xmlns:a16="http://schemas.microsoft.com/office/drawing/2014/main" id="{AF2C2433-E29C-EE43-8824-FA534FD2570D}"/>
              </a:ext>
            </a:extLst>
          </p:cNvPr>
          <p:cNvSpPr txBox="1"/>
          <p:nvPr/>
        </p:nvSpPr>
        <p:spPr>
          <a:xfrm>
            <a:off x="5895386" y="3479330"/>
            <a:ext cx="1922674" cy="369332"/>
          </a:xfrm>
          <a:prstGeom prst="rect">
            <a:avLst/>
          </a:prstGeom>
          <a:noFill/>
        </p:spPr>
        <p:txBody>
          <a:bodyPr wrap="square" rtlCol="0">
            <a:spAutoFit/>
          </a:bodyPr>
          <a:lstStyle/>
          <a:p>
            <a:pPr algn="ctr"/>
            <a:r>
              <a:rPr lang="de-DE" dirty="0">
                <a:solidFill>
                  <a:schemeClr val="accent1">
                    <a:lumMod val="75000"/>
                  </a:schemeClr>
                </a:solidFill>
              </a:rPr>
              <a:t>O</a:t>
            </a:r>
            <a:r>
              <a:rPr lang="de-DE" dirty="0">
                <a:solidFill>
                  <a:schemeClr val="accent2">
                    <a:lumMod val="75000"/>
                  </a:schemeClr>
                </a:solidFill>
              </a:rPr>
              <a:t>H</a:t>
            </a:r>
            <a:r>
              <a:rPr lang="de-DE" baseline="30000" dirty="0">
                <a:solidFill>
                  <a:schemeClr val="accent2">
                    <a:lumMod val="75000"/>
                  </a:schemeClr>
                </a:solidFill>
              </a:rPr>
              <a:t>-</a:t>
            </a:r>
            <a:r>
              <a:rPr lang="de-DE" dirty="0"/>
              <a:t> </a:t>
            </a:r>
            <a:r>
              <a:rPr lang="de-DE" baseline="-25000" dirty="0"/>
              <a:t>(</a:t>
            </a:r>
            <a:r>
              <a:rPr lang="de-DE" baseline="-25000" dirty="0" err="1"/>
              <a:t>aq</a:t>
            </a:r>
            <a:r>
              <a:rPr lang="de-DE" baseline="-25000" dirty="0"/>
              <a:t>)</a:t>
            </a:r>
          </a:p>
        </p:txBody>
      </p:sp>
      <p:cxnSp>
        <p:nvCxnSpPr>
          <p:cNvPr id="68" name="Gerade Verbindung mit Pfeil 67">
            <a:extLst>
              <a:ext uri="{FF2B5EF4-FFF2-40B4-BE49-F238E27FC236}">
                <a16:creationId xmlns:a16="http://schemas.microsoft.com/office/drawing/2014/main" id="{CAA2B3B1-7E58-344B-A0F4-0A58E0B10600}"/>
              </a:ext>
            </a:extLst>
          </p:cNvPr>
          <p:cNvCxnSpPr/>
          <p:nvPr/>
        </p:nvCxnSpPr>
        <p:spPr>
          <a:xfrm>
            <a:off x="5169521" y="3648681"/>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Textfeld 68">
            <a:extLst>
              <a:ext uri="{FF2B5EF4-FFF2-40B4-BE49-F238E27FC236}">
                <a16:creationId xmlns:a16="http://schemas.microsoft.com/office/drawing/2014/main" id="{A48DEEE1-F7E9-1642-AEA3-1D8E0AF34EA5}"/>
              </a:ext>
            </a:extLst>
          </p:cNvPr>
          <p:cNvSpPr txBox="1"/>
          <p:nvPr/>
        </p:nvSpPr>
        <p:spPr>
          <a:xfrm>
            <a:off x="7818060" y="3479330"/>
            <a:ext cx="280447" cy="369332"/>
          </a:xfrm>
          <a:prstGeom prst="rect">
            <a:avLst/>
          </a:prstGeom>
          <a:noFill/>
        </p:spPr>
        <p:txBody>
          <a:bodyPr wrap="square">
            <a:spAutoFit/>
          </a:bodyPr>
          <a:lstStyle/>
          <a:p>
            <a:r>
              <a:rPr lang="de-DE" dirty="0"/>
              <a:t>+</a:t>
            </a:r>
          </a:p>
        </p:txBody>
      </p:sp>
      <p:sp>
        <p:nvSpPr>
          <p:cNvPr id="70" name="Textfeld 69">
            <a:extLst>
              <a:ext uri="{FF2B5EF4-FFF2-40B4-BE49-F238E27FC236}">
                <a16:creationId xmlns:a16="http://schemas.microsoft.com/office/drawing/2014/main" id="{37BD1E53-0AD8-B546-A52B-6222C8F51D4D}"/>
              </a:ext>
            </a:extLst>
          </p:cNvPr>
          <p:cNvSpPr txBox="1"/>
          <p:nvPr/>
        </p:nvSpPr>
        <p:spPr>
          <a:xfrm>
            <a:off x="8633851" y="3476891"/>
            <a:ext cx="1782431" cy="369332"/>
          </a:xfrm>
          <a:prstGeom prst="rect">
            <a:avLst/>
          </a:prstGeom>
          <a:noFill/>
        </p:spPr>
        <p:txBody>
          <a:bodyPr wrap="square" rtlCol="0">
            <a:spAutoFit/>
          </a:bodyPr>
          <a:lstStyle/>
          <a:p>
            <a:pPr algn="ctr"/>
            <a:r>
              <a:rPr lang="de-DE" dirty="0">
                <a:solidFill>
                  <a:schemeClr val="bg1">
                    <a:lumMod val="50000"/>
                  </a:schemeClr>
                </a:solidFill>
              </a:rPr>
              <a:t>B</a:t>
            </a:r>
            <a:r>
              <a:rPr lang="de-DE" baseline="30000" dirty="0">
                <a:solidFill>
                  <a:schemeClr val="bg1">
                    <a:lumMod val="50000"/>
                  </a:schemeClr>
                </a:solidFill>
              </a:rPr>
              <a:t>+</a:t>
            </a:r>
            <a:r>
              <a:rPr lang="de-DE" dirty="0">
                <a:solidFill>
                  <a:srgbClr val="FF0000"/>
                </a:solidFill>
              </a:rPr>
              <a:t> </a:t>
            </a:r>
            <a:r>
              <a:rPr lang="de-DE" baseline="-25000" dirty="0"/>
              <a:t>(</a:t>
            </a:r>
            <a:r>
              <a:rPr lang="de-DE" baseline="-25000" dirty="0" err="1"/>
              <a:t>aq</a:t>
            </a:r>
            <a:r>
              <a:rPr lang="de-DE" baseline="-25000" dirty="0"/>
              <a:t>)</a:t>
            </a:r>
          </a:p>
        </p:txBody>
      </p:sp>
      <p:sp>
        <p:nvSpPr>
          <p:cNvPr id="71" name="Oval 7">
            <a:extLst>
              <a:ext uri="{FF2B5EF4-FFF2-40B4-BE49-F238E27FC236}">
                <a16:creationId xmlns:a16="http://schemas.microsoft.com/office/drawing/2014/main" id="{8E3E6956-FDC7-C74B-8649-C03D3E01C7CF}"/>
              </a:ext>
            </a:extLst>
          </p:cNvPr>
          <p:cNvSpPr>
            <a:spLocks noChangeAspect="1"/>
          </p:cNvSpPr>
          <p:nvPr/>
        </p:nvSpPr>
        <p:spPr>
          <a:xfrm>
            <a:off x="4144027" y="2268843"/>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2" name="Oval 7">
            <a:extLst>
              <a:ext uri="{FF2B5EF4-FFF2-40B4-BE49-F238E27FC236}">
                <a16:creationId xmlns:a16="http://schemas.microsoft.com/office/drawing/2014/main" id="{8E3E6956-FDC7-C74B-8649-C03D3E01C7CF}"/>
              </a:ext>
            </a:extLst>
          </p:cNvPr>
          <p:cNvSpPr>
            <a:spLocks noChangeAspect="1"/>
          </p:cNvSpPr>
          <p:nvPr/>
        </p:nvSpPr>
        <p:spPr>
          <a:xfrm>
            <a:off x="6474606" y="2264920"/>
            <a:ext cx="251045" cy="252000"/>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3" name="Oval 7">
            <a:extLst>
              <a:ext uri="{FF2B5EF4-FFF2-40B4-BE49-F238E27FC236}">
                <a16:creationId xmlns:a16="http://schemas.microsoft.com/office/drawing/2014/main" id="{8E3E6956-FDC7-C74B-8649-C03D3E01C7CF}"/>
              </a:ext>
            </a:extLst>
          </p:cNvPr>
          <p:cNvSpPr>
            <a:spLocks noChangeAspect="1"/>
          </p:cNvSpPr>
          <p:nvPr/>
        </p:nvSpPr>
        <p:spPr>
          <a:xfrm>
            <a:off x="6665704" y="2264920"/>
            <a:ext cx="251045" cy="25200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Oval 3">
            <a:extLst>
              <a:ext uri="{FF2B5EF4-FFF2-40B4-BE49-F238E27FC236}">
                <a16:creationId xmlns:a16="http://schemas.microsoft.com/office/drawing/2014/main" id="{95E661CC-52DA-D34C-85AD-54E007B27D14}"/>
              </a:ext>
            </a:extLst>
          </p:cNvPr>
          <p:cNvSpPr>
            <a:spLocks noChangeAspect="1"/>
          </p:cNvSpPr>
          <p:nvPr/>
        </p:nvSpPr>
        <p:spPr>
          <a:xfrm>
            <a:off x="9031353" y="2264920"/>
            <a:ext cx="439200" cy="440871"/>
          </a:xfrm>
          <a:prstGeom prst="ellipse">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5" name="Oval 7">
            <a:extLst>
              <a:ext uri="{FF2B5EF4-FFF2-40B4-BE49-F238E27FC236}">
                <a16:creationId xmlns:a16="http://schemas.microsoft.com/office/drawing/2014/main" id="{8E3E6956-FDC7-C74B-8649-C03D3E01C7CF}"/>
              </a:ext>
            </a:extLst>
          </p:cNvPr>
          <p:cNvSpPr>
            <a:spLocks noChangeAspect="1"/>
          </p:cNvSpPr>
          <p:nvPr/>
        </p:nvSpPr>
        <p:spPr>
          <a:xfrm>
            <a:off x="9345030" y="2264920"/>
            <a:ext cx="251045" cy="25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6" name="Rechteck 75"/>
          <p:cNvSpPr/>
          <p:nvPr/>
        </p:nvSpPr>
        <p:spPr>
          <a:xfrm>
            <a:off x="8536450" y="2870764"/>
            <a:ext cx="1775679" cy="369332"/>
          </a:xfrm>
          <a:prstGeom prst="rect">
            <a:avLst/>
          </a:prstGeom>
        </p:spPr>
        <p:txBody>
          <a:bodyPr wrap="none">
            <a:spAutoFit/>
          </a:bodyPr>
          <a:lstStyle/>
          <a:p>
            <a:r>
              <a:rPr lang="de-DE" dirty="0"/>
              <a:t>Basenrest-Ion </a:t>
            </a:r>
            <a:r>
              <a:rPr lang="de-DE" baseline="-25000" dirty="0"/>
              <a:t>(</a:t>
            </a:r>
            <a:r>
              <a:rPr lang="de-DE" baseline="-25000" dirty="0" err="1"/>
              <a:t>aq</a:t>
            </a:r>
            <a:r>
              <a:rPr lang="de-DE" baseline="-25000" dirty="0"/>
              <a:t>)</a:t>
            </a:r>
          </a:p>
        </p:txBody>
      </p:sp>
      <p:sp>
        <p:nvSpPr>
          <p:cNvPr id="77" name="Textfeld 76">
            <a:extLst>
              <a:ext uri="{FF2B5EF4-FFF2-40B4-BE49-F238E27FC236}">
                <a16:creationId xmlns:a16="http://schemas.microsoft.com/office/drawing/2014/main" id="{D0A5D1BA-D8C5-F44C-A0B9-848507E31481}"/>
              </a:ext>
            </a:extLst>
          </p:cNvPr>
          <p:cNvSpPr txBox="1"/>
          <p:nvPr/>
        </p:nvSpPr>
        <p:spPr>
          <a:xfrm>
            <a:off x="7824347" y="2896907"/>
            <a:ext cx="280447" cy="369332"/>
          </a:xfrm>
          <a:prstGeom prst="rect">
            <a:avLst/>
          </a:prstGeom>
          <a:noFill/>
        </p:spPr>
        <p:txBody>
          <a:bodyPr wrap="square">
            <a:spAutoFit/>
          </a:bodyPr>
          <a:lstStyle/>
          <a:p>
            <a:r>
              <a:rPr lang="de-DE" dirty="0"/>
              <a:t>+</a:t>
            </a:r>
          </a:p>
        </p:txBody>
      </p:sp>
      <p:pic>
        <p:nvPicPr>
          <p:cNvPr id="35" name="Grafik 3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886638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Um den Knochen zu schützen, müssen die überschüssigen Säuren im Körper neutralisiert werden. Dazu werden Basen genutzt. Die Basen-Teilchen werden in Wasser in ein negativ geladenes Hydroxid-Ion und ein positiv geladenes Basenrest-Ion gespalten.</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Anschließend reagieren die Hydroxid-Ionen mit den Wasserstoff-Ionen, um diese zu neutralisieren.</a:t>
            </a:r>
          </a:p>
          <a:p>
            <a:pPr marL="0" indent="0">
              <a:buNone/>
            </a:pPr>
            <a:endParaRPr lang="de-DE" dirty="0"/>
          </a:p>
          <a:p>
            <a:pPr marL="0" indent="0">
              <a:buNone/>
            </a:pPr>
            <a:endParaRPr lang="de-DE" dirty="0"/>
          </a:p>
        </p:txBody>
      </p:sp>
      <p:sp>
        <p:nvSpPr>
          <p:cNvPr id="4" name="Foliennummernplatzhalter 3"/>
          <p:cNvSpPr>
            <a:spLocks noGrp="1"/>
          </p:cNvSpPr>
          <p:nvPr>
            <p:ph type="sldNum" sz="quarter" idx="12"/>
          </p:nvPr>
        </p:nvSpPr>
        <p:spPr/>
        <p:txBody>
          <a:bodyPr/>
          <a:lstStyle/>
          <a:p>
            <a:fld id="{2BFF9692-ABA8-EB4D-B52F-45EFB6AD87B9}" type="slidenum">
              <a:rPr lang="de-DE" smtClean="0"/>
              <a:t>36</a:t>
            </a:fld>
            <a:endParaRPr lang="de-DE"/>
          </a:p>
        </p:txBody>
      </p:sp>
      <p:sp>
        <p:nvSpPr>
          <p:cNvPr id="32" name="Textfeld 31">
            <a:extLst>
              <a:ext uri="{FF2B5EF4-FFF2-40B4-BE49-F238E27FC236}">
                <a16:creationId xmlns:a16="http://schemas.microsoft.com/office/drawing/2014/main" id="{5D1D51B1-7D6E-B849-AC32-B50D4F0AC694}"/>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33" name="Grafik 32">
            <a:extLst>
              <a:ext uri="{FF2B5EF4-FFF2-40B4-BE49-F238E27FC236}">
                <a16:creationId xmlns:a16="http://schemas.microsoft.com/office/drawing/2014/main" id="{D9C0A2E8-E9E8-294C-A3C3-8A166BD1D71C}"/>
              </a:ext>
            </a:extLst>
          </p:cNvPr>
          <p:cNvPicPr>
            <a:picLocks noChangeAspect="1"/>
          </p:cNvPicPr>
          <p:nvPr/>
        </p:nvPicPr>
        <p:blipFill>
          <a:blip r:embed="rId2"/>
          <a:stretch>
            <a:fillRect/>
          </a:stretch>
        </p:blipFill>
        <p:spPr>
          <a:xfrm>
            <a:off x="10637052" y="303179"/>
            <a:ext cx="680400" cy="680400"/>
          </a:xfrm>
          <a:prstGeom prst="rect">
            <a:avLst/>
          </a:prstGeom>
        </p:spPr>
      </p:pic>
      <p:sp>
        <p:nvSpPr>
          <p:cNvPr id="34" name="Textfeld 33">
            <a:extLst>
              <a:ext uri="{FF2B5EF4-FFF2-40B4-BE49-F238E27FC236}">
                <a16:creationId xmlns:a16="http://schemas.microsoft.com/office/drawing/2014/main" id="{D299C5A9-0B8B-4AF8-BAC3-AE29FD8A33FD}"/>
              </a:ext>
            </a:extLst>
          </p:cNvPr>
          <p:cNvSpPr txBox="1"/>
          <p:nvPr/>
        </p:nvSpPr>
        <p:spPr>
          <a:xfrm>
            <a:off x="888969" y="2901482"/>
            <a:ext cx="1088433" cy="307777"/>
          </a:xfrm>
          <a:prstGeom prst="rect">
            <a:avLst/>
          </a:prstGeom>
          <a:noFill/>
        </p:spPr>
        <p:txBody>
          <a:bodyPr wrap="square" rtlCol="0">
            <a:spAutoFit/>
          </a:bodyPr>
          <a:lstStyle/>
          <a:p>
            <a:r>
              <a:rPr lang="de-DE" sz="1400" i="1" dirty="0"/>
              <a:t>Schritt 1</a:t>
            </a:r>
          </a:p>
        </p:txBody>
      </p:sp>
      <p:sp>
        <p:nvSpPr>
          <p:cNvPr id="35" name="Textfeld 34">
            <a:extLst>
              <a:ext uri="{FF2B5EF4-FFF2-40B4-BE49-F238E27FC236}">
                <a16:creationId xmlns:a16="http://schemas.microsoft.com/office/drawing/2014/main" id="{AC4C9BEF-783B-4A18-97B2-AC792933A8E6}"/>
              </a:ext>
            </a:extLst>
          </p:cNvPr>
          <p:cNvSpPr txBox="1"/>
          <p:nvPr/>
        </p:nvSpPr>
        <p:spPr>
          <a:xfrm>
            <a:off x="888968" y="4934856"/>
            <a:ext cx="1088433" cy="307777"/>
          </a:xfrm>
          <a:prstGeom prst="rect">
            <a:avLst/>
          </a:prstGeom>
          <a:noFill/>
        </p:spPr>
        <p:txBody>
          <a:bodyPr wrap="square" rtlCol="0">
            <a:spAutoFit/>
          </a:bodyPr>
          <a:lstStyle/>
          <a:p>
            <a:r>
              <a:rPr lang="de-DE" sz="1400" i="1" dirty="0"/>
              <a:t>Schritt 2</a:t>
            </a:r>
          </a:p>
        </p:txBody>
      </p:sp>
      <p:sp>
        <p:nvSpPr>
          <p:cNvPr id="38" name="Textfeld 37">
            <a:extLst>
              <a:ext uri="{FF2B5EF4-FFF2-40B4-BE49-F238E27FC236}">
                <a16:creationId xmlns:a16="http://schemas.microsoft.com/office/drawing/2014/main" id="{CCA9CFBA-FA39-144E-B35C-A75B7F590B7E}"/>
              </a:ext>
            </a:extLst>
          </p:cNvPr>
          <p:cNvSpPr txBox="1"/>
          <p:nvPr/>
        </p:nvSpPr>
        <p:spPr>
          <a:xfrm>
            <a:off x="1972156" y="2503615"/>
            <a:ext cx="1385740" cy="276999"/>
          </a:xfrm>
          <a:prstGeom prst="rect">
            <a:avLst/>
          </a:prstGeom>
          <a:noFill/>
        </p:spPr>
        <p:txBody>
          <a:bodyPr wrap="square" rtlCol="0">
            <a:spAutoFit/>
          </a:bodyPr>
          <a:lstStyle/>
          <a:p>
            <a:r>
              <a:rPr lang="de-DE" sz="1200" i="1" dirty="0"/>
              <a:t>Reaktionsschema:</a:t>
            </a:r>
          </a:p>
        </p:txBody>
      </p:sp>
      <p:sp>
        <p:nvSpPr>
          <p:cNvPr id="39" name="Textfeld 38">
            <a:extLst>
              <a:ext uri="{FF2B5EF4-FFF2-40B4-BE49-F238E27FC236}">
                <a16:creationId xmlns:a16="http://schemas.microsoft.com/office/drawing/2014/main" id="{546E3332-456F-634C-8052-B0E0E8479904}"/>
              </a:ext>
            </a:extLst>
          </p:cNvPr>
          <p:cNvSpPr txBox="1"/>
          <p:nvPr/>
        </p:nvSpPr>
        <p:spPr>
          <a:xfrm>
            <a:off x="1941508" y="3107524"/>
            <a:ext cx="1479054" cy="276999"/>
          </a:xfrm>
          <a:prstGeom prst="rect">
            <a:avLst/>
          </a:prstGeom>
          <a:noFill/>
        </p:spPr>
        <p:txBody>
          <a:bodyPr wrap="square" rtlCol="0">
            <a:spAutoFit/>
          </a:bodyPr>
          <a:lstStyle/>
          <a:p>
            <a:r>
              <a:rPr lang="de-DE" sz="1200" i="1" dirty="0"/>
              <a:t>Reaktionsgleichung:</a:t>
            </a:r>
          </a:p>
        </p:txBody>
      </p:sp>
      <p:sp>
        <p:nvSpPr>
          <p:cNvPr id="40" name="Textfeld 39">
            <a:extLst>
              <a:ext uri="{FF2B5EF4-FFF2-40B4-BE49-F238E27FC236}">
                <a16:creationId xmlns:a16="http://schemas.microsoft.com/office/drawing/2014/main" id="{3468C388-A219-C64C-B2EB-C0CDE9D4C61A}"/>
              </a:ext>
            </a:extLst>
          </p:cNvPr>
          <p:cNvSpPr txBox="1"/>
          <p:nvPr/>
        </p:nvSpPr>
        <p:spPr>
          <a:xfrm>
            <a:off x="3254644" y="2433672"/>
            <a:ext cx="1885682" cy="369332"/>
          </a:xfrm>
          <a:prstGeom prst="rect">
            <a:avLst/>
          </a:prstGeom>
          <a:noFill/>
        </p:spPr>
        <p:txBody>
          <a:bodyPr wrap="square" rtlCol="0">
            <a:spAutoFit/>
          </a:bodyPr>
          <a:lstStyle/>
          <a:p>
            <a:r>
              <a:rPr lang="de-DE" dirty="0"/>
              <a:t>Basen-Teilchen </a:t>
            </a:r>
            <a:r>
              <a:rPr lang="de-DE" baseline="-25000" dirty="0"/>
              <a:t>(</a:t>
            </a:r>
            <a:r>
              <a:rPr lang="de-DE" baseline="-25000" dirty="0" err="1"/>
              <a:t>aq</a:t>
            </a:r>
            <a:r>
              <a:rPr lang="de-DE" baseline="-25000" dirty="0"/>
              <a:t>)</a:t>
            </a:r>
          </a:p>
        </p:txBody>
      </p:sp>
      <p:sp>
        <p:nvSpPr>
          <p:cNvPr id="44" name="Textfeld 43">
            <a:extLst>
              <a:ext uri="{FF2B5EF4-FFF2-40B4-BE49-F238E27FC236}">
                <a16:creationId xmlns:a16="http://schemas.microsoft.com/office/drawing/2014/main" id="{24EE0DAD-71ED-6E44-90BA-EFA0205AA453}"/>
              </a:ext>
            </a:extLst>
          </p:cNvPr>
          <p:cNvSpPr txBox="1"/>
          <p:nvPr/>
        </p:nvSpPr>
        <p:spPr>
          <a:xfrm>
            <a:off x="6016754" y="2442139"/>
            <a:ext cx="1801305"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50" name="Gerade Verbindung mit Pfeil 49">
            <a:extLst>
              <a:ext uri="{FF2B5EF4-FFF2-40B4-BE49-F238E27FC236}">
                <a16:creationId xmlns:a16="http://schemas.microsoft.com/office/drawing/2014/main" id="{B49E665B-21A3-9B4A-8038-588460AB13E5}"/>
              </a:ext>
            </a:extLst>
          </p:cNvPr>
          <p:cNvCxnSpPr/>
          <p:nvPr/>
        </p:nvCxnSpPr>
        <p:spPr>
          <a:xfrm>
            <a:off x="5169521" y="2603655"/>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feld 50">
            <a:extLst>
              <a:ext uri="{FF2B5EF4-FFF2-40B4-BE49-F238E27FC236}">
                <a16:creationId xmlns:a16="http://schemas.microsoft.com/office/drawing/2014/main" id="{73822A3D-116F-BE4E-9F10-57EB6DD68526}"/>
              </a:ext>
            </a:extLst>
          </p:cNvPr>
          <p:cNvSpPr txBox="1"/>
          <p:nvPr/>
        </p:nvSpPr>
        <p:spPr>
          <a:xfrm>
            <a:off x="3134432" y="3042238"/>
            <a:ext cx="1782430" cy="369332"/>
          </a:xfrm>
          <a:prstGeom prst="rect">
            <a:avLst/>
          </a:prstGeom>
          <a:noFill/>
        </p:spPr>
        <p:txBody>
          <a:bodyPr wrap="square" rtlCol="0">
            <a:spAutoFit/>
          </a:bodyPr>
          <a:lstStyle/>
          <a:p>
            <a:pPr algn="ctr"/>
            <a:r>
              <a:rPr lang="de-DE" dirty="0">
                <a:solidFill>
                  <a:srgbClr val="C00000"/>
                </a:solidFill>
              </a:rPr>
              <a:t>B</a:t>
            </a:r>
            <a:r>
              <a:rPr lang="de-DE" dirty="0"/>
              <a:t>OH </a:t>
            </a:r>
            <a:r>
              <a:rPr lang="de-DE" baseline="-25000" dirty="0"/>
              <a:t>(</a:t>
            </a:r>
            <a:r>
              <a:rPr lang="de-DE" baseline="-25000" dirty="0" err="1"/>
              <a:t>aq</a:t>
            </a:r>
            <a:r>
              <a:rPr lang="de-DE" baseline="-25000" dirty="0"/>
              <a:t>)</a:t>
            </a:r>
          </a:p>
        </p:txBody>
      </p:sp>
      <p:sp>
        <p:nvSpPr>
          <p:cNvPr id="52" name="Textfeld 51">
            <a:extLst>
              <a:ext uri="{FF2B5EF4-FFF2-40B4-BE49-F238E27FC236}">
                <a16:creationId xmlns:a16="http://schemas.microsoft.com/office/drawing/2014/main" id="{AF2C2433-E29C-EE43-8824-FA534FD2570D}"/>
              </a:ext>
            </a:extLst>
          </p:cNvPr>
          <p:cNvSpPr txBox="1"/>
          <p:nvPr/>
        </p:nvSpPr>
        <p:spPr>
          <a:xfrm>
            <a:off x="5895386" y="3050705"/>
            <a:ext cx="1922674" cy="369332"/>
          </a:xfrm>
          <a:prstGeom prst="rect">
            <a:avLst/>
          </a:prstGeom>
          <a:noFill/>
        </p:spPr>
        <p:txBody>
          <a:bodyPr wrap="square" rtlCol="0">
            <a:spAutoFit/>
          </a:bodyPr>
          <a:lstStyle/>
          <a:p>
            <a:pPr algn="ctr"/>
            <a:r>
              <a:rPr lang="de-DE" dirty="0"/>
              <a:t>OH</a:t>
            </a:r>
            <a:r>
              <a:rPr lang="de-DE" baseline="30000" dirty="0"/>
              <a:t>-</a:t>
            </a:r>
            <a:r>
              <a:rPr lang="de-DE" dirty="0"/>
              <a:t> </a:t>
            </a:r>
            <a:r>
              <a:rPr lang="de-DE" baseline="-25000" dirty="0"/>
              <a:t>(</a:t>
            </a:r>
            <a:r>
              <a:rPr lang="de-DE" baseline="-25000" dirty="0" err="1"/>
              <a:t>aq</a:t>
            </a:r>
            <a:r>
              <a:rPr lang="de-DE" baseline="-25000" dirty="0"/>
              <a:t>)</a:t>
            </a:r>
          </a:p>
        </p:txBody>
      </p:sp>
      <p:cxnSp>
        <p:nvCxnSpPr>
          <p:cNvPr id="53" name="Gerade Verbindung mit Pfeil 52">
            <a:extLst>
              <a:ext uri="{FF2B5EF4-FFF2-40B4-BE49-F238E27FC236}">
                <a16:creationId xmlns:a16="http://schemas.microsoft.com/office/drawing/2014/main" id="{CAA2B3B1-7E58-344B-A0F4-0A58E0B10600}"/>
              </a:ext>
            </a:extLst>
          </p:cNvPr>
          <p:cNvCxnSpPr/>
          <p:nvPr/>
        </p:nvCxnSpPr>
        <p:spPr>
          <a:xfrm>
            <a:off x="5169521" y="3220056"/>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Textfeld 53">
            <a:extLst>
              <a:ext uri="{FF2B5EF4-FFF2-40B4-BE49-F238E27FC236}">
                <a16:creationId xmlns:a16="http://schemas.microsoft.com/office/drawing/2014/main" id="{A48DEEE1-F7E9-1642-AEA3-1D8E0AF34EA5}"/>
              </a:ext>
            </a:extLst>
          </p:cNvPr>
          <p:cNvSpPr txBox="1"/>
          <p:nvPr/>
        </p:nvSpPr>
        <p:spPr>
          <a:xfrm>
            <a:off x="7818060" y="3050705"/>
            <a:ext cx="280447" cy="369332"/>
          </a:xfrm>
          <a:prstGeom prst="rect">
            <a:avLst/>
          </a:prstGeom>
          <a:noFill/>
        </p:spPr>
        <p:txBody>
          <a:bodyPr wrap="square">
            <a:spAutoFit/>
          </a:bodyPr>
          <a:lstStyle/>
          <a:p>
            <a:r>
              <a:rPr lang="de-DE" dirty="0"/>
              <a:t>+</a:t>
            </a:r>
          </a:p>
        </p:txBody>
      </p:sp>
      <p:sp>
        <p:nvSpPr>
          <p:cNvPr id="67" name="Textfeld 66">
            <a:extLst>
              <a:ext uri="{FF2B5EF4-FFF2-40B4-BE49-F238E27FC236}">
                <a16:creationId xmlns:a16="http://schemas.microsoft.com/office/drawing/2014/main" id="{37BD1E53-0AD8-B546-A52B-6222C8F51D4D}"/>
              </a:ext>
            </a:extLst>
          </p:cNvPr>
          <p:cNvSpPr txBox="1"/>
          <p:nvPr/>
        </p:nvSpPr>
        <p:spPr>
          <a:xfrm>
            <a:off x="8633851" y="3048266"/>
            <a:ext cx="1782431" cy="369332"/>
          </a:xfrm>
          <a:prstGeom prst="rect">
            <a:avLst/>
          </a:prstGeom>
          <a:noFill/>
        </p:spPr>
        <p:txBody>
          <a:bodyPr wrap="square" rtlCol="0">
            <a:spAutoFit/>
          </a:bodyPr>
          <a:lstStyle/>
          <a:p>
            <a:pPr algn="ctr"/>
            <a:r>
              <a:rPr lang="de-DE" dirty="0">
                <a:solidFill>
                  <a:srgbClr val="C00000"/>
                </a:solidFill>
              </a:rPr>
              <a:t>B</a:t>
            </a:r>
            <a:r>
              <a:rPr lang="de-DE" baseline="30000" dirty="0">
                <a:solidFill>
                  <a:srgbClr val="C00000"/>
                </a:solidFill>
              </a:rPr>
              <a:t>+</a:t>
            </a:r>
            <a:r>
              <a:rPr lang="de-DE" dirty="0"/>
              <a:t> </a:t>
            </a:r>
            <a:r>
              <a:rPr lang="de-DE" baseline="-25000" dirty="0"/>
              <a:t>(</a:t>
            </a:r>
            <a:r>
              <a:rPr lang="de-DE" baseline="-25000" dirty="0" err="1"/>
              <a:t>aq</a:t>
            </a:r>
            <a:r>
              <a:rPr lang="de-DE" baseline="-25000" dirty="0"/>
              <a:t>)</a:t>
            </a:r>
          </a:p>
        </p:txBody>
      </p:sp>
      <p:sp>
        <p:nvSpPr>
          <p:cNvPr id="68" name="Rechteck 67"/>
          <p:cNvSpPr/>
          <p:nvPr/>
        </p:nvSpPr>
        <p:spPr>
          <a:xfrm>
            <a:off x="8536450" y="2442139"/>
            <a:ext cx="1775679" cy="369332"/>
          </a:xfrm>
          <a:prstGeom prst="rect">
            <a:avLst/>
          </a:prstGeom>
        </p:spPr>
        <p:txBody>
          <a:bodyPr wrap="none">
            <a:spAutoFit/>
          </a:bodyPr>
          <a:lstStyle/>
          <a:p>
            <a:r>
              <a:rPr lang="de-DE" dirty="0"/>
              <a:t>Basenrest-Ion </a:t>
            </a:r>
            <a:r>
              <a:rPr lang="de-DE" baseline="-25000" dirty="0"/>
              <a:t>(</a:t>
            </a:r>
            <a:r>
              <a:rPr lang="de-DE" baseline="-25000" dirty="0" err="1"/>
              <a:t>aq</a:t>
            </a:r>
            <a:r>
              <a:rPr lang="de-DE" baseline="-25000" dirty="0"/>
              <a:t>)</a:t>
            </a:r>
          </a:p>
        </p:txBody>
      </p:sp>
      <p:sp>
        <p:nvSpPr>
          <p:cNvPr id="69" name="Textfeld 68">
            <a:extLst>
              <a:ext uri="{FF2B5EF4-FFF2-40B4-BE49-F238E27FC236}">
                <a16:creationId xmlns:a16="http://schemas.microsoft.com/office/drawing/2014/main" id="{D0A5D1BA-D8C5-F44C-A0B9-848507E31481}"/>
              </a:ext>
            </a:extLst>
          </p:cNvPr>
          <p:cNvSpPr txBox="1"/>
          <p:nvPr/>
        </p:nvSpPr>
        <p:spPr>
          <a:xfrm>
            <a:off x="7824347" y="2468282"/>
            <a:ext cx="280447" cy="369332"/>
          </a:xfrm>
          <a:prstGeom prst="rect">
            <a:avLst/>
          </a:prstGeom>
          <a:noFill/>
        </p:spPr>
        <p:txBody>
          <a:bodyPr wrap="square">
            <a:spAutoFit/>
          </a:bodyPr>
          <a:lstStyle/>
          <a:p>
            <a:r>
              <a:rPr lang="de-DE" dirty="0"/>
              <a:t>+</a:t>
            </a:r>
          </a:p>
        </p:txBody>
      </p:sp>
      <p:sp>
        <p:nvSpPr>
          <p:cNvPr id="70" name="Textfeld 69">
            <a:extLst>
              <a:ext uri="{FF2B5EF4-FFF2-40B4-BE49-F238E27FC236}">
                <a16:creationId xmlns:a16="http://schemas.microsoft.com/office/drawing/2014/main" id="{CCA9CFBA-FA39-144E-B35C-A75B7F590B7E}"/>
              </a:ext>
            </a:extLst>
          </p:cNvPr>
          <p:cNvSpPr txBox="1"/>
          <p:nvPr/>
        </p:nvSpPr>
        <p:spPr>
          <a:xfrm>
            <a:off x="2008050" y="4648935"/>
            <a:ext cx="1385740" cy="276999"/>
          </a:xfrm>
          <a:prstGeom prst="rect">
            <a:avLst/>
          </a:prstGeom>
          <a:noFill/>
        </p:spPr>
        <p:txBody>
          <a:bodyPr wrap="square" rtlCol="0">
            <a:spAutoFit/>
          </a:bodyPr>
          <a:lstStyle/>
          <a:p>
            <a:r>
              <a:rPr lang="de-DE" sz="1200" i="1" dirty="0"/>
              <a:t>Reaktionsschema:</a:t>
            </a:r>
          </a:p>
        </p:txBody>
      </p:sp>
      <p:sp>
        <p:nvSpPr>
          <p:cNvPr id="71" name="Textfeld 70">
            <a:extLst>
              <a:ext uri="{FF2B5EF4-FFF2-40B4-BE49-F238E27FC236}">
                <a16:creationId xmlns:a16="http://schemas.microsoft.com/office/drawing/2014/main" id="{546E3332-456F-634C-8052-B0E0E8479904}"/>
              </a:ext>
            </a:extLst>
          </p:cNvPr>
          <p:cNvSpPr txBox="1"/>
          <p:nvPr/>
        </p:nvSpPr>
        <p:spPr>
          <a:xfrm>
            <a:off x="1977402" y="5252844"/>
            <a:ext cx="1479054" cy="276999"/>
          </a:xfrm>
          <a:prstGeom prst="rect">
            <a:avLst/>
          </a:prstGeom>
          <a:noFill/>
        </p:spPr>
        <p:txBody>
          <a:bodyPr wrap="square" rtlCol="0">
            <a:spAutoFit/>
          </a:bodyPr>
          <a:lstStyle/>
          <a:p>
            <a:r>
              <a:rPr lang="de-DE" sz="1200" i="1" dirty="0"/>
              <a:t>Reaktionsgleichung:</a:t>
            </a:r>
          </a:p>
        </p:txBody>
      </p:sp>
      <p:sp>
        <p:nvSpPr>
          <p:cNvPr id="72" name="Textfeld 71">
            <a:extLst>
              <a:ext uri="{FF2B5EF4-FFF2-40B4-BE49-F238E27FC236}">
                <a16:creationId xmlns:a16="http://schemas.microsoft.com/office/drawing/2014/main" id="{AF2C2433-E29C-EE43-8824-FA534FD2570D}"/>
              </a:ext>
            </a:extLst>
          </p:cNvPr>
          <p:cNvSpPr txBox="1"/>
          <p:nvPr/>
        </p:nvSpPr>
        <p:spPr>
          <a:xfrm>
            <a:off x="5480152" y="5167823"/>
            <a:ext cx="1922674" cy="369332"/>
          </a:xfrm>
          <a:prstGeom prst="rect">
            <a:avLst/>
          </a:prstGeom>
          <a:noFill/>
        </p:spPr>
        <p:txBody>
          <a:bodyPr wrap="square" rtlCol="0">
            <a:spAutoFit/>
          </a:bodyPr>
          <a:lstStyle/>
          <a:p>
            <a:pPr algn="ctr"/>
            <a:r>
              <a:rPr lang="de-DE" dirty="0"/>
              <a:t>OH</a:t>
            </a:r>
            <a:r>
              <a:rPr lang="de-DE" baseline="30000" dirty="0"/>
              <a:t>-</a:t>
            </a:r>
            <a:r>
              <a:rPr lang="de-DE" dirty="0"/>
              <a:t> </a:t>
            </a:r>
            <a:r>
              <a:rPr lang="de-DE" baseline="-25000" dirty="0"/>
              <a:t>(</a:t>
            </a:r>
            <a:r>
              <a:rPr lang="de-DE" baseline="-25000" dirty="0" err="1"/>
              <a:t>aq</a:t>
            </a:r>
            <a:r>
              <a:rPr lang="de-DE" baseline="-25000" dirty="0"/>
              <a:t>)</a:t>
            </a:r>
          </a:p>
        </p:txBody>
      </p:sp>
      <p:sp>
        <p:nvSpPr>
          <p:cNvPr id="73" name="Textfeld 72">
            <a:extLst>
              <a:ext uri="{FF2B5EF4-FFF2-40B4-BE49-F238E27FC236}">
                <a16:creationId xmlns:a16="http://schemas.microsoft.com/office/drawing/2014/main" id="{3468C388-A219-C64C-B2EB-C0CDE9D4C61A}"/>
              </a:ext>
            </a:extLst>
          </p:cNvPr>
          <p:cNvSpPr txBox="1"/>
          <p:nvPr/>
        </p:nvSpPr>
        <p:spPr>
          <a:xfrm>
            <a:off x="3294003" y="4576578"/>
            <a:ext cx="2065510"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a:t>
            </a:r>
          </a:p>
        </p:txBody>
      </p:sp>
      <p:sp>
        <p:nvSpPr>
          <p:cNvPr id="74" name="Textfeld 73">
            <a:extLst>
              <a:ext uri="{FF2B5EF4-FFF2-40B4-BE49-F238E27FC236}">
                <a16:creationId xmlns:a16="http://schemas.microsoft.com/office/drawing/2014/main" id="{3468C388-A219-C64C-B2EB-C0CDE9D4C61A}"/>
              </a:ext>
            </a:extLst>
          </p:cNvPr>
          <p:cNvSpPr txBox="1"/>
          <p:nvPr/>
        </p:nvSpPr>
        <p:spPr>
          <a:xfrm>
            <a:off x="5538745" y="4576936"/>
            <a:ext cx="2065510"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75" name="Gerade Verbindung mit Pfeil 74">
            <a:extLst>
              <a:ext uri="{FF2B5EF4-FFF2-40B4-BE49-F238E27FC236}">
                <a16:creationId xmlns:a16="http://schemas.microsoft.com/office/drawing/2014/main" id="{EA078B8C-2F3C-A84C-955E-FB66EDE517E6}"/>
              </a:ext>
            </a:extLst>
          </p:cNvPr>
          <p:cNvCxnSpPr/>
          <p:nvPr/>
        </p:nvCxnSpPr>
        <p:spPr>
          <a:xfrm>
            <a:off x="7502459" y="4790843"/>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Textfeld 75">
            <a:extLst>
              <a:ext uri="{FF2B5EF4-FFF2-40B4-BE49-F238E27FC236}">
                <a16:creationId xmlns:a16="http://schemas.microsoft.com/office/drawing/2014/main" id="{D0A5D1BA-D8C5-F44C-A0B9-848507E31481}"/>
              </a:ext>
            </a:extLst>
          </p:cNvPr>
          <p:cNvSpPr txBox="1"/>
          <p:nvPr/>
        </p:nvSpPr>
        <p:spPr>
          <a:xfrm>
            <a:off x="5258298" y="4576936"/>
            <a:ext cx="280447" cy="369332"/>
          </a:xfrm>
          <a:prstGeom prst="rect">
            <a:avLst/>
          </a:prstGeom>
          <a:noFill/>
        </p:spPr>
        <p:txBody>
          <a:bodyPr wrap="square">
            <a:spAutoFit/>
          </a:bodyPr>
          <a:lstStyle/>
          <a:p>
            <a:r>
              <a:rPr lang="de-DE" dirty="0"/>
              <a:t>+</a:t>
            </a:r>
          </a:p>
        </p:txBody>
      </p:sp>
      <p:sp>
        <p:nvSpPr>
          <p:cNvPr id="77" name="Textfeld 76">
            <a:extLst>
              <a:ext uri="{FF2B5EF4-FFF2-40B4-BE49-F238E27FC236}">
                <a16:creationId xmlns:a16="http://schemas.microsoft.com/office/drawing/2014/main" id="{3468C388-A219-C64C-B2EB-C0CDE9D4C61A}"/>
              </a:ext>
            </a:extLst>
          </p:cNvPr>
          <p:cNvSpPr txBox="1"/>
          <p:nvPr/>
        </p:nvSpPr>
        <p:spPr>
          <a:xfrm>
            <a:off x="8380100" y="4576578"/>
            <a:ext cx="2065510" cy="369332"/>
          </a:xfrm>
          <a:prstGeom prst="rect">
            <a:avLst/>
          </a:prstGeom>
          <a:noFill/>
        </p:spPr>
        <p:txBody>
          <a:bodyPr wrap="square" rtlCol="0">
            <a:spAutoFit/>
          </a:bodyPr>
          <a:lstStyle/>
          <a:p>
            <a:r>
              <a:rPr lang="de-DE" dirty="0"/>
              <a:t>Wassermolekül </a:t>
            </a:r>
            <a:endParaRPr lang="de-DE" baseline="-25000" dirty="0"/>
          </a:p>
        </p:txBody>
      </p:sp>
      <p:sp>
        <p:nvSpPr>
          <p:cNvPr id="78" name="Textfeld 77">
            <a:extLst>
              <a:ext uri="{FF2B5EF4-FFF2-40B4-BE49-F238E27FC236}">
                <a16:creationId xmlns:a16="http://schemas.microsoft.com/office/drawing/2014/main" id="{AF2C2433-E29C-EE43-8824-FA534FD2570D}"/>
              </a:ext>
            </a:extLst>
          </p:cNvPr>
          <p:cNvSpPr txBox="1"/>
          <p:nvPr/>
        </p:nvSpPr>
        <p:spPr>
          <a:xfrm>
            <a:off x="3933415" y="5135557"/>
            <a:ext cx="1069778" cy="369332"/>
          </a:xfrm>
          <a:prstGeom prst="rect">
            <a:avLst/>
          </a:prstGeom>
          <a:noFill/>
        </p:spPr>
        <p:txBody>
          <a:bodyPr wrap="square" rtlCol="0">
            <a:spAutoFit/>
          </a:bodyPr>
          <a:lstStyle/>
          <a:p>
            <a:pPr algn="ctr"/>
            <a:r>
              <a:rPr lang="de-DE" dirty="0"/>
              <a:t>H</a:t>
            </a:r>
            <a:r>
              <a:rPr lang="de-DE" baseline="30000" dirty="0"/>
              <a:t>+</a:t>
            </a:r>
            <a:r>
              <a:rPr lang="de-DE" dirty="0"/>
              <a:t> </a:t>
            </a:r>
            <a:r>
              <a:rPr lang="de-DE" baseline="-25000" dirty="0"/>
              <a:t>(</a:t>
            </a:r>
            <a:r>
              <a:rPr lang="de-DE" baseline="-25000" dirty="0" err="1"/>
              <a:t>aq</a:t>
            </a:r>
            <a:r>
              <a:rPr lang="de-DE" baseline="-25000" dirty="0"/>
              <a:t>)</a:t>
            </a:r>
          </a:p>
        </p:txBody>
      </p:sp>
      <p:sp>
        <p:nvSpPr>
          <p:cNvPr id="79" name="Textfeld 78">
            <a:extLst>
              <a:ext uri="{FF2B5EF4-FFF2-40B4-BE49-F238E27FC236}">
                <a16:creationId xmlns:a16="http://schemas.microsoft.com/office/drawing/2014/main" id="{D0A5D1BA-D8C5-F44C-A0B9-848507E31481}"/>
              </a:ext>
            </a:extLst>
          </p:cNvPr>
          <p:cNvSpPr txBox="1"/>
          <p:nvPr/>
        </p:nvSpPr>
        <p:spPr>
          <a:xfrm>
            <a:off x="5258298" y="5167465"/>
            <a:ext cx="280447" cy="369332"/>
          </a:xfrm>
          <a:prstGeom prst="rect">
            <a:avLst/>
          </a:prstGeom>
          <a:noFill/>
        </p:spPr>
        <p:txBody>
          <a:bodyPr wrap="square">
            <a:spAutoFit/>
          </a:bodyPr>
          <a:lstStyle/>
          <a:p>
            <a:r>
              <a:rPr lang="de-DE" dirty="0"/>
              <a:t>+</a:t>
            </a:r>
          </a:p>
        </p:txBody>
      </p:sp>
      <p:cxnSp>
        <p:nvCxnSpPr>
          <p:cNvPr id="80" name="Gerade Verbindung mit Pfeil 79">
            <a:extLst>
              <a:ext uri="{FF2B5EF4-FFF2-40B4-BE49-F238E27FC236}">
                <a16:creationId xmlns:a16="http://schemas.microsoft.com/office/drawing/2014/main" id="{EA078B8C-2F3C-A84C-955E-FB66EDE517E6}"/>
              </a:ext>
            </a:extLst>
          </p:cNvPr>
          <p:cNvCxnSpPr/>
          <p:nvPr/>
        </p:nvCxnSpPr>
        <p:spPr>
          <a:xfrm>
            <a:off x="7502459" y="5354182"/>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1" name="Textfeld 80">
            <a:extLst>
              <a:ext uri="{FF2B5EF4-FFF2-40B4-BE49-F238E27FC236}">
                <a16:creationId xmlns:a16="http://schemas.microsoft.com/office/drawing/2014/main" id="{AF2C2433-E29C-EE43-8824-FA534FD2570D}"/>
              </a:ext>
            </a:extLst>
          </p:cNvPr>
          <p:cNvSpPr txBox="1"/>
          <p:nvPr/>
        </p:nvSpPr>
        <p:spPr>
          <a:xfrm>
            <a:off x="8257603" y="5135557"/>
            <a:ext cx="1922674" cy="369332"/>
          </a:xfrm>
          <a:prstGeom prst="rect">
            <a:avLst/>
          </a:prstGeom>
          <a:noFill/>
        </p:spPr>
        <p:txBody>
          <a:bodyPr wrap="square" rtlCol="0">
            <a:spAutoFit/>
          </a:bodyPr>
          <a:lstStyle/>
          <a:p>
            <a:pPr algn="ctr"/>
            <a:r>
              <a:rPr lang="de-DE" dirty="0"/>
              <a:t>H</a:t>
            </a:r>
            <a:r>
              <a:rPr lang="de-DE" baseline="-25000" dirty="0"/>
              <a:t>2</a:t>
            </a:r>
            <a:r>
              <a:rPr lang="de-DE" dirty="0"/>
              <a:t>O</a:t>
            </a:r>
            <a:endParaRPr lang="de-DE" baseline="-25000" dirty="0"/>
          </a:p>
        </p:txBody>
      </p:sp>
      <p:pic>
        <p:nvPicPr>
          <p:cNvPr id="37" name="Grafik 3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673504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Erklärung 3</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Die Magnesiumhydroxid-Teilchen werden im Wasser des Körpers in negativ geladene Hydroxid-Ionen und positiv geladene Basenrest-Ionen, </a:t>
            </a:r>
            <a:r>
              <a:rPr lang="de-DE" sz="2000"/>
              <a:t>die Magnesium-Ionen, </a:t>
            </a:r>
            <a:r>
              <a:rPr lang="de-DE" sz="2000" dirty="0"/>
              <a:t>aufgespalten. </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sz="2000" dirty="0"/>
              <a:t>Die Hydroxid-Ionen reagieren anschließend mit den Wasserstoff-Ionen der sauren Lösung im Körper und neutralisieren diese. </a:t>
            </a:r>
          </a:p>
        </p:txBody>
      </p:sp>
      <p:sp>
        <p:nvSpPr>
          <p:cNvPr id="4" name="Foliennummernplatzhalter 3"/>
          <p:cNvSpPr>
            <a:spLocks noGrp="1"/>
          </p:cNvSpPr>
          <p:nvPr>
            <p:ph type="sldNum" sz="quarter" idx="12"/>
          </p:nvPr>
        </p:nvSpPr>
        <p:spPr/>
        <p:txBody>
          <a:bodyPr/>
          <a:lstStyle/>
          <a:p>
            <a:fld id="{2BFF9692-ABA8-EB4D-B52F-45EFB6AD87B9}" type="slidenum">
              <a:rPr lang="de-DE" smtClean="0"/>
              <a:t>37</a:t>
            </a:fld>
            <a:endParaRPr lang="de-DE"/>
          </a:p>
        </p:txBody>
      </p:sp>
      <p:sp>
        <p:nvSpPr>
          <p:cNvPr id="7" name="Textfeld 6">
            <a:extLst>
              <a:ext uri="{FF2B5EF4-FFF2-40B4-BE49-F238E27FC236}">
                <a16:creationId xmlns:a16="http://schemas.microsoft.com/office/drawing/2014/main" id="{5E6F4EF8-AEF1-E744-AB24-AA9259BC770E}"/>
              </a:ext>
            </a:extLst>
          </p:cNvPr>
          <p:cNvSpPr txBox="1"/>
          <p:nvPr/>
        </p:nvSpPr>
        <p:spPr>
          <a:xfrm>
            <a:off x="1468269" y="2314263"/>
            <a:ext cx="1385740" cy="276999"/>
          </a:xfrm>
          <a:prstGeom prst="rect">
            <a:avLst/>
          </a:prstGeom>
          <a:noFill/>
        </p:spPr>
        <p:txBody>
          <a:bodyPr wrap="square" rtlCol="0">
            <a:spAutoFit/>
          </a:bodyPr>
          <a:lstStyle/>
          <a:p>
            <a:r>
              <a:rPr lang="de-DE" sz="1200" i="1" dirty="0"/>
              <a:t>Reaktionsschema:</a:t>
            </a:r>
          </a:p>
        </p:txBody>
      </p:sp>
      <p:sp>
        <p:nvSpPr>
          <p:cNvPr id="8" name="Textfeld 7">
            <a:extLst>
              <a:ext uri="{FF2B5EF4-FFF2-40B4-BE49-F238E27FC236}">
                <a16:creationId xmlns:a16="http://schemas.microsoft.com/office/drawing/2014/main" id="{9E78E23E-8D87-4544-9940-7DE29060E1D3}"/>
              </a:ext>
            </a:extLst>
          </p:cNvPr>
          <p:cNvSpPr txBox="1"/>
          <p:nvPr/>
        </p:nvSpPr>
        <p:spPr>
          <a:xfrm>
            <a:off x="1437621" y="2918172"/>
            <a:ext cx="1479054" cy="276999"/>
          </a:xfrm>
          <a:prstGeom prst="rect">
            <a:avLst/>
          </a:prstGeom>
          <a:noFill/>
        </p:spPr>
        <p:txBody>
          <a:bodyPr wrap="square" rtlCol="0">
            <a:spAutoFit/>
          </a:bodyPr>
          <a:lstStyle/>
          <a:p>
            <a:r>
              <a:rPr lang="de-DE" sz="1200" i="1" dirty="0"/>
              <a:t>Reaktionsgleichung:</a:t>
            </a:r>
          </a:p>
        </p:txBody>
      </p:sp>
      <p:sp>
        <p:nvSpPr>
          <p:cNvPr id="9" name="Textfeld 8">
            <a:extLst>
              <a:ext uri="{FF2B5EF4-FFF2-40B4-BE49-F238E27FC236}">
                <a16:creationId xmlns:a16="http://schemas.microsoft.com/office/drawing/2014/main" id="{4C864377-2E43-7B43-894E-BBBA3208EB68}"/>
              </a:ext>
            </a:extLst>
          </p:cNvPr>
          <p:cNvSpPr txBox="1"/>
          <p:nvPr/>
        </p:nvSpPr>
        <p:spPr>
          <a:xfrm>
            <a:off x="2729115" y="2229208"/>
            <a:ext cx="3255306" cy="369332"/>
          </a:xfrm>
          <a:prstGeom prst="rect">
            <a:avLst/>
          </a:prstGeom>
          <a:noFill/>
        </p:spPr>
        <p:txBody>
          <a:bodyPr wrap="square" rtlCol="0">
            <a:spAutoFit/>
          </a:bodyPr>
          <a:lstStyle/>
          <a:p>
            <a:r>
              <a:rPr lang="de-DE" dirty="0"/>
              <a:t>Magnesiumhydroxid-Teilchen </a:t>
            </a:r>
            <a:r>
              <a:rPr lang="de-DE" baseline="-25000" dirty="0"/>
              <a:t>(</a:t>
            </a:r>
            <a:r>
              <a:rPr lang="de-DE" baseline="-25000" dirty="0" err="1"/>
              <a:t>aq</a:t>
            </a:r>
            <a:r>
              <a:rPr lang="de-DE" baseline="-25000" dirty="0"/>
              <a:t>)</a:t>
            </a:r>
          </a:p>
        </p:txBody>
      </p:sp>
      <p:sp>
        <p:nvSpPr>
          <p:cNvPr id="10" name="Textfeld 9">
            <a:extLst>
              <a:ext uri="{FF2B5EF4-FFF2-40B4-BE49-F238E27FC236}">
                <a16:creationId xmlns:a16="http://schemas.microsoft.com/office/drawing/2014/main" id="{EFBFB991-3E6E-D649-B89C-35DD9C7DC5C7}"/>
              </a:ext>
            </a:extLst>
          </p:cNvPr>
          <p:cNvSpPr txBox="1"/>
          <p:nvPr/>
        </p:nvSpPr>
        <p:spPr>
          <a:xfrm>
            <a:off x="6795685" y="2237675"/>
            <a:ext cx="1922674" cy="369332"/>
          </a:xfrm>
          <a:prstGeom prst="rect">
            <a:avLst/>
          </a:prstGeom>
          <a:noFill/>
        </p:spPr>
        <p:txBody>
          <a:bodyPr wrap="square" rtlCol="0">
            <a:spAutoFit/>
          </a:bodyPr>
          <a:lstStyle/>
          <a:p>
            <a:r>
              <a:rPr lang="de-DE" dirty="0"/>
              <a:t>Hydroxid-Ionen </a:t>
            </a:r>
            <a:r>
              <a:rPr lang="de-DE" baseline="-25000" dirty="0"/>
              <a:t>(</a:t>
            </a:r>
            <a:r>
              <a:rPr lang="de-DE" baseline="-25000" dirty="0" err="1"/>
              <a:t>aq</a:t>
            </a:r>
            <a:r>
              <a:rPr lang="de-DE" baseline="-25000" dirty="0"/>
              <a:t>)</a:t>
            </a:r>
          </a:p>
        </p:txBody>
      </p:sp>
      <p:cxnSp>
        <p:nvCxnSpPr>
          <p:cNvPr id="12" name="Gerade Verbindung mit Pfeil 11">
            <a:extLst>
              <a:ext uri="{FF2B5EF4-FFF2-40B4-BE49-F238E27FC236}">
                <a16:creationId xmlns:a16="http://schemas.microsoft.com/office/drawing/2014/main" id="{C1E34174-8BAD-054C-8213-0FDF85686EFA}"/>
              </a:ext>
            </a:extLst>
          </p:cNvPr>
          <p:cNvCxnSpPr/>
          <p:nvPr/>
        </p:nvCxnSpPr>
        <p:spPr>
          <a:xfrm>
            <a:off x="5948452" y="2399191"/>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feld 13">
            <a:extLst>
              <a:ext uri="{FF2B5EF4-FFF2-40B4-BE49-F238E27FC236}">
                <a16:creationId xmlns:a16="http://schemas.microsoft.com/office/drawing/2014/main" id="{9A237E43-44DA-A04D-B342-AF4299CC32DA}"/>
              </a:ext>
            </a:extLst>
          </p:cNvPr>
          <p:cNvSpPr txBox="1"/>
          <p:nvPr/>
        </p:nvSpPr>
        <p:spPr>
          <a:xfrm>
            <a:off x="3329233" y="2851664"/>
            <a:ext cx="1782430" cy="369332"/>
          </a:xfrm>
          <a:prstGeom prst="rect">
            <a:avLst/>
          </a:prstGeom>
          <a:noFill/>
        </p:spPr>
        <p:txBody>
          <a:bodyPr wrap="square" rtlCol="0">
            <a:spAutoFit/>
          </a:bodyPr>
          <a:lstStyle/>
          <a:p>
            <a:pPr algn="ctr"/>
            <a:r>
              <a:rPr lang="de-DE" dirty="0">
                <a:solidFill>
                  <a:srgbClr val="C00000"/>
                </a:solidFill>
              </a:rPr>
              <a:t>Mg</a:t>
            </a:r>
            <a:r>
              <a:rPr lang="de-DE" dirty="0"/>
              <a:t>(OH)</a:t>
            </a:r>
            <a:r>
              <a:rPr lang="de-DE" baseline="-25000" dirty="0"/>
              <a:t>2</a:t>
            </a:r>
            <a:r>
              <a:rPr lang="de-DE" dirty="0"/>
              <a:t> </a:t>
            </a:r>
            <a:r>
              <a:rPr lang="de-DE" baseline="-25000" dirty="0"/>
              <a:t>(</a:t>
            </a:r>
            <a:r>
              <a:rPr lang="de-DE" baseline="-25000" dirty="0" err="1"/>
              <a:t>aq</a:t>
            </a:r>
            <a:r>
              <a:rPr lang="de-DE" baseline="-25000" dirty="0"/>
              <a:t>)</a:t>
            </a:r>
          </a:p>
        </p:txBody>
      </p:sp>
      <p:sp>
        <p:nvSpPr>
          <p:cNvPr id="15" name="Textfeld 14">
            <a:extLst>
              <a:ext uri="{FF2B5EF4-FFF2-40B4-BE49-F238E27FC236}">
                <a16:creationId xmlns:a16="http://schemas.microsoft.com/office/drawing/2014/main" id="{9BF67107-CD35-5C40-8735-C062F01A7DF5}"/>
              </a:ext>
            </a:extLst>
          </p:cNvPr>
          <p:cNvSpPr txBox="1"/>
          <p:nvPr/>
        </p:nvSpPr>
        <p:spPr>
          <a:xfrm>
            <a:off x="6674317" y="2846241"/>
            <a:ext cx="1922674" cy="369332"/>
          </a:xfrm>
          <a:prstGeom prst="rect">
            <a:avLst/>
          </a:prstGeom>
          <a:noFill/>
        </p:spPr>
        <p:txBody>
          <a:bodyPr wrap="square" rtlCol="0">
            <a:spAutoFit/>
          </a:bodyPr>
          <a:lstStyle/>
          <a:p>
            <a:pPr algn="ctr"/>
            <a:r>
              <a:rPr lang="de-DE" dirty="0"/>
              <a:t>2 OH</a:t>
            </a:r>
            <a:r>
              <a:rPr lang="de-DE" baseline="30000" dirty="0"/>
              <a:t>-</a:t>
            </a:r>
            <a:r>
              <a:rPr lang="de-DE" dirty="0"/>
              <a:t> </a:t>
            </a:r>
            <a:r>
              <a:rPr lang="de-DE" baseline="-25000" dirty="0"/>
              <a:t>(</a:t>
            </a:r>
            <a:r>
              <a:rPr lang="de-DE" baseline="-25000" dirty="0" err="1"/>
              <a:t>aq</a:t>
            </a:r>
            <a:r>
              <a:rPr lang="de-DE" baseline="-25000" dirty="0"/>
              <a:t>)</a:t>
            </a:r>
          </a:p>
        </p:txBody>
      </p:sp>
      <p:cxnSp>
        <p:nvCxnSpPr>
          <p:cNvPr id="16" name="Gerade Verbindung mit Pfeil 15">
            <a:extLst>
              <a:ext uri="{FF2B5EF4-FFF2-40B4-BE49-F238E27FC236}">
                <a16:creationId xmlns:a16="http://schemas.microsoft.com/office/drawing/2014/main" id="{827E3D6B-EBFE-D143-9C55-468D001ACC37}"/>
              </a:ext>
            </a:extLst>
          </p:cNvPr>
          <p:cNvCxnSpPr/>
          <p:nvPr/>
        </p:nvCxnSpPr>
        <p:spPr>
          <a:xfrm>
            <a:off x="5948452" y="3015592"/>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feld 16">
            <a:extLst>
              <a:ext uri="{FF2B5EF4-FFF2-40B4-BE49-F238E27FC236}">
                <a16:creationId xmlns:a16="http://schemas.microsoft.com/office/drawing/2014/main" id="{AE3720D7-CF6C-AF45-8255-3E2A7A62425E}"/>
              </a:ext>
            </a:extLst>
          </p:cNvPr>
          <p:cNvSpPr txBox="1"/>
          <p:nvPr/>
        </p:nvSpPr>
        <p:spPr>
          <a:xfrm>
            <a:off x="8686795" y="2846241"/>
            <a:ext cx="280447" cy="369332"/>
          </a:xfrm>
          <a:prstGeom prst="rect">
            <a:avLst/>
          </a:prstGeom>
          <a:noFill/>
        </p:spPr>
        <p:txBody>
          <a:bodyPr wrap="square">
            <a:spAutoFit/>
          </a:bodyPr>
          <a:lstStyle/>
          <a:p>
            <a:r>
              <a:rPr lang="de-DE" dirty="0"/>
              <a:t>+</a:t>
            </a:r>
          </a:p>
        </p:txBody>
      </p:sp>
      <p:sp>
        <p:nvSpPr>
          <p:cNvPr id="18" name="Textfeld 17">
            <a:extLst>
              <a:ext uri="{FF2B5EF4-FFF2-40B4-BE49-F238E27FC236}">
                <a16:creationId xmlns:a16="http://schemas.microsoft.com/office/drawing/2014/main" id="{85EE62E4-81AA-A743-8DE4-76FC99E73E0F}"/>
              </a:ext>
            </a:extLst>
          </p:cNvPr>
          <p:cNvSpPr txBox="1"/>
          <p:nvPr/>
        </p:nvSpPr>
        <p:spPr>
          <a:xfrm>
            <a:off x="9211828" y="2831980"/>
            <a:ext cx="1782431" cy="369332"/>
          </a:xfrm>
          <a:prstGeom prst="rect">
            <a:avLst/>
          </a:prstGeom>
          <a:noFill/>
        </p:spPr>
        <p:txBody>
          <a:bodyPr wrap="square" rtlCol="0">
            <a:spAutoFit/>
          </a:bodyPr>
          <a:lstStyle/>
          <a:p>
            <a:pPr algn="ctr"/>
            <a:r>
              <a:rPr lang="de-DE" dirty="0">
                <a:solidFill>
                  <a:srgbClr val="C00000"/>
                </a:solidFill>
              </a:rPr>
              <a:t>Mg</a:t>
            </a:r>
            <a:r>
              <a:rPr lang="de-DE" baseline="30000" dirty="0">
                <a:solidFill>
                  <a:srgbClr val="C00000"/>
                </a:solidFill>
              </a:rPr>
              <a:t>2+</a:t>
            </a:r>
            <a:r>
              <a:rPr lang="de-DE" dirty="0"/>
              <a:t> </a:t>
            </a:r>
            <a:r>
              <a:rPr lang="de-DE" baseline="-25000" dirty="0"/>
              <a:t>(</a:t>
            </a:r>
            <a:r>
              <a:rPr lang="de-DE" baseline="-25000" dirty="0" err="1"/>
              <a:t>aq</a:t>
            </a:r>
            <a:r>
              <a:rPr lang="de-DE" baseline="-25000" dirty="0"/>
              <a:t>)</a:t>
            </a:r>
          </a:p>
        </p:txBody>
      </p:sp>
      <p:sp>
        <p:nvSpPr>
          <p:cNvPr id="19" name="Rechteck 18">
            <a:extLst>
              <a:ext uri="{FF2B5EF4-FFF2-40B4-BE49-F238E27FC236}">
                <a16:creationId xmlns:a16="http://schemas.microsoft.com/office/drawing/2014/main" id="{D599C3F0-6533-BF4D-91C8-99D1A543C466}"/>
              </a:ext>
            </a:extLst>
          </p:cNvPr>
          <p:cNvSpPr/>
          <p:nvPr/>
        </p:nvSpPr>
        <p:spPr>
          <a:xfrm>
            <a:off x="9114427" y="2225853"/>
            <a:ext cx="1775679" cy="369332"/>
          </a:xfrm>
          <a:prstGeom prst="rect">
            <a:avLst/>
          </a:prstGeom>
        </p:spPr>
        <p:txBody>
          <a:bodyPr wrap="none">
            <a:spAutoFit/>
          </a:bodyPr>
          <a:lstStyle/>
          <a:p>
            <a:r>
              <a:rPr lang="de-DE" dirty="0"/>
              <a:t>Basenrest-Ion </a:t>
            </a:r>
            <a:r>
              <a:rPr lang="de-DE" baseline="-25000" dirty="0"/>
              <a:t>(</a:t>
            </a:r>
            <a:r>
              <a:rPr lang="de-DE" baseline="-25000" dirty="0" err="1"/>
              <a:t>aq</a:t>
            </a:r>
            <a:r>
              <a:rPr lang="de-DE" baseline="-25000" dirty="0"/>
              <a:t>)</a:t>
            </a:r>
          </a:p>
        </p:txBody>
      </p:sp>
      <p:sp>
        <p:nvSpPr>
          <p:cNvPr id="20" name="Textfeld 19">
            <a:extLst>
              <a:ext uri="{FF2B5EF4-FFF2-40B4-BE49-F238E27FC236}">
                <a16:creationId xmlns:a16="http://schemas.microsoft.com/office/drawing/2014/main" id="{AF720BB5-B493-E54D-A94C-7186A819DD31}"/>
              </a:ext>
            </a:extLst>
          </p:cNvPr>
          <p:cNvSpPr txBox="1"/>
          <p:nvPr/>
        </p:nvSpPr>
        <p:spPr>
          <a:xfrm>
            <a:off x="8693082" y="2263818"/>
            <a:ext cx="280447" cy="369332"/>
          </a:xfrm>
          <a:prstGeom prst="rect">
            <a:avLst/>
          </a:prstGeom>
          <a:noFill/>
        </p:spPr>
        <p:txBody>
          <a:bodyPr wrap="square">
            <a:spAutoFit/>
          </a:bodyPr>
          <a:lstStyle/>
          <a:p>
            <a:r>
              <a:rPr lang="de-DE" dirty="0"/>
              <a:t>+</a:t>
            </a:r>
          </a:p>
        </p:txBody>
      </p:sp>
      <p:sp>
        <p:nvSpPr>
          <p:cNvPr id="21" name="Textfeld 20">
            <a:extLst>
              <a:ext uri="{FF2B5EF4-FFF2-40B4-BE49-F238E27FC236}">
                <a16:creationId xmlns:a16="http://schemas.microsoft.com/office/drawing/2014/main" id="{D53394BB-16C1-4643-9B84-DEBF67DA1124}"/>
              </a:ext>
            </a:extLst>
          </p:cNvPr>
          <p:cNvSpPr txBox="1"/>
          <p:nvPr/>
        </p:nvSpPr>
        <p:spPr>
          <a:xfrm>
            <a:off x="1437621" y="4605817"/>
            <a:ext cx="1385740" cy="276999"/>
          </a:xfrm>
          <a:prstGeom prst="rect">
            <a:avLst/>
          </a:prstGeom>
          <a:noFill/>
        </p:spPr>
        <p:txBody>
          <a:bodyPr wrap="square" rtlCol="0">
            <a:spAutoFit/>
          </a:bodyPr>
          <a:lstStyle/>
          <a:p>
            <a:r>
              <a:rPr lang="de-DE" sz="1200" i="1" dirty="0"/>
              <a:t>Reaktionsschema:</a:t>
            </a:r>
          </a:p>
        </p:txBody>
      </p:sp>
      <p:sp>
        <p:nvSpPr>
          <p:cNvPr id="22" name="Textfeld 21">
            <a:extLst>
              <a:ext uri="{FF2B5EF4-FFF2-40B4-BE49-F238E27FC236}">
                <a16:creationId xmlns:a16="http://schemas.microsoft.com/office/drawing/2014/main" id="{75B2A9C0-0D96-1047-850A-7215429CA329}"/>
              </a:ext>
            </a:extLst>
          </p:cNvPr>
          <p:cNvSpPr txBox="1"/>
          <p:nvPr/>
        </p:nvSpPr>
        <p:spPr>
          <a:xfrm>
            <a:off x="1406973" y="5209726"/>
            <a:ext cx="1479054" cy="276999"/>
          </a:xfrm>
          <a:prstGeom prst="rect">
            <a:avLst/>
          </a:prstGeom>
          <a:noFill/>
        </p:spPr>
        <p:txBody>
          <a:bodyPr wrap="square" rtlCol="0">
            <a:spAutoFit/>
          </a:bodyPr>
          <a:lstStyle/>
          <a:p>
            <a:r>
              <a:rPr lang="de-DE" sz="1200" i="1" dirty="0"/>
              <a:t>Reaktionsgleichung:</a:t>
            </a:r>
          </a:p>
        </p:txBody>
      </p:sp>
      <p:sp>
        <p:nvSpPr>
          <p:cNvPr id="23" name="Textfeld 22">
            <a:extLst>
              <a:ext uri="{FF2B5EF4-FFF2-40B4-BE49-F238E27FC236}">
                <a16:creationId xmlns:a16="http://schemas.microsoft.com/office/drawing/2014/main" id="{4D83AB36-C46B-8C45-8F5A-FF81A68CA09C}"/>
              </a:ext>
            </a:extLst>
          </p:cNvPr>
          <p:cNvSpPr txBox="1"/>
          <p:nvPr/>
        </p:nvSpPr>
        <p:spPr>
          <a:xfrm>
            <a:off x="4985083" y="5181855"/>
            <a:ext cx="1922674" cy="369332"/>
          </a:xfrm>
          <a:prstGeom prst="rect">
            <a:avLst/>
          </a:prstGeom>
          <a:noFill/>
        </p:spPr>
        <p:txBody>
          <a:bodyPr wrap="square" rtlCol="0">
            <a:spAutoFit/>
          </a:bodyPr>
          <a:lstStyle/>
          <a:p>
            <a:pPr algn="ctr"/>
            <a:r>
              <a:rPr lang="de-DE" dirty="0"/>
              <a:t>OH</a:t>
            </a:r>
            <a:r>
              <a:rPr lang="de-DE" baseline="30000" dirty="0"/>
              <a:t>-</a:t>
            </a:r>
            <a:r>
              <a:rPr lang="de-DE" dirty="0"/>
              <a:t> </a:t>
            </a:r>
            <a:r>
              <a:rPr lang="de-DE" baseline="-25000" dirty="0"/>
              <a:t>(</a:t>
            </a:r>
            <a:r>
              <a:rPr lang="de-DE" baseline="-25000" dirty="0" err="1"/>
              <a:t>aq</a:t>
            </a:r>
            <a:r>
              <a:rPr lang="de-DE" baseline="-25000" dirty="0"/>
              <a:t>)</a:t>
            </a:r>
          </a:p>
        </p:txBody>
      </p:sp>
      <p:sp>
        <p:nvSpPr>
          <p:cNvPr id="24" name="Textfeld 23">
            <a:extLst>
              <a:ext uri="{FF2B5EF4-FFF2-40B4-BE49-F238E27FC236}">
                <a16:creationId xmlns:a16="http://schemas.microsoft.com/office/drawing/2014/main" id="{40BDFD3F-E073-8F43-8616-B47567DEFCCD}"/>
              </a:ext>
            </a:extLst>
          </p:cNvPr>
          <p:cNvSpPr txBox="1"/>
          <p:nvPr/>
        </p:nvSpPr>
        <p:spPr>
          <a:xfrm>
            <a:off x="2822789" y="4534637"/>
            <a:ext cx="2065510" cy="369332"/>
          </a:xfrm>
          <a:prstGeom prst="rect">
            <a:avLst/>
          </a:prstGeom>
          <a:noFill/>
        </p:spPr>
        <p:txBody>
          <a:bodyPr wrap="square" rtlCol="0">
            <a:spAutoFit/>
          </a:bodyPr>
          <a:lstStyle/>
          <a:p>
            <a:r>
              <a:rPr lang="de-DE" dirty="0"/>
              <a:t>Wasserstoff-Ion </a:t>
            </a:r>
            <a:r>
              <a:rPr lang="de-DE" baseline="-25000" dirty="0"/>
              <a:t>(</a:t>
            </a:r>
            <a:r>
              <a:rPr lang="de-DE" baseline="-25000" dirty="0" err="1"/>
              <a:t>aq</a:t>
            </a:r>
            <a:r>
              <a:rPr lang="de-DE" baseline="-25000" dirty="0"/>
              <a:t>)</a:t>
            </a:r>
          </a:p>
        </p:txBody>
      </p:sp>
      <p:sp>
        <p:nvSpPr>
          <p:cNvPr id="25" name="Textfeld 24">
            <a:extLst>
              <a:ext uri="{FF2B5EF4-FFF2-40B4-BE49-F238E27FC236}">
                <a16:creationId xmlns:a16="http://schemas.microsoft.com/office/drawing/2014/main" id="{D161FBE1-A8FF-F44C-BB2A-B6DF0247083E}"/>
              </a:ext>
            </a:extLst>
          </p:cNvPr>
          <p:cNvSpPr txBox="1"/>
          <p:nvPr/>
        </p:nvSpPr>
        <p:spPr>
          <a:xfrm>
            <a:off x="5067531" y="4534995"/>
            <a:ext cx="2065510" cy="369332"/>
          </a:xfrm>
          <a:prstGeom prst="rect">
            <a:avLst/>
          </a:prstGeom>
          <a:noFill/>
        </p:spPr>
        <p:txBody>
          <a:bodyPr wrap="square" rtlCol="0">
            <a:spAutoFit/>
          </a:bodyPr>
          <a:lstStyle/>
          <a:p>
            <a:r>
              <a:rPr lang="de-DE" dirty="0"/>
              <a:t>Hydroxid-Ion </a:t>
            </a:r>
            <a:r>
              <a:rPr lang="de-DE" baseline="-25000" dirty="0"/>
              <a:t>(</a:t>
            </a:r>
            <a:r>
              <a:rPr lang="de-DE" baseline="-25000" dirty="0" err="1"/>
              <a:t>aq</a:t>
            </a:r>
            <a:r>
              <a:rPr lang="de-DE" baseline="-25000" dirty="0"/>
              <a:t>)</a:t>
            </a:r>
          </a:p>
        </p:txBody>
      </p:sp>
      <p:cxnSp>
        <p:nvCxnSpPr>
          <p:cNvPr id="26" name="Gerade Verbindung mit Pfeil 25">
            <a:extLst>
              <a:ext uri="{FF2B5EF4-FFF2-40B4-BE49-F238E27FC236}">
                <a16:creationId xmlns:a16="http://schemas.microsoft.com/office/drawing/2014/main" id="{9188BE92-0469-2242-81EB-B13C692349DE}"/>
              </a:ext>
            </a:extLst>
          </p:cNvPr>
          <p:cNvCxnSpPr/>
          <p:nvPr/>
        </p:nvCxnSpPr>
        <p:spPr>
          <a:xfrm>
            <a:off x="7007998" y="4748902"/>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feld 26">
            <a:extLst>
              <a:ext uri="{FF2B5EF4-FFF2-40B4-BE49-F238E27FC236}">
                <a16:creationId xmlns:a16="http://schemas.microsoft.com/office/drawing/2014/main" id="{01E56693-E60C-6548-A8CA-A01118DB7977}"/>
              </a:ext>
            </a:extLst>
          </p:cNvPr>
          <p:cNvSpPr txBox="1"/>
          <p:nvPr/>
        </p:nvSpPr>
        <p:spPr>
          <a:xfrm>
            <a:off x="4787084" y="4534995"/>
            <a:ext cx="280447" cy="369332"/>
          </a:xfrm>
          <a:prstGeom prst="rect">
            <a:avLst/>
          </a:prstGeom>
          <a:noFill/>
        </p:spPr>
        <p:txBody>
          <a:bodyPr wrap="square">
            <a:spAutoFit/>
          </a:bodyPr>
          <a:lstStyle/>
          <a:p>
            <a:r>
              <a:rPr lang="de-DE" dirty="0"/>
              <a:t>+</a:t>
            </a:r>
          </a:p>
        </p:txBody>
      </p:sp>
      <p:sp>
        <p:nvSpPr>
          <p:cNvPr id="28" name="Textfeld 27">
            <a:extLst>
              <a:ext uri="{FF2B5EF4-FFF2-40B4-BE49-F238E27FC236}">
                <a16:creationId xmlns:a16="http://schemas.microsoft.com/office/drawing/2014/main" id="{CF577FDA-0C61-0441-8B60-8045E83ABD70}"/>
              </a:ext>
            </a:extLst>
          </p:cNvPr>
          <p:cNvSpPr txBox="1"/>
          <p:nvPr/>
        </p:nvSpPr>
        <p:spPr>
          <a:xfrm>
            <a:off x="7908886" y="4534637"/>
            <a:ext cx="2065510" cy="369332"/>
          </a:xfrm>
          <a:prstGeom prst="rect">
            <a:avLst/>
          </a:prstGeom>
          <a:noFill/>
        </p:spPr>
        <p:txBody>
          <a:bodyPr wrap="square" rtlCol="0">
            <a:spAutoFit/>
          </a:bodyPr>
          <a:lstStyle/>
          <a:p>
            <a:r>
              <a:rPr lang="de-DE" dirty="0"/>
              <a:t>Wassermolekül </a:t>
            </a:r>
            <a:endParaRPr lang="de-DE" baseline="-25000" dirty="0"/>
          </a:p>
        </p:txBody>
      </p:sp>
      <p:sp>
        <p:nvSpPr>
          <p:cNvPr id="29" name="Textfeld 28">
            <a:extLst>
              <a:ext uri="{FF2B5EF4-FFF2-40B4-BE49-F238E27FC236}">
                <a16:creationId xmlns:a16="http://schemas.microsoft.com/office/drawing/2014/main" id="{B7B48453-5452-5541-AF56-BB87B3F47500}"/>
              </a:ext>
            </a:extLst>
          </p:cNvPr>
          <p:cNvSpPr txBox="1"/>
          <p:nvPr/>
        </p:nvSpPr>
        <p:spPr>
          <a:xfrm>
            <a:off x="3438346" y="5149589"/>
            <a:ext cx="1069778" cy="369332"/>
          </a:xfrm>
          <a:prstGeom prst="rect">
            <a:avLst/>
          </a:prstGeom>
          <a:noFill/>
        </p:spPr>
        <p:txBody>
          <a:bodyPr wrap="square" rtlCol="0">
            <a:spAutoFit/>
          </a:bodyPr>
          <a:lstStyle/>
          <a:p>
            <a:pPr algn="ctr"/>
            <a:r>
              <a:rPr lang="de-DE" dirty="0"/>
              <a:t>H</a:t>
            </a:r>
            <a:r>
              <a:rPr lang="de-DE" baseline="30000" dirty="0"/>
              <a:t>+</a:t>
            </a:r>
            <a:r>
              <a:rPr lang="de-DE" dirty="0"/>
              <a:t> </a:t>
            </a:r>
            <a:r>
              <a:rPr lang="de-DE" baseline="-25000" dirty="0"/>
              <a:t>(</a:t>
            </a:r>
            <a:r>
              <a:rPr lang="de-DE" baseline="-25000" dirty="0" err="1"/>
              <a:t>aq</a:t>
            </a:r>
            <a:r>
              <a:rPr lang="de-DE" baseline="-25000" dirty="0"/>
              <a:t>)</a:t>
            </a:r>
          </a:p>
        </p:txBody>
      </p:sp>
      <p:sp>
        <p:nvSpPr>
          <p:cNvPr id="30" name="Textfeld 29">
            <a:extLst>
              <a:ext uri="{FF2B5EF4-FFF2-40B4-BE49-F238E27FC236}">
                <a16:creationId xmlns:a16="http://schemas.microsoft.com/office/drawing/2014/main" id="{F7CA0F3E-AC40-0747-8B7D-2D164492B80D}"/>
              </a:ext>
            </a:extLst>
          </p:cNvPr>
          <p:cNvSpPr txBox="1"/>
          <p:nvPr/>
        </p:nvSpPr>
        <p:spPr>
          <a:xfrm>
            <a:off x="4763229" y="5181497"/>
            <a:ext cx="280447" cy="369332"/>
          </a:xfrm>
          <a:prstGeom prst="rect">
            <a:avLst/>
          </a:prstGeom>
          <a:noFill/>
        </p:spPr>
        <p:txBody>
          <a:bodyPr wrap="square">
            <a:spAutoFit/>
          </a:bodyPr>
          <a:lstStyle/>
          <a:p>
            <a:r>
              <a:rPr lang="de-DE" dirty="0"/>
              <a:t>+</a:t>
            </a:r>
          </a:p>
        </p:txBody>
      </p:sp>
      <p:cxnSp>
        <p:nvCxnSpPr>
          <p:cNvPr id="31" name="Gerade Verbindung mit Pfeil 30">
            <a:extLst>
              <a:ext uri="{FF2B5EF4-FFF2-40B4-BE49-F238E27FC236}">
                <a16:creationId xmlns:a16="http://schemas.microsoft.com/office/drawing/2014/main" id="{1EEFE987-E9C3-2A4A-94E5-6DB544528EFD}"/>
              </a:ext>
            </a:extLst>
          </p:cNvPr>
          <p:cNvCxnSpPr/>
          <p:nvPr/>
        </p:nvCxnSpPr>
        <p:spPr>
          <a:xfrm>
            <a:off x="7007390" y="5368214"/>
            <a:ext cx="5844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feld 31">
            <a:extLst>
              <a:ext uri="{FF2B5EF4-FFF2-40B4-BE49-F238E27FC236}">
                <a16:creationId xmlns:a16="http://schemas.microsoft.com/office/drawing/2014/main" id="{605727F1-BD52-F446-949E-9F7AE52F8EB9}"/>
              </a:ext>
            </a:extLst>
          </p:cNvPr>
          <p:cNvSpPr txBox="1"/>
          <p:nvPr/>
        </p:nvSpPr>
        <p:spPr>
          <a:xfrm>
            <a:off x="7762534" y="5149589"/>
            <a:ext cx="1922674" cy="369332"/>
          </a:xfrm>
          <a:prstGeom prst="rect">
            <a:avLst/>
          </a:prstGeom>
          <a:noFill/>
        </p:spPr>
        <p:txBody>
          <a:bodyPr wrap="square" rtlCol="0">
            <a:spAutoFit/>
          </a:bodyPr>
          <a:lstStyle/>
          <a:p>
            <a:pPr algn="ctr"/>
            <a:r>
              <a:rPr lang="de-DE" dirty="0"/>
              <a:t>H</a:t>
            </a:r>
            <a:r>
              <a:rPr lang="de-DE" baseline="-25000" dirty="0"/>
              <a:t>2</a:t>
            </a:r>
            <a:r>
              <a:rPr lang="de-DE" dirty="0"/>
              <a:t>O</a:t>
            </a:r>
            <a:endParaRPr lang="de-DE" baseline="-25000" dirty="0"/>
          </a:p>
        </p:txBody>
      </p:sp>
      <p:sp>
        <p:nvSpPr>
          <p:cNvPr id="33" name="Textfeld 32">
            <a:extLst>
              <a:ext uri="{FF2B5EF4-FFF2-40B4-BE49-F238E27FC236}">
                <a16:creationId xmlns:a16="http://schemas.microsoft.com/office/drawing/2014/main" id="{837B69A1-CC40-C34F-BB41-6BDDCE2BA08E}"/>
              </a:ext>
            </a:extLst>
          </p:cNvPr>
          <p:cNvSpPr txBox="1"/>
          <p:nvPr/>
        </p:nvSpPr>
        <p:spPr>
          <a:xfrm>
            <a:off x="9131893" y="669754"/>
            <a:ext cx="2521009" cy="369332"/>
          </a:xfrm>
          <a:prstGeom prst="rect">
            <a:avLst/>
          </a:prstGeom>
          <a:noFill/>
        </p:spPr>
        <p:txBody>
          <a:bodyPr wrap="square" rtlCol="0">
            <a:spAutoFit/>
          </a:bodyPr>
          <a:lstStyle/>
          <a:p>
            <a:r>
              <a:rPr lang="de-DE" i="1" dirty="0"/>
              <a:t>Neutralisation</a:t>
            </a:r>
          </a:p>
        </p:txBody>
      </p:sp>
      <p:pic>
        <p:nvPicPr>
          <p:cNvPr id="34" name="Grafik 33">
            <a:extLst>
              <a:ext uri="{FF2B5EF4-FFF2-40B4-BE49-F238E27FC236}">
                <a16:creationId xmlns:a16="http://schemas.microsoft.com/office/drawing/2014/main" id="{1737DB24-97AD-5949-AC51-76C6B80E4306}"/>
              </a:ext>
            </a:extLst>
          </p:cNvPr>
          <p:cNvPicPr>
            <a:picLocks noChangeAspect="1"/>
          </p:cNvPicPr>
          <p:nvPr/>
        </p:nvPicPr>
        <p:blipFill>
          <a:blip r:embed="rId2"/>
          <a:stretch>
            <a:fillRect/>
          </a:stretch>
        </p:blipFill>
        <p:spPr>
          <a:xfrm>
            <a:off x="10637052" y="303179"/>
            <a:ext cx="680400" cy="680400"/>
          </a:xfrm>
          <a:prstGeom prst="rect">
            <a:avLst/>
          </a:prstGeom>
        </p:spPr>
      </p:pic>
      <p:pic>
        <p:nvPicPr>
          <p:cNvPr id="36" name="Grafik 3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4966" y="5884544"/>
            <a:ext cx="680400" cy="680400"/>
          </a:xfrm>
          <a:prstGeom prst="rect">
            <a:avLst/>
          </a:prstGeom>
        </p:spPr>
      </p:pic>
    </p:spTree>
    <p:extLst>
      <p:ext uri="{BB962C8B-B14F-4D97-AF65-F5344CB8AC3E}">
        <p14:creationId xmlns:p14="http://schemas.microsoft.com/office/powerpoint/2010/main" val="95031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854A-CE80-DE46-9558-594EEB96872E}"/>
              </a:ext>
            </a:extLst>
          </p:cNvPr>
          <p:cNvSpPr>
            <a:spLocks noGrp="1"/>
          </p:cNvSpPr>
          <p:nvPr>
            <p:ph type="title"/>
          </p:nvPr>
        </p:nvSpPr>
        <p:spPr/>
        <p:txBody>
          <a:bodyPr>
            <a:normAutofit fontScale="90000"/>
          </a:bodyPr>
          <a:lstStyle/>
          <a:p>
            <a:r>
              <a:rPr lang="de-DE" dirty="0"/>
              <a:t>Einführung</a:t>
            </a:r>
          </a:p>
        </p:txBody>
      </p:sp>
      <p:sp>
        <p:nvSpPr>
          <p:cNvPr id="3" name="Inhaltsplatzhalter 2">
            <a:extLst>
              <a:ext uri="{FF2B5EF4-FFF2-40B4-BE49-F238E27FC236}">
                <a16:creationId xmlns:a16="http://schemas.microsoft.com/office/drawing/2014/main" id="{1FDFDF1A-82ED-3642-B06D-95035B7C5CFC}"/>
              </a:ext>
            </a:extLst>
          </p:cNvPr>
          <p:cNvSpPr>
            <a:spLocks noGrp="1"/>
          </p:cNvSpPr>
          <p:nvPr>
            <p:ph idx="1"/>
          </p:nvPr>
        </p:nvSpPr>
        <p:spPr>
          <a:xfrm>
            <a:off x="838200" y="1355075"/>
            <a:ext cx="10515600" cy="4821888"/>
          </a:xfrm>
        </p:spPr>
        <p:txBody>
          <a:bodyPr>
            <a:normAutofit/>
          </a:bodyPr>
          <a:lstStyle/>
          <a:p>
            <a:pPr marL="0" indent="0">
              <a:buNone/>
            </a:pPr>
            <a:r>
              <a:rPr lang="de-DE" sz="2000" dirty="0"/>
              <a:t>Du solltest versuchen, alle Übungen zu bearbeiten. Du kannst jederzeit wieder</a:t>
            </a:r>
            <a:r>
              <a:rPr lang="de-DE" sz="2000" dirty="0">
                <a:solidFill>
                  <a:srgbClr val="FF0000"/>
                </a:solidFill>
              </a:rPr>
              <a:t> </a:t>
            </a:r>
            <a:r>
              <a:rPr lang="de-DE" sz="2000" dirty="0"/>
              <a:t>zurück zur Aneignungsphase gehen, um dir wichtige Informationen nochmal durchzulesen. </a:t>
            </a:r>
          </a:p>
          <a:p>
            <a:pPr marL="0" indent="0">
              <a:buNone/>
            </a:pPr>
            <a:endParaRPr lang="de-DE" sz="2000" dirty="0"/>
          </a:p>
          <a:p>
            <a:pPr marL="0" indent="0">
              <a:buNone/>
            </a:pPr>
            <a:r>
              <a:rPr lang="de-DE" sz="2000" dirty="0"/>
              <a:t>Viel Spaß bei der Bearbeitung </a:t>
            </a:r>
            <a:r>
              <a:rPr lang="de-DE" sz="2000"/>
              <a:t>des </a:t>
            </a:r>
            <a:r>
              <a:rPr lang="de-DE" sz="2000" smtClean="0"/>
              <a:t>Materials</a:t>
            </a:r>
            <a:r>
              <a:rPr lang="de-DE" sz="2000"/>
              <a:t>.</a:t>
            </a:r>
            <a:endParaRPr lang="de-DE" sz="2000" dirty="0"/>
          </a:p>
        </p:txBody>
      </p:sp>
      <p:sp>
        <p:nvSpPr>
          <p:cNvPr id="4" name="Foliennummernplatzhalter 3"/>
          <p:cNvSpPr>
            <a:spLocks noGrp="1"/>
          </p:cNvSpPr>
          <p:nvPr>
            <p:ph type="sldNum" sz="quarter" idx="12"/>
          </p:nvPr>
        </p:nvSpPr>
        <p:spPr/>
        <p:txBody>
          <a:bodyPr/>
          <a:lstStyle/>
          <a:p>
            <a:fld id="{2BFF9692-ABA8-EB4D-B52F-45EFB6AD87B9}" type="slidenum">
              <a:rPr lang="de-DE" smtClean="0"/>
              <a:t>4</a:t>
            </a:fld>
            <a:endParaRPr lang="de-DE" dirty="0"/>
          </a:p>
        </p:txBody>
      </p:sp>
      <p:pic>
        <p:nvPicPr>
          <p:cNvPr id="35" name="Grafik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574" y="332375"/>
            <a:ext cx="680400" cy="680400"/>
          </a:xfrm>
          <a:prstGeom prst="rect">
            <a:avLst/>
          </a:prstGeom>
        </p:spPr>
      </p:pic>
    </p:spTree>
    <p:extLst>
      <p:ext uri="{BB962C8B-B14F-4D97-AF65-F5344CB8AC3E}">
        <p14:creationId xmlns:p14="http://schemas.microsoft.com/office/powerpoint/2010/main" val="405523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8848A82-42DF-E34E-A162-18386D54A019}"/>
              </a:ext>
            </a:extLst>
          </p:cNvPr>
          <p:cNvSpPr>
            <a:spLocks noGrp="1"/>
          </p:cNvSpPr>
          <p:nvPr>
            <p:ph type="title"/>
          </p:nvPr>
        </p:nvSpPr>
        <p:spPr/>
        <p:txBody>
          <a:bodyPr>
            <a:normAutofit fontScale="90000"/>
          </a:bodyPr>
          <a:lstStyle/>
          <a:p>
            <a:r>
              <a:rPr lang="de-DE" dirty="0"/>
              <a:t>Schädigung der Knochen durch Übersäuerung</a:t>
            </a:r>
          </a:p>
        </p:txBody>
      </p:sp>
      <p:sp>
        <p:nvSpPr>
          <p:cNvPr id="5" name="Inhaltsplatzhalter 4">
            <a:extLst>
              <a:ext uri="{FF2B5EF4-FFF2-40B4-BE49-F238E27FC236}">
                <a16:creationId xmlns:a16="http://schemas.microsoft.com/office/drawing/2014/main" id="{470340C6-FBFA-7048-98EA-C92B58F46A11}"/>
              </a:ext>
            </a:extLst>
          </p:cNvPr>
          <p:cNvSpPr>
            <a:spLocks noGrp="1"/>
          </p:cNvSpPr>
          <p:nvPr>
            <p:ph idx="1"/>
          </p:nvPr>
        </p:nvSpPr>
        <p:spPr>
          <a:xfrm>
            <a:off x="838200" y="1300480"/>
            <a:ext cx="7639050" cy="2700020"/>
          </a:xfrm>
        </p:spPr>
        <p:txBody>
          <a:bodyPr>
            <a:normAutofit/>
          </a:bodyPr>
          <a:lstStyle/>
          <a:p>
            <a:pPr marL="0" indent="0">
              <a:lnSpc>
                <a:spcPct val="100000"/>
              </a:lnSpc>
              <a:spcBef>
                <a:spcPts val="1600"/>
              </a:spcBef>
              <a:buNone/>
            </a:pPr>
            <a:r>
              <a:rPr lang="de-DE" sz="2000" dirty="0"/>
              <a:t>Der Säure-Base-Haushalt unseres Körpers liegt in einem empfindlichen Gleichgewicht, welches für unsere Gesundheit sehr wichtig. Wird dieses Gleichgewicht gestört, kann es zu einer Übersäuerung des Körpers kommen. </a:t>
            </a:r>
          </a:p>
          <a:p>
            <a:pPr marL="0" indent="0">
              <a:lnSpc>
                <a:spcPct val="100000"/>
              </a:lnSpc>
              <a:spcBef>
                <a:spcPts val="1600"/>
              </a:spcBef>
              <a:buNone/>
            </a:pPr>
            <a:r>
              <a:rPr lang="de-DE" sz="2000" dirty="0"/>
              <a:t>Die Nieren erfüllen in unserem Körper zahlreiche wichtige Aufgaben. Eine Aufgabe davon ist die Regulierung des Säure-Base-Haushaltes. </a:t>
            </a:r>
          </a:p>
          <a:p>
            <a:pPr marL="0" indent="0">
              <a:buNone/>
            </a:pPr>
            <a:endParaRPr lang="de-DE" dirty="0"/>
          </a:p>
        </p:txBody>
      </p:sp>
      <p:sp>
        <p:nvSpPr>
          <p:cNvPr id="8" name="Inhaltsplatzhalter 4">
            <a:extLst>
              <a:ext uri="{FF2B5EF4-FFF2-40B4-BE49-F238E27FC236}">
                <a16:creationId xmlns:a16="http://schemas.microsoft.com/office/drawing/2014/main" id="{43D87750-D8D0-7C4C-8945-45FD2270FB03}"/>
              </a:ext>
            </a:extLst>
          </p:cNvPr>
          <p:cNvSpPr txBox="1">
            <a:spLocks/>
          </p:cNvSpPr>
          <p:nvPr/>
        </p:nvSpPr>
        <p:spPr>
          <a:xfrm>
            <a:off x="838201" y="3344634"/>
            <a:ext cx="10515600" cy="3100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600"/>
              </a:spcBef>
              <a:buFont typeface="Arial" panose="020B0604020202020204" pitchFamily="34" charset="0"/>
              <a:buNone/>
            </a:pPr>
            <a:r>
              <a:rPr lang="de-DE" sz="2000" dirty="0"/>
              <a:t>Verlieren die Nieren dauerhaft ihre Funktion, kann es zu einer Übersäuerung des Körpers kommen. Bei einer Übersäuerung befinden sich zu viele Säuren in unserem Körper, was man auch als Azidose bezeichnet. Durch die Azidose kann es zu einer Schädigung des Knochens kommen. In der Folge verliert der Knochen an Substanz. Dadurch können vermehrt Knochenbrüche auftreten. Doch was sind Säuren eigentlich und wie schädigen sie unsere Knochen? </a:t>
            </a:r>
          </a:p>
          <a:p>
            <a:pPr marL="0" indent="0">
              <a:lnSpc>
                <a:spcPct val="100000"/>
              </a:lnSpc>
              <a:spcBef>
                <a:spcPts val="1600"/>
              </a:spcBef>
              <a:buFont typeface="Arial" panose="020B0604020202020204" pitchFamily="34" charset="0"/>
              <a:buNone/>
            </a:pPr>
            <a:endParaRPr lang="de-DE" sz="2000" dirty="0"/>
          </a:p>
          <a:p>
            <a:pPr marL="0" indent="0">
              <a:buFont typeface="Arial" panose="020B0604020202020204" pitchFamily="34" charset="0"/>
              <a:buNone/>
            </a:pPr>
            <a:endParaRPr lang="de-DE" dirty="0"/>
          </a:p>
        </p:txBody>
      </p:sp>
      <p:sp>
        <p:nvSpPr>
          <p:cNvPr id="2" name="Foliennummernplatzhalter 1"/>
          <p:cNvSpPr>
            <a:spLocks noGrp="1"/>
          </p:cNvSpPr>
          <p:nvPr>
            <p:ph type="sldNum" sz="quarter" idx="12"/>
          </p:nvPr>
        </p:nvSpPr>
        <p:spPr/>
        <p:txBody>
          <a:bodyPr/>
          <a:lstStyle/>
          <a:p>
            <a:fld id="{2BFF9692-ABA8-EB4D-B52F-45EFB6AD87B9}" type="slidenum">
              <a:rPr lang="de-DE" smtClean="0"/>
              <a:t>5</a:t>
            </a:fld>
            <a:endParaRPr lang="de-DE"/>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7052" y="358686"/>
            <a:ext cx="680400" cy="680400"/>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1" y="1206942"/>
            <a:ext cx="2743200" cy="2073115"/>
          </a:xfrm>
          <a:prstGeom prst="rect">
            <a:avLst/>
          </a:prstGeom>
        </p:spPr>
      </p:pic>
    </p:spTree>
    <p:extLst>
      <p:ext uri="{BB962C8B-B14F-4D97-AF65-F5344CB8AC3E}">
        <p14:creationId xmlns:p14="http://schemas.microsoft.com/office/powerpoint/2010/main" val="63400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E4DC5-09EF-7140-AFA3-36DE3720B829}"/>
              </a:ext>
            </a:extLst>
          </p:cNvPr>
          <p:cNvSpPr>
            <a:spLocks noGrp="1"/>
          </p:cNvSpPr>
          <p:nvPr>
            <p:ph type="ctrTitle"/>
          </p:nvPr>
        </p:nvSpPr>
        <p:spPr/>
        <p:txBody>
          <a:bodyPr/>
          <a:lstStyle/>
          <a:p>
            <a:r>
              <a:rPr lang="de-DE" dirty="0"/>
              <a:t>Aufgabe 1</a:t>
            </a:r>
          </a:p>
        </p:txBody>
      </p:sp>
      <p:sp>
        <p:nvSpPr>
          <p:cNvPr id="3" name="Untertitel 2">
            <a:extLst>
              <a:ext uri="{FF2B5EF4-FFF2-40B4-BE49-F238E27FC236}">
                <a16:creationId xmlns:a16="http://schemas.microsoft.com/office/drawing/2014/main" id="{CB304EDD-4FAF-3547-95B3-0167A1BA4926}"/>
              </a:ext>
            </a:extLst>
          </p:cNvPr>
          <p:cNvSpPr>
            <a:spLocks noGrp="1"/>
          </p:cNvSpPr>
          <p:nvPr>
            <p:ph type="subTitle" idx="1"/>
          </p:nvPr>
        </p:nvSpPr>
        <p:spPr/>
        <p:txBody>
          <a:bodyPr/>
          <a:lstStyle/>
          <a:p>
            <a:r>
              <a:rPr lang="de-DE" i="1" dirty="0"/>
              <a:t>pH-Indikatoren</a:t>
            </a:r>
          </a:p>
        </p:txBody>
      </p:sp>
      <p:pic>
        <p:nvPicPr>
          <p:cNvPr id="4" name="Grafik 3">
            <a:extLst>
              <a:ext uri="{FF2B5EF4-FFF2-40B4-BE49-F238E27FC236}">
                <a16:creationId xmlns:a16="http://schemas.microsoft.com/office/drawing/2014/main" id="{9ADA18FB-E35C-F445-AC2C-2ABDE4FD4133}"/>
              </a:ext>
            </a:extLst>
          </p:cNvPr>
          <p:cNvPicPr>
            <a:picLocks noChangeAspect="1"/>
          </p:cNvPicPr>
          <p:nvPr/>
        </p:nvPicPr>
        <p:blipFill>
          <a:blip r:embed="rId2"/>
          <a:stretch>
            <a:fillRect/>
          </a:stretch>
        </p:blipFill>
        <p:spPr>
          <a:xfrm>
            <a:off x="190500" y="108726"/>
            <a:ext cx="1333500" cy="1111250"/>
          </a:xfrm>
          <a:prstGeom prst="rect">
            <a:avLst/>
          </a:prstGeom>
        </p:spPr>
      </p:pic>
      <p:pic>
        <p:nvPicPr>
          <p:cNvPr id="5" name="Grafik 4">
            <a:extLst>
              <a:ext uri="{FF2B5EF4-FFF2-40B4-BE49-F238E27FC236}">
                <a16:creationId xmlns:a16="http://schemas.microsoft.com/office/drawing/2014/main" id="{A4EB58EF-B024-A641-A6A7-0589F09E23E9}"/>
              </a:ext>
            </a:extLst>
          </p:cNvPr>
          <p:cNvPicPr>
            <a:picLocks noChangeAspect="1"/>
          </p:cNvPicPr>
          <p:nvPr/>
        </p:nvPicPr>
        <p:blipFill>
          <a:blip r:embed="rId3"/>
          <a:stretch>
            <a:fillRect/>
          </a:stretch>
        </p:blipFill>
        <p:spPr>
          <a:xfrm>
            <a:off x="9232919" y="108726"/>
            <a:ext cx="2870161" cy="1111250"/>
          </a:xfrm>
          <a:prstGeom prst="rect">
            <a:avLst/>
          </a:prstGeom>
        </p:spPr>
      </p:pic>
      <p:sp>
        <p:nvSpPr>
          <p:cNvPr id="6" name="Foliennummernplatzhalter 5"/>
          <p:cNvSpPr>
            <a:spLocks noGrp="1"/>
          </p:cNvSpPr>
          <p:nvPr>
            <p:ph type="sldNum" sz="quarter" idx="12"/>
          </p:nvPr>
        </p:nvSpPr>
        <p:spPr/>
        <p:txBody>
          <a:bodyPr/>
          <a:lstStyle/>
          <a:p>
            <a:fld id="{2BFF9692-ABA8-EB4D-B52F-45EFB6AD87B9}" type="slidenum">
              <a:rPr lang="de-DE" smtClean="0"/>
              <a:t>6</a:t>
            </a:fld>
            <a:endParaRPr lang="de-DE"/>
          </a:p>
        </p:txBody>
      </p:sp>
    </p:spTree>
    <p:extLst>
      <p:ext uri="{BB962C8B-B14F-4D97-AF65-F5344CB8AC3E}">
        <p14:creationId xmlns:p14="http://schemas.microsoft.com/office/powerpoint/2010/main" val="180255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Aneignung</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normAutofit/>
          </a:bodyPr>
          <a:lstStyle/>
          <a:p>
            <a:pPr marL="0" indent="0">
              <a:buNone/>
            </a:pPr>
            <a:r>
              <a:rPr lang="de-DE" sz="2000" dirty="0"/>
              <a:t>Der Säure-Base-Haushalt in unserem Körper hat einen entscheidenden Einfluss auf unsere Gesundheit. Bei Patienten mit dauerhaften Nierenerkrankungen können sich zu viele Säuren im Körper befinden. Aus diesem Grund sollten regelmäßig Körperflüssigkeiten wie der Harn oder das Blut untersucht werden, um zu kontrollieren, ob eine Übersäuerung vorliegt. Doch wie findet man heraus, ob eine Körperflüssigkeit zu sauer ist?  </a:t>
            </a:r>
          </a:p>
          <a:p>
            <a:pPr marL="0" indent="0">
              <a:buNone/>
            </a:pPr>
            <a:r>
              <a:rPr lang="de-DE" sz="2000" dirty="0"/>
              <a:t>In der Chemie wird der pH-Wert genutzt, um zu beschreiben, ob es sich um eine saure Lösung handelt. Saure Lösungen haben einen pH-Wert kleiner als 7. Lösungen mit einem pH-Wert über 7 nennt man alkalisch. Neutrale Lösungen haben genau den pH-Wert 7. </a:t>
            </a:r>
          </a:p>
          <a:p>
            <a:pPr marL="0" indent="0">
              <a:buNone/>
            </a:pPr>
            <a:r>
              <a:rPr lang="de-DE" sz="2000" dirty="0"/>
              <a:t>Der</a:t>
            </a:r>
            <a:r>
              <a:rPr lang="de-DE" sz="2000" dirty="0">
                <a:solidFill>
                  <a:srgbClr val="FF0000"/>
                </a:solidFill>
              </a:rPr>
              <a:t> </a:t>
            </a:r>
            <a:r>
              <a:rPr lang="de-DE" sz="2000" dirty="0"/>
              <a:t>Universalindikator ist ein pH-Indikator, mit dem man herausfinden kann, ob eine Körperflüssigkeit sauer ist. </a:t>
            </a:r>
            <a:r>
              <a:rPr lang="de-DE" sz="2000" i="1" dirty="0">
                <a:solidFill>
                  <a:schemeClr val="accent2">
                    <a:lumMod val="75000"/>
                  </a:schemeClr>
                </a:solidFill>
              </a:rPr>
              <a:t>Indikatoren sind Farbstoffe, die in sauren, neutralen oder basischen Lösungen unterschiedliche Farben zeigen</a:t>
            </a:r>
            <a:r>
              <a:rPr lang="de-DE" sz="2000" dirty="0"/>
              <a:t>. In sauren Lösungen zeigt der Universalindikator eine rote oder gelbe Farbe an. In neutralen Lösungen zeigt der Indikator eine grüne Farbe und in basischen eine blaue Farbe. </a:t>
            </a:r>
          </a:p>
          <a:p>
            <a:pPr marL="0" indent="0">
              <a:buNone/>
            </a:pPr>
            <a:endParaRPr lang="de-DE" sz="2000" dirty="0"/>
          </a:p>
          <a:p>
            <a:pPr marL="0" indent="0">
              <a:buNone/>
            </a:pP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256998825"/>
              </p:ext>
            </p:extLst>
          </p:nvPr>
        </p:nvGraphicFramePr>
        <p:xfrm>
          <a:off x="2029763" y="5826572"/>
          <a:ext cx="8974602" cy="370840"/>
        </p:xfrm>
        <a:graphic>
          <a:graphicData uri="http://schemas.openxmlformats.org/drawingml/2006/table">
            <a:tbl>
              <a:tblPr firstRow="1" bandRow="1">
                <a:tableStyleId>{5C22544A-7EE6-4342-B048-85BDC9FD1C3A}</a:tableStyleId>
              </a:tblPr>
              <a:tblGrid>
                <a:gridCol w="641043">
                  <a:extLst>
                    <a:ext uri="{9D8B030D-6E8A-4147-A177-3AD203B41FA5}">
                      <a16:colId xmlns:a16="http://schemas.microsoft.com/office/drawing/2014/main" val="1398463117"/>
                    </a:ext>
                  </a:extLst>
                </a:gridCol>
                <a:gridCol w="641043">
                  <a:extLst>
                    <a:ext uri="{9D8B030D-6E8A-4147-A177-3AD203B41FA5}">
                      <a16:colId xmlns:a16="http://schemas.microsoft.com/office/drawing/2014/main" val="3180412041"/>
                    </a:ext>
                  </a:extLst>
                </a:gridCol>
                <a:gridCol w="641043">
                  <a:extLst>
                    <a:ext uri="{9D8B030D-6E8A-4147-A177-3AD203B41FA5}">
                      <a16:colId xmlns:a16="http://schemas.microsoft.com/office/drawing/2014/main" val="2071672250"/>
                    </a:ext>
                  </a:extLst>
                </a:gridCol>
                <a:gridCol w="641043">
                  <a:extLst>
                    <a:ext uri="{9D8B030D-6E8A-4147-A177-3AD203B41FA5}">
                      <a16:colId xmlns:a16="http://schemas.microsoft.com/office/drawing/2014/main" val="1450425188"/>
                    </a:ext>
                  </a:extLst>
                </a:gridCol>
                <a:gridCol w="641043">
                  <a:extLst>
                    <a:ext uri="{9D8B030D-6E8A-4147-A177-3AD203B41FA5}">
                      <a16:colId xmlns:a16="http://schemas.microsoft.com/office/drawing/2014/main" val="2433958206"/>
                    </a:ext>
                  </a:extLst>
                </a:gridCol>
                <a:gridCol w="641043">
                  <a:extLst>
                    <a:ext uri="{9D8B030D-6E8A-4147-A177-3AD203B41FA5}">
                      <a16:colId xmlns:a16="http://schemas.microsoft.com/office/drawing/2014/main" val="2602920891"/>
                    </a:ext>
                  </a:extLst>
                </a:gridCol>
                <a:gridCol w="641043">
                  <a:extLst>
                    <a:ext uri="{9D8B030D-6E8A-4147-A177-3AD203B41FA5}">
                      <a16:colId xmlns:a16="http://schemas.microsoft.com/office/drawing/2014/main" val="1192513382"/>
                    </a:ext>
                  </a:extLst>
                </a:gridCol>
                <a:gridCol w="641043">
                  <a:extLst>
                    <a:ext uri="{9D8B030D-6E8A-4147-A177-3AD203B41FA5}">
                      <a16:colId xmlns:a16="http://schemas.microsoft.com/office/drawing/2014/main" val="1580980237"/>
                    </a:ext>
                  </a:extLst>
                </a:gridCol>
                <a:gridCol w="641043">
                  <a:extLst>
                    <a:ext uri="{9D8B030D-6E8A-4147-A177-3AD203B41FA5}">
                      <a16:colId xmlns:a16="http://schemas.microsoft.com/office/drawing/2014/main" val="4279244386"/>
                    </a:ext>
                  </a:extLst>
                </a:gridCol>
                <a:gridCol w="641043">
                  <a:extLst>
                    <a:ext uri="{9D8B030D-6E8A-4147-A177-3AD203B41FA5}">
                      <a16:colId xmlns:a16="http://schemas.microsoft.com/office/drawing/2014/main" val="1052516715"/>
                    </a:ext>
                  </a:extLst>
                </a:gridCol>
                <a:gridCol w="641043">
                  <a:extLst>
                    <a:ext uri="{9D8B030D-6E8A-4147-A177-3AD203B41FA5}">
                      <a16:colId xmlns:a16="http://schemas.microsoft.com/office/drawing/2014/main" val="2333935249"/>
                    </a:ext>
                  </a:extLst>
                </a:gridCol>
                <a:gridCol w="641043">
                  <a:extLst>
                    <a:ext uri="{9D8B030D-6E8A-4147-A177-3AD203B41FA5}">
                      <a16:colId xmlns:a16="http://schemas.microsoft.com/office/drawing/2014/main" val="2690211150"/>
                    </a:ext>
                  </a:extLst>
                </a:gridCol>
                <a:gridCol w="641043">
                  <a:extLst>
                    <a:ext uri="{9D8B030D-6E8A-4147-A177-3AD203B41FA5}">
                      <a16:colId xmlns:a16="http://schemas.microsoft.com/office/drawing/2014/main" val="206245796"/>
                    </a:ext>
                  </a:extLst>
                </a:gridCol>
                <a:gridCol w="641043">
                  <a:extLst>
                    <a:ext uri="{9D8B030D-6E8A-4147-A177-3AD203B41FA5}">
                      <a16:colId xmlns:a16="http://schemas.microsoft.com/office/drawing/2014/main" val="2156121101"/>
                    </a:ext>
                  </a:extLst>
                </a:gridCol>
              </a:tblGrid>
              <a:tr h="370840">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solidFill>
                      <a:srgbClr val="FF0000"/>
                    </a:solidFill>
                  </a:tcPr>
                </a:tc>
                <a:tc>
                  <a:txBody>
                    <a:bodyPr/>
                    <a:lstStyle/>
                    <a:p>
                      <a:endParaRPr lang="de-DE" dirty="0"/>
                    </a:p>
                  </a:txBody>
                  <a:tcPr>
                    <a:gradFill flip="none" rotWithShape="1">
                      <a:gsLst>
                        <a:gs pos="0">
                          <a:srgbClr val="FF0000"/>
                        </a:gs>
                        <a:gs pos="100000">
                          <a:schemeClr val="accent4">
                            <a:lumMod val="60000"/>
                            <a:lumOff val="40000"/>
                          </a:schemeClr>
                        </a:gs>
                      </a:gsLst>
                      <a:lin ang="0" scaled="1"/>
                      <a:tileRect/>
                    </a:gradFill>
                  </a:tcPr>
                </a:tc>
                <a:tc>
                  <a:txBody>
                    <a:bodyPr/>
                    <a:lstStyle/>
                    <a:p>
                      <a:endParaRPr lang="de-DE" dirty="0"/>
                    </a:p>
                  </a:txBody>
                  <a:tcPr>
                    <a:solidFill>
                      <a:schemeClr val="accent4">
                        <a:lumMod val="60000"/>
                        <a:lumOff val="40000"/>
                      </a:schemeClr>
                    </a:solidFill>
                  </a:tcPr>
                </a:tc>
                <a:tc>
                  <a:txBody>
                    <a:bodyPr/>
                    <a:lstStyle/>
                    <a:p>
                      <a:endParaRPr lang="de-DE" dirty="0"/>
                    </a:p>
                  </a:txBody>
                  <a:tcPr>
                    <a:solidFill>
                      <a:schemeClr val="accent4">
                        <a:lumMod val="60000"/>
                        <a:lumOff val="40000"/>
                      </a:schemeClr>
                    </a:solidFill>
                  </a:tcPr>
                </a:tc>
                <a:tc>
                  <a:txBody>
                    <a:bodyPr/>
                    <a:lstStyle/>
                    <a:p>
                      <a:endParaRPr lang="de-DE" dirty="0"/>
                    </a:p>
                  </a:txBody>
                  <a:tcPr>
                    <a:gradFill>
                      <a:gsLst>
                        <a:gs pos="0">
                          <a:schemeClr val="accent4">
                            <a:lumMod val="60000"/>
                            <a:lumOff val="40000"/>
                          </a:schemeClr>
                        </a:gs>
                        <a:gs pos="100000">
                          <a:schemeClr val="accent6">
                            <a:lumMod val="60000"/>
                            <a:lumOff val="40000"/>
                          </a:schemeClr>
                        </a:gs>
                      </a:gsLst>
                      <a:lin ang="0" scaled="1"/>
                    </a:gradFill>
                  </a:tcPr>
                </a:tc>
                <a:tc>
                  <a:txBody>
                    <a:bodyPr/>
                    <a:lstStyle/>
                    <a:p>
                      <a:endParaRPr lang="de-DE" dirty="0"/>
                    </a:p>
                  </a:txBody>
                  <a:tcPr>
                    <a:solidFill>
                      <a:schemeClr val="accent6">
                        <a:lumMod val="60000"/>
                        <a:lumOff val="40000"/>
                      </a:schemeClr>
                    </a:solidFill>
                  </a:tcPr>
                </a:tc>
                <a:tc>
                  <a:txBody>
                    <a:bodyPr/>
                    <a:lstStyle/>
                    <a:p>
                      <a:endParaRPr lang="de-DE" dirty="0"/>
                    </a:p>
                  </a:txBody>
                  <a:tcPr>
                    <a:gradFill>
                      <a:gsLst>
                        <a:gs pos="0">
                          <a:schemeClr val="accent6">
                            <a:lumMod val="60000"/>
                            <a:lumOff val="40000"/>
                          </a:schemeClr>
                        </a:gs>
                        <a:gs pos="100000">
                          <a:schemeClr val="accent5">
                            <a:lumMod val="60000"/>
                            <a:lumOff val="40000"/>
                          </a:schemeClr>
                        </a:gs>
                      </a:gsLst>
                      <a:lin ang="0" scaled="1"/>
                    </a:gradFill>
                  </a:tcPr>
                </a:tc>
                <a:tc>
                  <a:txBody>
                    <a:bodyPr/>
                    <a:lstStyle/>
                    <a:p>
                      <a:endParaRPr lang="de-DE" dirty="0"/>
                    </a:p>
                  </a:txBody>
                  <a:tcPr>
                    <a:solidFill>
                      <a:schemeClr val="accent5">
                        <a:lumMod val="60000"/>
                        <a:lumOff val="40000"/>
                      </a:schemeClr>
                    </a:solidFill>
                  </a:tcPr>
                </a:tc>
                <a:tc>
                  <a:txBody>
                    <a:bodyPr/>
                    <a:lstStyle/>
                    <a:p>
                      <a:endParaRPr lang="de-DE" dirty="0"/>
                    </a:p>
                  </a:txBody>
                  <a:tcPr>
                    <a:solidFill>
                      <a:schemeClr val="accent5">
                        <a:lumMod val="60000"/>
                        <a:lumOff val="40000"/>
                      </a:schemeClr>
                    </a:solidFill>
                  </a:tcPr>
                </a:tc>
                <a:tc>
                  <a:txBody>
                    <a:bodyPr/>
                    <a:lstStyle/>
                    <a:p>
                      <a:endParaRPr lang="de-DE" dirty="0"/>
                    </a:p>
                  </a:txBody>
                  <a:tcPr>
                    <a:gradFill>
                      <a:gsLst>
                        <a:gs pos="0">
                          <a:schemeClr val="accent5">
                            <a:lumMod val="60000"/>
                            <a:lumOff val="40000"/>
                          </a:schemeClr>
                        </a:gs>
                        <a:gs pos="100000">
                          <a:schemeClr val="accent5">
                            <a:lumMod val="50000"/>
                          </a:schemeClr>
                        </a:gs>
                      </a:gsLst>
                      <a:lin ang="0" scaled="1"/>
                    </a:gradFill>
                  </a:tcPr>
                </a:tc>
                <a:tc>
                  <a:txBody>
                    <a:bodyPr/>
                    <a:lstStyle/>
                    <a:p>
                      <a:endParaRPr lang="de-DE" dirty="0"/>
                    </a:p>
                  </a:txBody>
                  <a:tcPr>
                    <a:solidFill>
                      <a:schemeClr val="accent1">
                        <a:lumMod val="75000"/>
                      </a:schemeClr>
                    </a:solidFill>
                  </a:tcPr>
                </a:tc>
                <a:tc>
                  <a:txBody>
                    <a:bodyPr/>
                    <a:lstStyle/>
                    <a:p>
                      <a:endParaRPr lang="de-DE" dirty="0"/>
                    </a:p>
                  </a:txBody>
                  <a:tcPr>
                    <a:solidFill>
                      <a:schemeClr val="accent1">
                        <a:lumMod val="75000"/>
                      </a:schemeClr>
                    </a:solidFill>
                  </a:tcPr>
                </a:tc>
                <a:extLst>
                  <a:ext uri="{0D108BD9-81ED-4DB2-BD59-A6C34878D82A}">
                    <a16:rowId xmlns:a16="http://schemas.microsoft.com/office/drawing/2014/main" val="136850828"/>
                  </a:ext>
                </a:extLst>
              </a:tr>
            </a:tbl>
          </a:graphicData>
        </a:graphic>
      </p:graphicFrame>
      <p:sp>
        <p:nvSpPr>
          <p:cNvPr id="11" name="Textfeld 10"/>
          <p:cNvSpPr txBox="1"/>
          <p:nvPr/>
        </p:nvSpPr>
        <p:spPr>
          <a:xfrm>
            <a:off x="1910499" y="5462396"/>
            <a:ext cx="9521072" cy="369332"/>
          </a:xfrm>
          <a:prstGeom prst="rect">
            <a:avLst/>
          </a:prstGeom>
          <a:noFill/>
        </p:spPr>
        <p:txBody>
          <a:bodyPr wrap="square" rtlCol="0">
            <a:spAutoFit/>
          </a:bodyPr>
          <a:lstStyle/>
          <a:p>
            <a:r>
              <a:rPr lang="de-DE" dirty="0"/>
              <a:t>0          1         2          3          4          5           6          7          8          9        10        11        12        13       14 </a:t>
            </a:r>
          </a:p>
        </p:txBody>
      </p:sp>
      <p:sp>
        <p:nvSpPr>
          <p:cNvPr id="5" name="Textfeld 4"/>
          <p:cNvSpPr txBox="1"/>
          <p:nvPr/>
        </p:nvSpPr>
        <p:spPr>
          <a:xfrm>
            <a:off x="1017952" y="5493173"/>
            <a:ext cx="1011811" cy="307777"/>
          </a:xfrm>
          <a:prstGeom prst="rect">
            <a:avLst/>
          </a:prstGeom>
          <a:noFill/>
        </p:spPr>
        <p:txBody>
          <a:bodyPr wrap="square" rtlCol="0">
            <a:spAutoFit/>
          </a:bodyPr>
          <a:lstStyle/>
          <a:p>
            <a:r>
              <a:rPr lang="de-DE" sz="1400" dirty="0"/>
              <a:t>pH-Wert</a:t>
            </a:r>
            <a:endParaRPr lang="de-DE" dirty="0"/>
          </a:p>
        </p:txBody>
      </p:sp>
      <p:sp>
        <p:nvSpPr>
          <p:cNvPr id="6" name="Foliennummernplatzhalter 5"/>
          <p:cNvSpPr>
            <a:spLocks noGrp="1"/>
          </p:cNvSpPr>
          <p:nvPr>
            <p:ph type="sldNum" sz="quarter" idx="12"/>
          </p:nvPr>
        </p:nvSpPr>
        <p:spPr/>
        <p:txBody>
          <a:bodyPr/>
          <a:lstStyle/>
          <a:p>
            <a:fld id="{2BFF9692-ABA8-EB4D-B52F-45EFB6AD87B9}" type="slidenum">
              <a:rPr lang="de-DE" smtClean="0"/>
              <a:t>7</a:t>
            </a:fld>
            <a:endParaRPr lang="de-DE"/>
          </a:p>
        </p:txBody>
      </p:sp>
      <p:sp>
        <p:nvSpPr>
          <p:cNvPr id="7" name="Textfeld 6"/>
          <p:cNvSpPr txBox="1"/>
          <p:nvPr/>
        </p:nvSpPr>
        <p:spPr>
          <a:xfrm>
            <a:off x="3649850" y="5850457"/>
            <a:ext cx="1782305" cy="307777"/>
          </a:xfrm>
          <a:prstGeom prst="rect">
            <a:avLst/>
          </a:prstGeom>
          <a:noFill/>
        </p:spPr>
        <p:txBody>
          <a:bodyPr wrap="square" rtlCol="0">
            <a:spAutoFit/>
          </a:bodyPr>
          <a:lstStyle/>
          <a:p>
            <a:r>
              <a:rPr lang="de-DE" sz="1400" i="1" dirty="0"/>
              <a:t>sauer</a:t>
            </a:r>
          </a:p>
        </p:txBody>
      </p:sp>
      <p:sp>
        <p:nvSpPr>
          <p:cNvPr id="10" name="Textfeld 9"/>
          <p:cNvSpPr txBox="1"/>
          <p:nvPr/>
        </p:nvSpPr>
        <p:spPr>
          <a:xfrm>
            <a:off x="6122605" y="5858103"/>
            <a:ext cx="1002225" cy="307777"/>
          </a:xfrm>
          <a:prstGeom prst="rect">
            <a:avLst/>
          </a:prstGeom>
          <a:noFill/>
        </p:spPr>
        <p:txBody>
          <a:bodyPr wrap="square" rtlCol="0">
            <a:spAutoFit/>
          </a:bodyPr>
          <a:lstStyle/>
          <a:p>
            <a:r>
              <a:rPr lang="de-DE" sz="1400" i="1" dirty="0"/>
              <a:t>neutral</a:t>
            </a:r>
          </a:p>
        </p:txBody>
      </p:sp>
      <p:sp>
        <p:nvSpPr>
          <p:cNvPr id="13" name="Textfeld 12"/>
          <p:cNvSpPr txBox="1"/>
          <p:nvPr/>
        </p:nvSpPr>
        <p:spPr>
          <a:xfrm>
            <a:off x="8979975" y="5856614"/>
            <a:ext cx="1002225" cy="307777"/>
          </a:xfrm>
          <a:prstGeom prst="rect">
            <a:avLst/>
          </a:prstGeom>
          <a:noFill/>
        </p:spPr>
        <p:txBody>
          <a:bodyPr wrap="square" rtlCol="0">
            <a:spAutoFit/>
          </a:bodyPr>
          <a:lstStyle/>
          <a:p>
            <a:r>
              <a:rPr lang="de-DE" sz="1400" i="1" dirty="0"/>
              <a:t>alkalisch</a:t>
            </a:r>
          </a:p>
        </p:txBody>
      </p:sp>
      <p:sp>
        <p:nvSpPr>
          <p:cNvPr id="8" name="Textfeld 7">
            <a:extLst>
              <a:ext uri="{FF2B5EF4-FFF2-40B4-BE49-F238E27FC236}">
                <a16:creationId xmlns:a16="http://schemas.microsoft.com/office/drawing/2014/main" id="{FC3977D0-5A9B-C741-AB4A-8D965A3C814B}"/>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pic>
        <p:nvPicPr>
          <p:cNvPr id="16" name="Grafik 15">
            <a:extLst>
              <a:ext uri="{FF2B5EF4-FFF2-40B4-BE49-F238E27FC236}">
                <a16:creationId xmlns:a16="http://schemas.microsoft.com/office/drawing/2014/main" id="{EB2C251A-EEF8-5142-966F-A9131CE79C05}"/>
              </a:ext>
            </a:extLst>
          </p:cNvPr>
          <p:cNvPicPr>
            <a:picLocks noChangeAspect="1"/>
          </p:cNvPicPr>
          <p:nvPr/>
        </p:nvPicPr>
        <p:blipFill>
          <a:blip r:embed="rId2"/>
          <a:stretch>
            <a:fillRect/>
          </a:stretch>
        </p:blipFill>
        <p:spPr>
          <a:xfrm>
            <a:off x="10664429" y="335802"/>
            <a:ext cx="679872" cy="679872"/>
          </a:xfrm>
          <a:prstGeom prst="rect">
            <a:avLst/>
          </a:prstGeom>
        </p:spPr>
      </p:pic>
      <p:pic>
        <p:nvPicPr>
          <p:cNvPr id="19" name="Grafik 18">
            <a:extLst>
              <a:ext uri="{FF2B5EF4-FFF2-40B4-BE49-F238E27FC236}">
                <a16:creationId xmlns:a16="http://schemas.microsoft.com/office/drawing/2014/main" id="{5F93EFE2-8F81-B840-B9A2-B01BB87A1E95}"/>
              </a:ext>
            </a:extLst>
          </p:cNvPr>
          <p:cNvPicPr>
            <a:picLocks noChangeAspect="1"/>
          </p:cNvPicPr>
          <p:nvPr/>
        </p:nvPicPr>
        <p:blipFill>
          <a:blip r:embed="rId3"/>
          <a:stretch>
            <a:fillRect/>
          </a:stretch>
        </p:blipFill>
        <p:spPr>
          <a:xfrm>
            <a:off x="359411" y="3947541"/>
            <a:ext cx="478789" cy="478789"/>
          </a:xfrm>
          <a:prstGeom prst="rect">
            <a:avLst/>
          </a:prstGeom>
        </p:spPr>
      </p:pic>
      <p:sp>
        <p:nvSpPr>
          <p:cNvPr id="15" name="Textfeld 14"/>
          <p:cNvSpPr txBox="1"/>
          <p:nvPr/>
        </p:nvSpPr>
        <p:spPr>
          <a:xfrm>
            <a:off x="5507553" y="6176963"/>
            <a:ext cx="2232328" cy="276999"/>
          </a:xfrm>
          <a:prstGeom prst="rect">
            <a:avLst/>
          </a:prstGeom>
          <a:noFill/>
        </p:spPr>
        <p:txBody>
          <a:bodyPr wrap="square" rtlCol="0">
            <a:spAutoFit/>
          </a:bodyPr>
          <a:lstStyle/>
          <a:p>
            <a:r>
              <a:rPr lang="de-DE" sz="1200" i="1" dirty="0"/>
              <a:t>Farbskala von Universalindikator</a:t>
            </a:r>
          </a:p>
        </p:txBody>
      </p:sp>
    </p:spTree>
    <p:extLst>
      <p:ext uri="{BB962C8B-B14F-4D97-AF65-F5344CB8AC3E}">
        <p14:creationId xmlns:p14="http://schemas.microsoft.com/office/powerpoint/2010/main" val="293312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1</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Beschreibe, welche Farbe der Universalindikator bei sauren Körperflüssigkeiten zeigt.</a:t>
            </a:r>
          </a:p>
          <a:p>
            <a:pPr marL="0" indent="0">
              <a:buNone/>
            </a:pPr>
            <a:endParaRPr lang="de-DE" dirty="0"/>
          </a:p>
          <a:p>
            <a:pPr marL="0" indent="0">
              <a:buNone/>
            </a:pP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2369976658"/>
              </p:ext>
            </p:extLst>
          </p:nvPr>
        </p:nvGraphicFramePr>
        <p:xfrm>
          <a:off x="838200" y="3478365"/>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5" name="Foliennummernplatzhalter 4"/>
          <p:cNvSpPr>
            <a:spLocks noGrp="1"/>
          </p:cNvSpPr>
          <p:nvPr>
            <p:ph type="sldNum" sz="quarter" idx="12"/>
          </p:nvPr>
        </p:nvSpPr>
        <p:spPr/>
        <p:txBody>
          <a:bodyPr/>
          <a:lstStyle/>
          <a:p>
            <a:fld id="{2BFF9692-ABA8-EB4D-B52F-45EFB6AD87B9}" type="slidenum">
              <a:rPr lang="de-DE" smtClean="0"/>
              <a:t>8</a:t>
            </a:fld>
            <a:endParaRPr lang="de-DE"/>
          </a:p>
        </p:txBody>
      </p:sp>
      <p:sp>
        <p:nvSpPr>
          <p:cNvPr id="7" name="Textfeld 6">
            <a:extLst>
              <a:ext uri="{FF2B5EF4-FFF2-40B4-BE49-F238E27FC236}">
                <a16:creationId xmlns:a16="http://schemas.microsoft.com/office/drawing/2014/main" id="{87C4FC20-F0A2-FE4C-B40C-81D5D6644258}"/>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pic>
        <p:nvPicPr>
          <p:cNvPr id="8" name="Grafik 7" descr="Ein Bild, das Briefpapier enthält.&#10;&#10;Automatisch generierte Beschreibung">
            <a:extLst>
              <a:ext uri="{FF2B5EF4-FFF2-40B4-BE49-F238E27FC236}">
                <a16:creationId xmlns:a16="http://schemas.microsoft.com/office/drawing/2014/main" id="{EA017A27-17A3-1C4C-B576-9026EA91708F}"/>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pic>
        <p:nvPicPr>
          <p:cNvPr id="9" name="Grafik 8">
            <a:hlinkClick r:id="rId3" action="ppaction://hlinksldjump"/>
            <a:extLst>
              <a:ext uri="{FF2B5EF4-FFF2-40B4-BE49-F238E27FC236}">
                <a16:creationId xmlns:a16="http://schemas.microsoft.com/office/drawing/2014/main" id="{15A8D24E-9E12-DA43-8631-A558B6FB7BE7}"/>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325165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34885-F6A4-BD47-A415-3CACC6611C20}"/>
              </a:ext>
            </a:extLst>
          </p:cNvPr>
          <p:cNvSpPr>
            <a:spLocks noGrp="1"/>
          </p:cNvSpPr>
          <p:nvPr>
            <p:ph type="title"/>
          </p:nvPr>
        </p:nvSpPr>
        <p:spPr/>
        <p:txBody>
          <a:bodyPr>
            <a:normAutofit fontScale="90000"/>
          </a:bodyPr>
          <a:lstStyle/>
          <a:p>
            <a:r>
              <a:rPr lang="de-DE" dirty="0"/>
              <a:t>Übung 2</a:t>
            </a:r>
          </a:p>
        </p:txBody>
      </p:sp>
      <p:sp>
        <p:nvSpPr>
          <p:cNvPr id="3" name="Inhaltsplatzhalter 2">
            <a:extLst>
              <a:ext uri="{FF2B5EF4-FFF2-40B4-BE49-F238E27FC236}">
                <a16:creationId xmlns:a16="http://schemas.microsoft.com/office/drawing/2014/main" id="{A1873626-D1C4-C040-9F67-B29A1B9D7CEC}"/>
              </a:ext>
            </a:extLst>
          </p:cNvPr>
          <p:cNvSpPr>
            <a:spLocks noGrp="1"/>
          </p:cNvSpPr>
          <p:nvPr>
            <p:ph idx="1"/>
          </p:nvPr>
        </p:nvSpPr>
        <p:spPr/>
        <p:txBody>
          <a:bodyPr/>
          <a:lstStyle/>
          <a:p>
            <a:pPr marL="0" indent="0">
              <a:buNone/>
            </a:pPr>
            <a:r>
              <a:rPr lang="de-DE" sz="2000" dirty="0"/>
              <a:t>Stell dir vor, du bekommst eine Probe mit einer unbekannten Körperflüssigkeit.  Erkläre, wie du herausfinden kannst, ob die Körperflüssigkeit sauer ist. </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3341017107"/>
              </p:ext>
            </p:extLst>
          </p:nvPr>
        </p:nvGraphicFramePr>
        <p:xfrm>
          <a:off x="838200" y="3478365"/>
          <a:ext cx="10515600" cy="1728000"/>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1442682493"/>
                    </a:ext>
                  </a:extLst>
                </a:gridCol>
              </a:tblGrid>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601589"/>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976110"/>
                  </a:ext>
                </a:extLst>
              </a:tr>
              <a:tr h="576000">
                <a:tc>
                  <a:txBody>
                    <a:bodyPr/>
                    <a:lstStyle/>
                    <a:p>
                      <a:endParaRPr lang="de-D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377122"/>
                  </a:ext>
                </a:extLst>
              </a:tr>
            </a:tbl>
          </a:graphicData>
        </a:graphic>
      </p:graphicFrame>
      <p:sp>
        <p:nvSpPr>
          <p:cNvPr id="5" name="Foliennummernplatzhalter 4"/>
          <p:cNvSpPr>
            <a:spLocks noGrp="1"/>
          </p:cNvSpPr>
          <p:nvPr>
            <p:ph type="sldNum" sz="quarter" idx="12"/>
          </p:nvPr>
        </p:nvSpPr>
        <p:spPr/>
        <p:txBody>
          <a:bodyPr/>
          <a:lstStyle/>
          <a:p>
            <a:fld id="{2BFF9692-ABA8-EB4D-B52F-45EFB6AD87B9}" type="slidenum">
              <a:rPr lang="de-DE" smtClean="0"/>
              <a:t>9</a:t>
            </a:fld>
            <a:endParaRPr lang="de-DE" dirty="0"/>
          </a:p>
        </p:txBody>
      </p:sp>
      <p:sp>
        <p:nvSpPr>
          <p:cNvPr id="6" name="Textfeld 5">
            <a:extLst>
              <a:ext uri="{FF2B5EF4-FFF2-40B4-BE49-F238E27FC236}">
                <a16:creationId xmlns:a16="http://schemas.microsoft.com/office/drawing/2014/main" id="{F2FB817D-B3B1-1E46-B755-421302F656DE}"/>
              </a:ext>
            </a:extLst>
          </p:cNvPr>
          <p:cNvSpPr txBox="1"/>
          <p:nvPr/>
        </p:nvSpPr>
        <p:spPr>
          <a:xfrm>
            <a:off x="9131893" y="669754"/>
            <a:ext cx="2521009" cy="369332"/>
          </a:xfrm>
          <a:prstGeom prst="rect">
            <a:avLst/>
          </a:prstGeom>
          <a:noFill/>
        </p:spPr>
        <p:txBody>
          <a:bodyPr wrap="square" rtlCol="0">
            <a:spAutoFit/>
          </a:bodyPr>
          <a:lstStyle/>
          <a:p>
            <a:r>
              <a:rPr lang="de-DE" i="1" dirty="0"/>
              <a:t>pH-Indikatoren</a:t>
            </a:r>
          </a:p>
        </p:txBody>
      </p:sp>
      <p:pic>
        <p:nvPicPr>
          <p:cNvPr id="7" name="Grafik 6" descr="Ein Bild, das Briefpapier enthält.&#10;&#10;Automatisch generierte Beschreibung">
            <a:extLst>
              <a:ext uri="{FF2B5EF4-FFF2-40B4-BE49-F238E27FC236}">
                <a16:creationId xmlns:a16="http://schemas.microsoft.com/office/drawing/2014/main" id="{3A4737CE-4962-0B45-8AD0-894EB85FD25D}"/>
              </a:ext>
            </a:extLst>
          </p:cNvPr>
          <p:cNvPicPr>
            <a:picLocks noChangeAspect="1"/>
          </p:cNvPicPr>
          <p:nvPr/>
        </p:nvPicPr>
        <p:blipFill>
          <a:blip r:embed="rId2"/>
          <a:stretch>
            <a:fillRect/>
          </a:stretch>
        </p:blipFill>
        <p:spPr>
          <a:xfrm>
            <a:off x="10637052" y="355784"/>
            <a:ext cx="680400" cy="680400"/>
          </a:xfrm>
          <a:prstGeom prst="rect">
            <a:avLst/>
          </a:prstGeom>
          <a:solidFill>
            <a:schemeClr val="bg1"/>
          </a:solidFill>
        </p:spPr>
      </p:pic>
      <p:pic>
        <p:nvPicPr>
          <p:cNvPr id="8" name="Grafik 7">
            <a:hlinkClick r:id="rId3" action="ppaction://hlinksldjump"/>
            <a:extLst>
              <a:ext uri="{FF2B5EF4-FFF2-40B4-BE49-F238E27FC236}">
                <a16:creationId xmlns:a16="http://schemas.microsoft.com/office/drawing/2014/main" id="{0B9187EA-0CD3-A44F-82FB-913ADD4F4E33}"/>
              </a:ext>
            </a:extLst>
          </p:cNvPr>
          <p:cNvPicPr>
            <a:picLocks noChangeAspect="1"/>
          </p:cNvPicPr>
          <p:nvPr/>
        </p:nvPicPr>
        <p:blipFill>
          <a:blip r:embed="rId4"/>
          <a:stretch>
            <a:fillRect/>
          </a:stretch>
        </p:blipFill>
        <p:spPr>
          <a:xfrm>
            <a:off x="11511600" y="5836763"/>
            <a:ext cx="680400" cy="680400"/>
          </a:xfrm>
          <a:prstGeom prst="rect">
            <a:avLst/>
          </a:prstGeom>
        </p:spPr>
      </p:pic>
    </p:spTree>
    <p:extLst>
      <p:ext uri="{BB962C8B-B14F-4D97-AF65-F5344CB8AC3E}">
        <p14:creationId xmlns:p14="http://schemas.microsoft.com/office/powerpoint/2010/main" val="16807166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2531</Words>
  <Application>Microsoft Office PowerPoint</Application>
  <PresentationFormat>Breitbild</PresentationFormat>
  <Paragraphs>416</Paragraphs>
  <Slides>37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37</vt:i4>
      </vt:variant>
    </vt:vector>
  </HeadingPairs>
  <TitlesOfParts>
    <vt:vector size="41" baseType="lpstr">
      <vt:lpstr>Arial</vt:lpstr>
      <vt:lpstr>Calibri</vt:lpstr>
      <vt:lpstr>Calibri Light</vt:lpstr>
      <vt:lpstr>Office</vt:lpstr>
      <vt:lpstr>Saure und alkalische Lösungen</vt:lpstr>
      <vt:lpstr>Schülercode</vt:lpstr>
      <vt:lpstr>Einführung</vt:lpstr>
      <vt:lpstr>Einführung</vt:lpstr>
      <vt:lpstr>Schädigung der Knochen durch Übersäuerung</vt:lpstr>
      <vt:lpstr>Aufgabe 1</vt:lpstr>
      <vt:lpstr>Aneignung</vt:lpstr>
      <vt:lpstr>Übung 1</vt:lpstr>
      <vt:lpstr>Übung 2</vt:lpstr>
      <vt:lpstr>Befragung</vt:lpstr>
      <vt:lpstr>Aufgabe 2</vt:lpstr>
      <vt:lpstr>Aneignung</vt:lpstr>
      <vt:lpstr>Aneignung </vt:lpstr>
      <vt:lpstr>Aneignung </vt:lpstr>
      <vt:lpstr>Übung 1</vt:lpstr>
      <vt:lpstr>Übung 2</vt:lpstr>
      <vt:lpstr>Übung 3</vt:lpstr>
      <vt:lpstr>Übung 3</vt:lpstr>
      <vt:lpstr>Befragung</vt:lpstr>
      <vt:lpstr>Aufgabe 3</vt:lpstr>
      <vt:lpstr>Aneignung</vt:lpstr>
      <vt:lpstr>Aneignung</vt:lpstr>
      <vt:lpstr>Aneignung </vt:lpstr>
      <vt:lpstr>Übung 1</vt:lpstr>
      <vt:lpstr>Übung 2</vt:lpstr>
      <vt:lpstr>Übung 3</vt:lpstr>
      <vt:lpstr>Übung 3</vt:lpstr>
      <vt:lpstr>Befragung</vt:lpstr>
      <vt:lpstr>PowerPoint-Präsentation</vt:lpstr>
      <vt:lpstr>Erklärung 1</vt:lpstr>
      <vt:lpstr>Erklärung 2</vt:lpstr>
      <vt:lpstr>Erklärung 1</vt:lpstr>
      <vt:lpstr>Erklärung 2</vt:lpstr>
      <vt:lpstr>Erklärung 3</vt:lpstr>
      <vt:lpstr>Erklärung 1</vt:lpstr>
      <vt:lpstr>Erklärung 2</vt:lpstr>
      <vt:lpstr>Erklärung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Saure und alkalische Lösungen</dc:title>
  <dc:creator>Fabien Güth</dc:creator>
  <cp:lastModifiedBy>Fabien Güth</cp:lastModifiedBy>
  <cp:revision>197</cp:revision>
  <dcterms:created xsi:type="dcterms:W3CDTF">2021-03-10T10:37:19Z</dcterms:created>
  <dcterms:modified xsi:type="dcterms:W3CDTF">2022-03-01T09:35:31Z</dcterms:modified>
</cp:coreProperties>
</file>