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7" r:id="rId2"/>
  </p:sldMasterIdLst>
  <p:sldIdLst>
    <p:sldId id="352" r:id="rId3"/>
    <p:sldId id="397" r:id="rId4"/>
    <p:sldId id="398" r:id="rId5"/>
  </p:sldIdLst>
  <p:sldSz cx="12192000" cy="6858000"/>
  <p:notesSz cx="6858000" cy="9144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elle Möhlenkamp" initials="MM" lastIdx="6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8C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24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eingangsdiagnosti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7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56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selbsteinschätz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5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22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evalua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" y="0"/>
            <a:ext cx="12191994" cy="685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773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eingangsdiagnosti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65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individuelle_üb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4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381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rückmeld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978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MS3_aneign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2" y="0"/>
            <a:ext cx="12191995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603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eingangsdiagnosti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3368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aneign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5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838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basisüb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" y="0"/>
            <a:ext cx="12191992" cy="685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7127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hilfe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5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36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aneign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6632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selbsteinschätz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5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54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evalua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" y="0"/>
            <a:ext cx="12191994" cy="685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2044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individuelle_üb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4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6155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rückmeld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52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basisüb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4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26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hilfe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811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selbsteinschätz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35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individuelle_üb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5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351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evalua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" y="0"/>
            <a:ext cx="12191995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29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rückmeld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760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basisüb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" y="0"/>
            <a:ext cx="12191992" cy="685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8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feld 8"/>
          <p:cNvSpPr>
            <a:spLocks noAdjustHandles="1"/>
          </p:cNvSpPr>
          <p:nvPr/>
        </p:nvSpPr>
        <p:spPr bwMode="auto">
          <a:xfrm>
            <a:off x="1882688" y="720000"/>
            <a:ext cx="600891" cy="307777"/>
          </a:xfrm>
          <a:prstGeom prst="rect">
            <a:avLst/>
          </a:prstGeom>
          <a:noFill/>
        </p:spPr>
        <p:txBody>
          <a:bodyPr wrap="square" lIns="180000" rIns="36000" rtlCol="0">
            <a:spAutoFit/>
          </a:bodyPr>
          <a:lstStyle/>
          <a:p>
            <a:pPr>
              <a:defRPr/>
            </a:pPr>
            <a:fld id="{14FBD523-5CE2-4659-BD56-9FEABA31CDD0}" type="slidenum">
              <a:rPr lang="de-DE" sz="14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‹Nr.›</a:t>
            </a:fld>
            <a:endParaRPr lang="de-DE" sz="140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145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60" r:id="rId15"/>
  </p:sldLayoutIdLst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feld 4"/>
          <p:cNvSpPr>
            <a:spLocks noAdjustHandles="1"/>
          </p:cNvSpPr>
          <p:nvPr/>
        </p:nvSpPr>
        <p:spPr bwMode="auto">
          <a:xfrm>
            <a:off x="1882800" y="720000"/>
            <a:ext cx="6008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fld id="{14FBD523-5CE2-4659-BD56-9FEABA31CDD0}" type="slidenum">
              <a:rPr lang="de-DE" sz="14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‹Nr.›</a:t>
            </a:fld>
            <a:endParaRPr lang="de-DE" sz="140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231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</p:sldLayoutIdLst>
  <p:hf hdr="0" ftr="0" dt="0"/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5">
            <a:extLst>
              <a:ext uri="{FF2B5EF4-FFF2-40B4-BE49-F238E27FC236}">
                <a16:creationId xmlns:a16="http://schemas.microsoft.com/office/drawing/2014/main" id="{FD50E7AC-035B-4664-86E0-FF649B669539}"/>
              </a:ext>
            </a:extLst>
          </p:cNvPr>
          <p:cNvSpPr/>
          <p:nvPr/>
        </p:nvSpPr>
        <p:spPr bwMode="auto">
          <a:xfrm>
            <a:off x="335360" y="1340768"/>
            <a:ext cx="11521280" cy="5040561"/>
          </a:xfrm>
          <a:custGeom>
            <a:avLst/>
            <a:gdLst>
              <a:gd name="connsiteX0" fmla="*/ 0 w 11521280"/>
              <a:gd name="connsiteY0" fmla="*/ 0 h 5040561"/>
              <a:gd name="connsiteX1" fmla="*/ 11521280 w 11521280"/>
              <a:gd name="connsiteY1" fmla="*/ 0 h 5040561"/>
              <a:gd name="connsiteX2" fmla="*/ 11521280 w 11521280"/>
              <a:gd name="connsiteY2" fmla="*/ 5040561 h 5040561"/>
              <a:gd name="connsiteX3" fmla="*/ 0 w 11521280"/>
              <a:gd name="connsiteY3" fmla="*/ 5040561 h 5040561"/>
              <a:gd name="connsiteX4" fmla="*/ 0 w 11521280"/>
              <a:gd name="connsiteY4" fmla="*/ 0 h 504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0" h="5040561" fill="none" extrusionOk="0">
                <a:moveTo>
                  <a:pt x="0" y="0"/>
                </a:moveTo>
                <a:cubicBezTo>
                  <a:pt x="3840788" y="-85701"/>
                  <a:pt x="10032338" y="-129269"/>
                  <a:pt x="11521280" y="0"/>
                </a:cubicBezTo>
                <a:cubicBezTo>
                  <a:pt x="11651664" y="2434378"/>
                  <a:pt x="11484780" y="3345950"/>
                  <a:pt x="11521280" y="5040561"/>
                </a:cubicBezTo>
                <a:cubicBezTo>
                  <a:pt x="7286922" y="4948291"/>
                  <a:pt x="1567077" y="5046642"/>
                  <a:pt x="0" y="5040561"/>
                </a:cubicBezTo>
                <a:cubicBezTo>
                  <a:pt x="87272" y="4167778"/>
                  <a:pt x="-36912" y="1012217"/>
                  <a:pt x="0" y="0"/>
                </a:cubicBezTo>
                <a:close/>
              </a:path>
              <a:path w="11521280" h="5040561" stroke="0" extrusionOk="0">
                <a:moveTo>
                  <a:pt x="0" y="0"/>
                </a:moveTo>
                <a:cubicBezTo>
                  <a:pt x="1925629" y="-141029"/>
                  <a:pt x="10122836" y="-63085"/>
                  <a:pt x="11521280" y="0"/>
                </a:cubicBezTo>
                <a:cubicBezTo>
                  <a:pt x="11648341" y="1492790"/>
                  <a:pt x="11459023" y="3810301"/>
                  <a:pt x="11521280" y="5040561"/>
                </a:cubicBezTo>
                <a:cubicBezTo>
                  <a:pt x="5861514" y="5132356"/>
                  <a:pt x="4125883" y="4995825"/>
                  <a:pt x="0" y="5040561"/>
                </a:cubicBezTo>
                <a:cubicBezTo>
                  <a:pt x="16804" y="2810138"/>
                  <a:pt x="-89868" y="178013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rgbClr val="3E8BC1"/>
            </a:solidFill>
          </a:ln>
        </p:spPr>
        <p:txBody>
          <a:bodyPr wrap="square" rtlCol="0">
            <a:noAutofit/>
          </a:bodyPr>
          <a:lstStyle/>
          <a:p>
            <a:pPr algn="just">
              <a:defRPr/>
            </a:pPr>
            <a:endParaRPr lang="de-DE" dirty="0">
              <a:solidFill>
                <a:schemeClr val="accent6"/>
              </a:solidFill>
            </a:endParaRPr>
          </a:p>
          <a:p>
            <a:pPr algn="ctr">
              <a:defRPr/>
            </a:pPr>
            <a:r>
              <a:rPr lang="de-DE" sz="2000" b="1" dirty="0">
                <a:solidFill>
                  <a:schemeClr val="accent6"/>
                </a:solidFill>
                <a:latin typeface="Eurostar"/>
              </a:rPr>
              <a:t>In Meilenstein1 hast du folgende Inhalte gelernt:</a:t>
            </a:r>
          </a:p>
          <a:p>
            <a:pPr algn="ctr"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de-DE" b="1" dirty="0">
                <a:solidFill>
                  <a:schemeClr val="accent6"/>
                </a:solidFill>
                <a:latin typeface="Eurostar"/>
              </a:rPr>
              <a:t>Atome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bestehen aus einem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Atomkern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und einer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Atomhülle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In dem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Atomkern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befinden sich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Protonen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und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Neutronen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de-DE" b="1" dirty="0">
                <a:solidFill>
                  <a:schemeClr val="accent6"/>
                </a:solidFill>
                <a:latin typeface="Eurostar"/>
              </a:rPr>
              <a:t>Protonen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sind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positiv geladen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.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 Neutronen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sind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neutral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, sie haben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keine Ladung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dirty="0">
              <a:solidFill>
                <a:schemeClr val="accent6"/>
              </a:solidFill>
            </a:endParaRPr>
          </a:p>
          <a:p>
            <a:pPr algn="just"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EE3065D6-A1F8-411E-AD59-D1F44D60170C}"/>
              </a:ext>
            </a:extLst>
          </p:cNvPr>
          <p:cNvSpPr/>
          <p:nvPr/>
        </p:nvSpPr>
        <p:spPr>
          <a:xfrm>
            <a:off x="4151784" y="3789040"/>
            <a:ext cx="2520280" cy="2448272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5F82ADE-0BC4-4158-ADDA-E94F1B1375F7}"/>
              </a:ext>
            </a:extLst>
          </p:cNvPr>
          <p:cNvSpPr/>
          <p:nvPr/>
        </p:nvSpPr>
        <p:spPr bwMode="auto">
          <a:xfrm>
            <a:off x="3910860" y="116632"/>
            <a:ext cx="44518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de-DE" sz="6000" dirty="0">
                <a:solidFill>
                  <a:schemeClr val="accent6"/>
                </a:solidFill>
                <a:latin typeface="Eurostar"/>
              </a:rPr>
              <a:t>Meilenstein 1</a:t>
            </a:r>
            <a:endParaRPr lang="de-DE" dirty="0">
              <a:solidFill>
                <a:schemeClr val="accent6"/>
              </a:solidFill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A30E776B-BCB7-475C-9785-1C3BBE3E569F}"/>
              </a:ext>
            </a:extLst>
          </p:cNvPr>
          <p:cNvSpPr/>
          <p:nvPr/>
        </p:nvSpPr>
        <p:spPr>
          <a:xfrm>
            <a:off x="4979876" y="4604742"/>
            <a:ext cx="864096" cy="816868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D0AA2E9-208D-4C1B-B674-A49EDA35D81B}"/>
              </a:ext>
            </a:extLst>
          </p:cNvPr>
          <p:cNvSpPr/>
          <p:nvPr/>
        </p:nvSpPr>
        <p:spPr>
          <a:xfrm>
            <a:off x="5327352" y="4679427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D1B8F1D4-D06F-4618-A0FA-374BB44FAB6C}"/>
              </a:ext>
            </a:extLst>
          </p:cNvPr>
          <p:cNvSpPr/>
          <p:nvPr/>
        </p:nvSpPr>
        <p:spPr>
          <a:xfrm>
            <a:off x="5560144" y="490481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4330A61-569D-4939-B6B1-21BAE3BBFAF5}"/>
              </a:ext>
            </a:extLst>
          </p:cNvPr>
          <p:cNvSpPr/>
          <p:nvPr/>
        </p:nvSpPr>
        <p:spPr>
          <a:xfrm>
            <a:off x="5055616" y="5023881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2BB1FD25-D00D-43D6-9FAE-9C2443783C1D}"/>
              </a:ext>
            </a:extLst>
          </p:cNvPr>
          <p:cNvSpPr/>
          <p:nvPr/>
        </p:nvSpPr>
        <p:spPr>
          <a:xfrm>
            <a:off x="5360888" y="5071741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34FCF4D9-2A68-4376-83FB-60DB0FE9DB50}"/>
              </a:ext>
            </a:extLst>
          </p:cNvPr>
          <p:cNvGrpSpPr/>
          <p:nvPr/>
        </p:nvGrpSpPr>
        <p:grpSpPr>
          <a:xfrm>
            <a:off x="5132288" y="4661520"/>
            <a:ext cx="216024" cy="307777"/>
            <a:chOff x="9768408" y="4077072"/>
            <a:chExt cx="216024" cy="307777"/>
          </a:xfrm>
        </p:grpSpPr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03471A22-5054-4E42-B8E4-0CBD5929D0A5}"/>
                </a:ext>
              </a:extLst>
            </p:cNvPr>
            <p:cNvSpPr/>
            <p:nvPr/>
          </p:nvSpPr>
          <p:spPr>
            <a:xfrm>
              <a:off x="9840416" y="4158952"/>
              <a:ext cx="144016" cy="14401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FE021627-BE7F-43CC-924B-919458352864}"/>
                </a:ext>
              </a:extLst>
            </p:cNvPr>
            <p:cNvSpPr txBox="1"/>
            <p:nvPr/>
          </p:nvSpPr>
          <p:spPr>
            <a:xfrm>
              <a:off x="9768408" y="4077072"/>
              <a:ext cx="216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/>
                <a:t>+</a:t>
              </a:r>
            </a:p>
          </p:txBody>
        </p:sp>
      </p:grp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FF2EB093-0298-4BD9-847B-7FFE08821F1A}"/>
              </a:ext>
            </a:extLst>
          </p:cNvPr>
          <p:cNvGrpSpPr/>
          <p:nvPr/>
        </p:nvGrpSpPr>
        <p:grpSpPr>
          <a:xfrm>
            <a:off x="5284688" y="4813920"/>
            <a:ext cx="216024" cy="307777"/>
            <a:chOff x="9768408" y="4077072"/>
            <a:chExt cx="216024" cy="307777"/>
          </a:xfrm>
        </p:grpSpPr>
        <p:sp>
          <p:nvSpPr>
            <p:cNvPr id="14" name="Ellipse 13">
              <a:extLst>
                <a:ext uri="{FF2B5EF4-FFF2-40B4-BE49-F238E27FC236}">
                  <a16:creationId xmlns:a16="http://schemas.microsoft.com/office/drawing/2014/main" id="{46AC9928-9D7D-49E9-B795-79605C0418CC}"/>
                </a:ext>
              </a:extLst>
            </p:cNvPr>
            <p:cNvSpPr/>
            <p:nvPr/>
          </p:nvSpPr>
          <p:spPr>
            <a:xfrm>
              <a:off x="9840416" y="4158952"/>
              <a:ext cx="144016" cy="14401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A0C11BDB-E902-48CF-9E5E-9AB6E1C734F4}"/>
                </a:ext>
              </a:extLst>
            </p:cNvPr>
            <p:cNvSpPr txBox="1"/>
            <p:nvPr/>
          </p:nvSpPr>
          <p:spPr>
            <a:xfrm>
              <a:off x="9768408" y="4077072"/>
              <a:ext cx="216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/>
                <a:t>+</a:t>
              </a:r>
            </a:p>
          </p:txBody>
        </p:sp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9FF6C90D-6085-468D-883A-F9BAB84B43F5}"/>
              </a:ext>
            </a:extLst>
          </p:cNvPr>
          <p:cNvGrpSpPr/>
          <p:nvPr/>
        </p:nvGrpSpPr>
        <p:grpSpPr>
          <a:xfrm>
            <a:off x="5138340" y="5083920"/>
            <a:ext cx="216024" cy="307777"/>
            <a:chOff x="9768408" y="4077072"/>
            <a:chExt cx="216024" cy="307777"/>
          </a:xfrm>
        </p:grpSpPr>
        <p:sp>
          <p:nvSpPr>
            <p:cNvPr id="17" name="Ellipse 16">
              <a:extLst>
                <a:ext uri="{FF2B5EF4-FFF2-40B4-BE49-F238E27FC236}">
                  <a16:creationId xmlns:a16="http://schemas.microsoft.com/office/drawing/2014/main" id="{701DF935-8628-4D43-8C61-DBF70FA397B4}"/>
                </a:ext>
              </a:extLst>
            </p:cNvPr>
            <p:cNvSpPr/>
            <p:nvPr/>
          </p:nvSpPr>
          <p:spPr>
            <a:xfrm>
              <a:off x="9840416" y="4158952"/>
              <a:ext cx="144016" cy="14401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A04BB762-B276-4C05-A0E3-C796872E622E}"/>
                </a:ext>
              </a:extLst>
            </p:cNvPr>
            <p:cNvSpPr txBox="1"/>
            <p:nvPr/>
          </p:nvSpPr>
          <p:spPr>
            <a:xfrm>
              <a:off x="9768408" y="4077072"/>
              <a:ext cx="216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/>
                <a:t>+</a:t>
              </a:r>
            </a:p>
          </p:txBody>
        </p:sp>
      </p:grp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BABBD548-0D19-4B9B-B664-D9FBF16FB671}"/>
              </a:ext>
            </a:extLst>
          </p:cNvPr>
          <p:cNvGrpSpPr/>
          <p:nvPr/>
        </p:nvGrpSpPr>
        <p:grpSpPr>
          <a:xfrm>
            <a:off x="5479752" y="4661520"/>
            <a:ext cx="216024" cy="307777"/>
            <a:chOff x="9768408" y="4077072"/>
            <a:chExt cx="216024" cy="307777"/>
          </a:xfrm>
        </p:grpSpPr>
        <p:sp>
          <p:nvSpPr>
            <p:cNvPr id="20" name="Ellipse 19">
              <a:extLst>
                <a:ext uri="{FF2B5EF4-FFF2-40B4-BE49-F238E27FC236}">
                  <a16:creationId xmlns:a16="http://schemas.microsoft.com/office/drawing/2014/main" id="{78F64A9D-EB12-419B-8A1B-20C197F9D86C}"/>
                </a:ext>
              </a:extLst>
            </p:cNvPr>
            <p:cNvSpPr/>
            <p:nvPr/>
          </p:nvSpPr>
          <p:spPr>
            <a:xfrm>
              <a:off x="9840416" y="4158952"/>
              <a:ext cx="144016" cy="14401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A756CEEA-6E62-4A79-8139-EEE81AB7E9BE}"/>
                </a:ext>
              </a:extLst>
            </p:cNvPr>
            <p:cNvSpPr txBox="1"/>
            <p:nvPr/>
          </p:nvSpPr>
          <p:spPr>
            <a:xfrm>
              <a:off x="9768408" y="4077072"/>
              <a:ext cx="216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/>
                <a:t>+</a:t>
              </a:r>
            </a:p>
          </p:txBody>
        </p: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EBFB3FF6-3383-4FC5-A63A-994A4FBEE1C3}"/>
              </a:ext>
            </a:extLst>
          </p:cNvPr>
          <p:cNvGrpSpPr/>
          <p:nvPr/>
        </p:nvGrpSpPr>
        <p:grpSpPr>
          <a:xfrm>
            <a:off x="5437088" y="4966320"/>
            <a:ext cx="216024" cy="307777"/>
            <a:chOff x="9768408" y="4077072"/>
            <a:chExt cx="216024" cy="307777"/>
          </a:xfrm>
        </p:grpSpPr>
        <p:sp>
          <p:nvSpPr>
            <p:cNvPr id="23" name="Ellipse 22">
              <a:extLst>
                <a:ext uri="{FF2B5EF4-FFF2-40B4-BE49-F238E27FC236}">
                  <a16:creationId xmlns:a16="http://schemas.microsoft.com/office/drawing/2014/main" id="{7EC65243-D8F9-4086-BDEA-B3F501781166}"/>
                </a:ext>
              </a:extLst>
            </p:cNvPr>
            <p:cNvSpPr/>
            <p:nvPr/>
          </p:nvSpPr>
          <p:spPr>
            <a:xfrm>
              <a:off x="9840416" y="4158952"/>
              <a:ext cx="144016" cy="14401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D8A460E2-D911-4A8C-99CE-2D1B1DAA25C6}"/>
                </a:ext>
              </a:extLst>
            </p:cNvPr>
            <p:cNvSpPr txBox="1"/>
            <p:nvPr/>
          </p:nvSpPr>
          <p:spPr>
            <a:xfrm>
              <a:off x="9768408" y="4077072"/>
              <a:ext cx="216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/>
                <a:t>+</a:t>
              </a:r>
            </a:p>
          </p:txBody>
        </p:sp>
      </p:grpSp>
      <p:sp>
        <p:nvSpPr>
          <p:cNvPr id="25" name="Ellipse 24">
            <a:extLst>
              <a:ext uri="{FF2B5EF4-FFF2-40B4-BE49-F238E27FC236}">
                <a16:creationId xmlns:a16="http://schemas.microsoft.com/office/drawing/2014/main" id="{04AA78B1-3588-424A-B07E-1FD627B98816}"/>
              </a:ext>
            </a:extLst>
          </p:cNvPr>
          <p:cNvSpPr/>
          <p:nvPr/>
        </p:nvSpPr>
        <p:spPr>
          <a:xfrm>
            <a:off x="5405102" y="524193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E5FD65AA-E631-4459-AFA7-37278E3994F0}"/>
              </a:ext>
            </a:extLst>
          </p:cNvPr>
          <p:cNvCxnSpPr>
            <a:cxnSpLocks/>
          </p:cNvCxnSpPr>
          <p:nvPr/>
        </p:nvCxnSpPr>
        <p:spPr>
          <a:xfrm>
            <a:off x="6600056" y="4509120"/>
            <a:ext cx="176266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D0A1457B-13B4-42F6-9E8F-902876C99EBB}"/>
              </a:ext>
            </a:extLst>
          </p:cNvPr>
          <p:cNvCxnSpPr>
            <a:cxnSpLocks/>
          </p:cNvCxnSpPr>
          <p:nvPr/>
        </p:nvCxnSpPr>
        <p:spPr>
          <a:xfrm>
            <a:off x="5838834" y="4976824"/>
            <a:ext cx="21227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5EF13B90-37A7-4863-814C-1CCFA45B9524}"/>
              </a:ext>
            </a:extLst>
          </p:cNvPr>
          <p:cNvCxnSpPr>
            <a:cxnSpLocks/>
          </p:cNvCxnSpPr>
          <p:nvPr/>
        </p:nvCxnSpPr>
        <p:spPr>
          <a:xfrm>
            <a:off x="3287688" y="5108128"/>
            <a:ext cx="176266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B6CA8C28-1CFE-4702-B2E2-41B229602A50}"/>
              </a:ext>
            </a:extLst>
          </p:cNvPr>
          <p:cNvCxnSpPr>
            <a:cxnSpLocks/>
          </p:cNvCxnSpPr>
          <p:nvPr/>
        </p:nvCxnSpPr>
        <p:spPr>
          <a:xfrm>
            <a:off x="3447683" y="4764755"/>
            <a:ext cx="176266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feld 32">
            <a:extLst>
              <a:ext uri="{FF2B5EF4-FFF2-40B4-BE49-F238E27FC236}">
                <a16:creationId xmlns:a16="http://schemas.microsoft.com/office/drawing/2014/main" id="{0B9CA8EC-1BE1-4F66-8008-AEEF7A02F872}"/>
              </a:ext>
            </a:extLst>
          </p:cNvPr>
          <p:cNvSpPr txBox="1"/>
          <p:nvPr/>
        </p:nvSpPr>
        <p:spPr>
          <a:xfrm>
            <a:off x="2498326" y="4582158"/>
            <a:ext cx="13014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accent6"/>
                </a:solidFill>
                <a:latin typeface="Eurostar"/>
              </a:rPr>
              <a:t>Protonen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F224CD62-34B7-4C0A-A591-3A08104FCD5B}"/>
              </a:ext>
            </a:extLst>
          </p:cNvPr>
          <p:cNvSpPr txBox="1"/>
          <p:nvPr/>
        </p:nvSpPr>
        <p:spPr>
          <a:xfrm>
            <a:off x="2207568" y="4911904"/>
            <a:ext cx="13014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accent6"/>
                </a:solidFill>
                <a:latin typeface="Eurostar"/>
              </a:rPr>
              <a:t>Neutronen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3CAAFD07-149A-45F9-BDB9-AC36407D6E22}"/>
              </a:ext>
            </a:extLst>
          </p:cNvPr>
          <p:cNvSpPr txBox="1"/>
          <p:nvPr/>
        </p:nvSpPr>
        <p:spPr>
          <a:xfrm>
            <a:off x="8366874" y="4316722"/>
            <a:ext cx="13014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accent6"/>
                </a:solidFill>
                <a:latin typeface="Eurostar"/>
              </a:rPr>
              <a:t>Atomhülle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AC62F5AB-4824-4B81-92F9-D6A607857A0D}"/>
              </a:ext>
            </a:extLst>
          </p:cNvPr>
          <p:cNvSpPr txBox="1"/>
          <p:nvPr/>
        </p:nvSpPr>
        <p:spPr>
          <a:xfrm>
            <a:off x="7956979" y="4797043"/>
            <a:ext cx="13014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accent6"/>
                </a:solidFill>
                <a:latin typeface="Eurostar"/>
              </a:rPr>
              <a:t>Atomkern</a:t>
            </a:r>
          </a:p>
        </p:txBody>
      </p:sp>
      <p:sp>
        <p:nvSpPr>
          <p:cNvPr id="37" name="Pfeil: Fünfeck 36">
            <a:extLst>
              <a:ext uri="{FF2B5EF4-FFF2-40B4-BE49-F238E27FC236}">
                <a16:creationId xmlns:a16="http://schemas.microsoft.com/office/drawing/2014/main" id="{A773F756-91F8-40EB-A5FF-5BFA1A104DB8}"/>
              </a:ext>
            </a:extLst>
          </p:cNvPr>
          <p:cNvSpPr/>
          <p:nvPr/>
        </p:nvSpPr>
        <p:spPr bwMode="auto">
          <a:xfrm flipH="1">
            <a:off x="987624" y="181668"/>
            <a:ext cx="1651992" cy="366713"/>
          </a:xfrm>
          <a:prstGeom prst="homePlate">
            <a:avLst/>
          </a:prstGeom>
          <a:solidFill>
            <a:srgbClr val="3E8CC1"/>
          </a:solidFill>
          <a:ln>
            <a:solidFill>
              <a:srgbClr val="305D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de-DE" sz="11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WISSENS</a:t>
            </a:r>
          </a:p>
          <a:p>
            <a:pPr algn="ctr"/>
            <a:r>
              <a:rPr lang="de-DE" sz="11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SICHERUNG</a:t>
            </a:r>
            <a:endParaRPr lang="de-DE" sz="14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1617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5">
            <a:extLst>
              <a:ext uri="{FF2B5EF4-FFF2-40B4-BE49-F238E27FC236}">
                <a16:creationId xmlns:a16="http://schemas.microsoft.com/office/drawing/2014/main" id="{FD50E7AC-035B-4664-86E0-FF649B669539}"/>
              </a:ext>
            </a:extLst>
          </p:cNvPr>
          <p:cNvSpPr/>
          <p:nvPr/>
        </p:nvSpPr>
        <p:spPr bwMode="auto">
          <a:xfrm>
            <a:off x="335360" y="1340768"/>
            <a:ext cx="11521280" cy="5040561"/>
          </a:xfrm>
          <a:custGeom>
            <a:avLst/>
            <a:gdLst>
              <a:gd name="connsiteX0" fmla="*/ 0 w 11521280"/>
              <a:gd name="connsiteY0" fmla="*/ 0 h 5040561"/>
              <a:gd name="connsiteX1" fmla="*/ 11521280 w 11521280"/>
              <a:gd name="connsiteY1" fmla="*/ 0 h 5040561"/>
              <a:gd name="connsiteX2" fmla="*/ 11521280 w 11521280"/>
              <a:gd name="connsiteY2" fmla="*/ 5040561 h 5040561"/>
              <a:gd name="connsiteX3" fmla="*/ 0 w 11521280"/>
              <a:gd name="connsiteY3" fmla="*/ 5040561 h 5040561"/>
              <a:gd name="connsiteX4" fmla="*/ 0 w 11521280"/>
              <a:gd name="connsiteY4" fmla="*/ 0 h 504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0" h="5040561" fill="none" extrusionOk="0">
                <a:moveTo>
                  <a:pt x="0" y="0"/>
                </a:moveTo>
                <a:cubicBezTo>
                  <a:pt x="3840788" y="-85701"/>
                  <a:pt x="10032338" y="-129269"/>
                  <a:pt x="11521280" y="0"/>
                </a:cubicBezTo>
                <a:cubicBezTo>
                  <a:pt x="11651664" y="2434378"/>
                  <a:pt x="11484780" y="3345950"/>
                  <a:pt x="11521280" y="5040561"/>
                </a:cubicBezTo>
                <a:cubicBezTo>
                  <a:pt x="7286922" y="4948291"/>
                  <a:pt x="1567077" y="5046642"/>
                  <a:pt x="0" y="5040561"/>
                </a:cubicBezTo>
                <a:cubicBezTo>
                  <a:pt x="87272" y="4167778"/>
                  <a:pt x="-36912" y="1012217"/>
                  <a:pt x="0" y="0"/>
                </a:cubicBezTo>
                <a:close/>
              </a:path>
              <a:path w="11521280" h="5040561" stroke="0" extrusionOk="0">
                <a:moveTo>
                  <a:pt x="0" y="0"/>
                </a:moveTo>
                <a:cubicBezTo>
                  <a:pt x="1925629" y="-141029"/>
                  <a:pt x="10122836" y="-63085"/>
                  <a:pt x="11521280" y="0"/>
                </a:cubicBezTo>
                <a:cubicBezTo>
                  <a:pt x="11648341" y="1492790"/>
                  <a:pt x="11459023" y="3810301"/>
                  <a:pt x="11521280" y="5040561"/>
                </a:cubicBezTo>
                <a:cubicBezTo>
                  <a:pt x="5861514" y="5132356"/>
                  <a:pt x="4125883" y="4995825"/>
                  <a:pt x="0" y="5040561"/>
                </a:cubicBezTo>
                <a:cubicBezTo>
                  <a:pt x="16804" y="2810138"/>
                  <a:pt x="-89868" y="178013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rgbClr val="3E8BC1"/>
            </a:solidFill>
          </a:ln>
        </p:spPr>
        <p:txBody>
          <a:bodyPr wrap="square" rtlCol="0">
            <a:noAutofit/>
          </a:bodyPr>
          <a:lstStyle/>
          <a:p>
            <a:pPr algn="just">
              <a:defRPr/>
            </a:pPr>
            <a:endParaRPr lang="de-DE" dirty="0">
              <a:solidFill>
                <a:schemeClr val="accent6"/>
              </a:solidFill>
            </a:endParaRPr>
          </a:p>
          <a:p>
            <a:pPr algn="ctr">
              <a:defRPr/>
            </a:pPr>
            <a:r>
              <a:rPr lang="de-DE" sz="2000" b="1" dirty="0">
                <a:solidFill>
                  <a:schemeClr val="accent6"/>
                </a:solidFill>
                <a:latin typeface="Eurostar"/>
              </a:rPr>
              <a:t>In Meilenstein1 hast du folgende Inhalte gelernt:</a:t>
            </a:r>
          </a:p>
          <a:p>
            <a:pPr algn="ctr">
              <a:defRPr/>
            </a:pPr>
            <a:endParaRPr lang="de-DE" dirty="0">
              <a:solidFill>
                <a:schemeClr val="accent6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Die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Ordnungszahl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entspricht der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Anzahl der Protonen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Die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Massenzahl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entspricht der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Anzahl der Protonen und Neutronen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dirty="0">
              <a:solidFill>
                <a:schemeClr val="accent6"/>
              </a:solidFill>
            </a:endParaRPr>
          </a:p>
          <a:p>
            <a:pPr algn="just"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5F82ADE-0BC4-4158-ADDA-E94F1B1375F7}"/>
              </a:ext>
            </a:extLst>
          </p:cNvPr>
          <p:cNvSpPr/>
          <p:nvPr/>
        </p:nvSpPr>
        <p:spPr bwMode="auto">
          <a:xfrm>
            <a:off x="3910860" y="116632"/>
            <a:ext cx="44518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de-DE" sz="6000" dirty="0">
                <a:solidFill>
                  <a:schemeClr val="accent6"/>
                </a:solidFill>
                <a:latin typeface="Eurostar"/>
              </a:rPr>
              <a:t>Meilenstein 1</a:t>
            </a:r>
            <a:endParaRPr lang="de-DE" dirty="0">
              <a:solidFill>
                <a:schemeClr val="accent6"/>
              </a:solidFill>
            </a:endParaRPr>
          </a:p>
        </p:txBody>
      </p:sp>
      <p:pic>
        <p:nvPicPr>
          <p:cNvPr id="4" name="Grafik 2">
            <a:extLst>
              <a:ext uri="{FF2B5EF4-FFF2-40B4-BE49-F238E27FC236}">
                <a16:creationId xmlns:a16="http://schemas.microsoft.com/office/drawing/2014/main" id="{9D26A4BD-F597-4DD9-A99C-6CD0FB184B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015880" y="4046179"/>
            <a:ext cx="1346238" cy="1759085"/>
          </a:xfrm>
          <a:prstGeom prst="rect">
            <a:avLst/>
          </a:prstGeom>
        </p:spPr>
      </p:pic>
      <p:sp>
        <p:nvSpPr>
          <p:cNvPr id="6" name="Textfeld 9">
            <a:extLst>
              <a:ext uri="{FF2B5EF4-FFF2-40B4-BE49-F238E27FC236}">
                <a16:creationId xmlns:a16="http://schemas.microsoft.com/office/drawing/2014/main" id="{F513E5D6-D150-4E3C-909E-C06AFF2138FE}"/>
              </a:ext>
            </a:extLst>
          </p:cNvPr>
          <p:cNvSpPr txBox="1"/>
          <p:nvPr/>
        </p:nvSpPr>
        <p:spPr bwMode="auto">
          <a:xfrm>
            <a:off x="3558180" y="3358733"/>
            <a:ext cx="368994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de-DE" b="1" dirty="0">
                <a:solidFill>
                  <a:schemeClr val="accent6"/>
                </a:solidFill>
                <a:latin typeface="Eurostar"/>
              </a:rPr>
              <a:t>Massenzahl: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Entspricht der Anzahl der Protonen und Neutronen.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7" name="Textfeld 10">
            <a:extLst>
              <a:ext uri="{FF2B5EF4-FFF2-40B4-BE49-F238E27FC236}">
                <a16:creationId xmlns:a16="http://schemas.microsoft.com/office/drawing/2014/main" id="{9AC47989-B0B4-428A-B3CA-56D21A1BF520}"/>
              </a:ext>
            </a:extLst>
          </p:cNvPr>
          <p:cNvSpPr txBox="1"/>
          <p:nvPr/>
        </p:nvSpPr>
        <p:spPr bwMode="auto">
          <a:xfrm>
            <a:off x="3558180" y="5734997"/>
            <a:ext cx="368994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de-DE" b="1" dirty="0">
                <a:solidFill>
                  <a:schemeClr val="accent6"/>
                </a:solidFill>
                <a:latin typeface="Eurostar"/>
              </a:rPr>
              <a:t>Ordnungszahl: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Entspricht der Anzahl der Protonen (= Kernladungszahl)</a:t>
            </a:r>
            <a:endParaRPr dirty="0">
              <a:solidFill>
                <a:schemeClr val="accent6"/>
              </a:solidFill>
            </a:endParaRPr>
          </a:p>
        </p:txBody>
      </p: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88508D03-014F-4E26-A173-4BD63CA3BFF4}"/>
              </a:ext>
            </a:extLst>
          </p:cNvPr>
          <p:cNvCxnSpPr>
            <a:cxnSpLocks/>
          </p:cNvCxnSpPr>
          <p:nvPr/>
        </p:nvCxnSpPr>
        <p:spPr bwMode="auto">
          <a:xfrm>
            <a:off x="4439816" y="4005064"/>
            <a:ext cx="654563" cy="21997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AD706882-F6EF-4831-A21B-8576206A0DE8}"/>
              </a:ext>
            </a:extLst>
          </p:cNvPr>
          <p:cNvCxnSpPr>
            <a:cxnSpLocks/>
          </p:cNvCxnSpPr>
          <p:nvPr/>
        </p:nvCxnSpPr>
        <p:spPr bwMode="auto">
          <a:xfrm flipV="1">
            <a:off x="4367808" y="5389561"/>
            <a:ext cx="726571" cy="34543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feil: Fünfeck 10">
            <a:extLst>
              <a:ext uri="{FF2B5EF4-FFF2-40B4-BE49-F238E27FC236}">
                <a16:creationId xmlns:a16="http://schemas.microsoft.com/office/drawing/2014/main" id="{36599BE9-BABB-4271-AE75-E01AFC92C0F2}"/>
              </a:ext>
            </a:extLst>
          </p:cNvPr>
          <p:cNvSpPr/>
          <p:nvPr/>
        </p:nvSpPr>
        <p:spPr bwMode="auto">
          <a:xfrm flipH="1">
            <a:off x="987624" y="181668"/>
            <a:ext cx="1651992" cy="366713"/>
          </a:xfrm>
          <a:prstGeom prst="homePlate">
            <a:avLst/>
          </a:prstGeom>
          <a:solidFill>
            <a:srgbClr val="3E8CC1"/>
          </a:solidFill>
          <a:ln>
            <a:solidFill>
              <a:srgbClr val="305D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de-DE" sz="11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WISSENS</a:t>
            </a:r>
          </a:p>
          <a:p>
            <a:pPr algn="ctr"/>
            <a:r>
              <a:rPr lang="de-DE" sz="11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SICHERUNG</a:t>
            </a:r>
            <a:endParaRPr lang="de-DE" sz="14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3290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5">
            <a:extLst>
              <a:ext uri="{FF2B5EF4-FFF2-40B4-BE49-F238E27FC236}">
                <a16:creationId xmlns:a16="http://schemas.microsoft.com/office/drawing/2014/main" id="{FD50E7AC-035B-4664-86E0-FF649B669539}"/>
              </a:ext>
            </a:extLst>
          </p:cNvPr>
          <p:cNvSpPr/>
          <p:nvPr/>
        </p:nvSpPr>
        <p:spPr bwMode="auto">
          <a:xfrm>
            <a:off x="335360" y="1340768"/>
            <a:ext cx="11521280" cy="5040561"/>
          </a:xfrm>
          <a:custGeom>
            <a:avLst/>
            <a:gdLst>
              <a:gd name="connsiteX0" fmla="*/ 0 w 11521280"/>
              <a:gd name="connsiteY0" fmla="*/ 0 h 5040561"/>
              <a:gd name="connsiteX1" fmla="*/ 11521280 w 11521280"/>
              <a:gd name="connsiteY1" fmla="*/ 0 h 5040561"/>
              <a:gd name="connsiteX2" fmla="*/ 11521280 w 11521280"/>
              <a:gd name="connsiteY2" fmla="*/ 5040561 h 5040561"/>
              <a:gd name="connsiteX3" fmla="*/ 0 w 11521280"/>
              <a:gd name="connsiteY3" fmla="*/ 5040561 h 5040561"/>
              <a:gd name="connsiteX4" fmla="*/ 0 w 11521280"/>
              <a:gd name="connsiteY4" fmla="*/ 0 h 504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0" h="5040561" fill="none" extrusionOk="0">
                <a:moveTo>
                  <a:pt x="0" y="0"/>
                </a:moveTo>
                <a:cubicBezTo>
                  <a:pt x="3840788" y="-85701"/>
                  <a:pt x="10032338" y="-129269"/>
                  <a:pt x="11521280" y="0"/>
                </a:cubicBezTo>
                <a:cubicBezTo>
                  <a:pt x="11651664" y="2434378"/>
                  <a:pt x="11484780" y="3345950"/>
                  <a:pt x="11521280" y="5040561"/>
                </a:cubicBezTo>
                <a:cubicBezTo>
                  <a:pt x="7286922" y="4948291"/>
                  <a:pt x="1567077" y="5046642"/>
                  <a:pt x="0" y="5040561"/>
                </a:cubicBezTo>
                <a:cubicBezTo>
                  <a:pt x="87272" y="4167778"/>
                  <a:pt x="-36912" y="1012217"/>
                  <a:pt x="0" y="0"/>
                </a:cubicBezTo>
                <a:close/>
              </a:path>
              <a:path w="11521280" h="5040561" stroke="0" extrusionOk="0">
                <a:moveTo>
                  <a:pt x="0" y="0"/>
                </a:moveTo>
                <a:cubicBezTo>
                  <a:pt x="1925629" y="-141029"/>
                  <a:pt x="10122836" y="-63085"/>
                  <a:pt x="11521280" y="0"/>
                </a:cubicBezTo>
                <a:cubicBezTo>
                  <a:pt x="11648341" y="1492790"/>
                  <a:pt x="11459023" y="3810301"/>
                  <a:pt x="11521280" y="5040561"/>
                </a:cubicBezTo>
                <a:cubicBezTo>
                  <a:pt x="5861514" y="5132356"/>
                  <a:pt x="4125883" y="4995825"/>
                  <a:pt x="0" y="5040561"/>
                </a:cubicBezTo>
                <a:cubicBezTo>
                  <a:pt x="16804" y="2810138"/>
                  <a:pt x="-89868" y="178013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rgbClr val="3E8BC1"/>
            </a:solidFill>
          </a:ln>
        </p:spPr>
        <p:txBody>
          <a:bodyPr wrap="square" rtlCol="0">
            <a:noAutofit/>
          </a:bodyPr>
          <a:lstStyle/>
          <a:p>
            <a:pPr algn="just"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algn="ctr">
              <a:defRPr/>
            </a:pPr>
            <a:r>
              <a:rPr lang="de-DE" sz="2000" b="1" dirty="0">
                <a:solidFill>
                  <a:schemeClr val="accent6"/>
                </a:solidFill>
                <a:latin typeface="Eurostar"/>
              </a:rPr>
              <a:t>In Meilenstein1 hast du folgende Inhalte gelernt:</a:t>
            </a:r>
          </a:p>
          <a:p>
            <a:pPr algn="just"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de-DE" b="1" dirty="0">
                <a:solidFill>
                  <a:schemeClr val="accent6"/>
                </a:solidFill>
                <a:latin typeface="Eurostar"/>
              </a:rPr>
              <a:t>Isotope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eines Elements haben die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gleiche Protonenzahl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,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aber eine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unterschiedliche Neutronenzahl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Die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durchschnittliche Atommasse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wird mit den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prozentualen Anteilen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und der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Massenzahl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berechnet.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dirty="0">
              <a:solidFill>
                <a:schemeClr val="accent6"/>
              </a:solidFill>
            </a:endParaRPr>
          </a:p>
          <a:p>
            <a:pPr algn="just"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5F82ADE-0BC4-4158-ADDA-E94F1B1375F7}"/>
              </a:ext>
            </a:extLst>
          </p:cNvPr>
          <p:cNvSpPr/>
          <p:nvPr/>
        </p:nvSpPr>
        <p:spPr bwMode="auto">
          <a:xfrm>
            <a:off x="3910860" y="116632"/>
            <a:ext cx="44518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de-DE" sz="6000" dirty="0">
                <a:solidFill>
                  <a:schemeClr val="accent6"/>
                </a:solidFill>
                <a:latin typeface="Eurostar"/>
              </a:rPr>
              <a:t>Meilenstein 1</a:t>
            </a:r>
            <a:endParaRPr lang="de-DE" dirty="0">
              <a:solidFill>
                <a:schemeClr val="accent6"/>
              </a:solidFill>
            </a:endParaRPr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FCF8742C-CBDB-42B8-B791-A204239F3035}"/>
              </a:ext>
            </a:extLst>
          </p:cNvPr>
          <p:cNvGrpSpPr/>
          <p:nvPr/>
        </p:nvGrpSpPr>
        <p:grpSpPr>
          <a:xfrm>
            <a:off x="2495600" y="3573016"/>
            <a:ext cx="2376264" cy="2328789"/>
            <a:chOff x="7680176" y="4626864"/>
            <a:chExt cx="1754937" cy="1568057"/>
          </a:xfrm>
        </p:grpSpPr>
        <p:pic>
          <p:nvPicPr>
            <p:cNvPr id="21" name="Grafik 27">
              <a:extLst>
                <a:ext uri="{FF2B5EF4-FFF2-40B4-BE49-F238E27FC236}">
                  <a16:creationId xmlns:a16="http://schemas.microsoft.com/office/drawing/2014/main" id="{0E70CF82-A93C-4228-8D43-730DA2C5CD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7680176" y="5187827"/>
              <a:ext cx="1754937" cy="1007094"/>
            </a:xfrm>
            <a:prstGeom prst="rect">
              <a:avLst/>
            </a:prstGeom>
          </p:spPr>
        </p:pic>
        <p:sp>
          <p:nvSpPr>
            <p:cNvPr id="23" name="Ellipse 22">
              <a:extLst>
                <a:ext uri="{FF2B5EF4-FFF2-40B4-BE49-F238E27FC236}">
                  <a16:creationId xmlns:a16="http://schemas.microsoft.com/office/drawing/2014/main" id="{B242C78A-1C1C-43B0-B2B1-633908F80CBB}"/>
                </a:ext>
              </a:extLst>
            </p:cNvPr>
            <p:cNvSpPr/>
            <p:nvPr/>
          </p:nvSpPr>
          <p:spPr bwMode="auto">
            <a:xfrm>
              <a:off x="8584532" y="5187827"/>
              <a:ext cx="153477" cy="14245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32BA6B76-4055-4B2B-9A0C-2DB6A9124BA8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817022" y="4979354"/>
              <a:ext cx="357674" cy="20884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BCEEFE90-1998-495E-A555-5863B0215832}"/>
                </a:ext>
              </a:extLst>
            </p:cNvPr>
            <p:cNvSpPr txBox="1"/>
            <p:nvPr/>
          </p:nvSpPr>
          <p:spPr bwMode="auto">
            <a:xfrm>
              <a:off x="7680176" y="4626864"/>
              <a:ext cx="1360576" cy="35230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400" dirty="0">
                  <a:solidFill>
                    <a:schemeClr val="accent6"/>
                  </a:solidFill>
                  <a:latin typeface="Eurostar"/>
                </a:rPr>
                <a:t>Durchschnittliche Atommasse 35,484 u!</a:t>
              </a:r>
            </a:p>
          </p:txBody>
        </p:sp>
        <p:sp>
          <p:nvSpPr>
            <p:cNvPr id="31" name="Ellipse 30">
              <a:extLst>
                <a:ext uri="{FF2B5EF4-FFF2-40B4-BE49-F238E27FC236}">
                  <a16:creationId xmlns:a16="http://schemas.microsoft.com/office/drawing/2014/main" id="{4270DD4A-730A-4FC4-B36C-66A0D9BAFFFA}"/>
                </a:ext>
              </a:extLst>
            </p:cNvPr>
            <p:cNvSpPr/>
            <p:nvPr/>
          </p:nvSpPr>
          <p:spPr bwMode="auto">
            <a:xfrm>
              <a:off x="7733951" y="5187827"/>
              <a:ext cx="153477" cy="14245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3" name="Gerader Verbinder 32">
              <a:extLst>
                <a:ext uri="{FF2B5EF4-FFF2-40B4-BE49-F238E27FC236}">
                  <a16:creationId xmlns:a16="http://schemas.microsoft.com/office/drawing/2014/main" id="{20AA0AE2-173C-46D1-9B91-498D8947A65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362721" y="4979167"/>
              <a:ext cx="284642" cy="20866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hteck 35">
                <a:extLst>
                  <a:ext uri="{FF2B5EF4-FFF2-40B4-BE49-F238E27FC236}">
                    <a16:creationId xmlns:a16="http://schemas.microsoft.com/office/drawing/2014/main" id="{D81FB9C3-7478-481C-A8D8-C988619627EE}"/>
                  </a:ext>
                </a:extLst>
              </p:cNvPr>
              <p:cNvSpPr/>
              <p:nvPr/>
            </p:nvSpPr>
            <p:spPr>
              <a:xfrm>
                <a:off x="5231904" y="4365104"/>
                <a:ext cx="5755897" cy="15209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defRPr/>
                </a:pPr>
                <a:r>
                  <a:rPr lang="de-DE" b="1" dirty="0">
                    <a:solidFill>
                      <a:schemeClr val="accent6"/>
                    </a:solidFill>
                    <a:latin typeface="Eurostar"/>
                  </a:rPr>
                  <a:t>Berechnung der durchschnittlichen Atommasse:</a:t>
                </a:r>
              </a:p>
              <a:p>
                <a:pPr algn="just">
                  <a:defRPr/>
                </a:pPr>
                <a:r>
                  <a:rPr lang="de-DE" dirty="0">
                    <a:solidFill>
                      <a:schemeClr val="accent6"/>
                    </a:solidFill>
                    <a:latin typeface="Eurostar"/>
                  </a:rPr>
                  <a:t>Das Isotopengemisch setzt sich aus </a:t>
                </a:r>
                <a:r>
                  <a:rPr lang="de-DE" u="sng" dirty="0">
                    <a:solidFill>
                      <a:srgbClr val="2F5597"/>
                    </a:solidFill>
                    <a:latin typeface="Eurostar"/>
                  </a:rPr>
                  <a:t>24,2 %</a:t>
                </a:r>
                <a:r>
                  <a:rPr lang="de-DE" dirty="0">
                    <a:latin typeface="Eurostar"/>
                  </a:rPr>
                  <a:t> </a:t>
                </a:r>
                <a:r>
                  <a:rPr lang="de-DE" dirty="0">
                    <a:solidFill>
                      <a:srgbClr val="00B050"/>
                    </a:solidFill>
                    <a:latin typeface="Eurostar"/>
                  </a:rPr>
                  <a:t>Chlor 37 </a:t>
                </a:r>
                <a:r>
                  <a:rPr lang="de-DE" dirty="0">
                    <a:solidFill>
                      <a:schemeClr val="accent6"/>
                    </a:solidFill>
                    <a:latin typeface="Eurostar"/>
                  </a:rPr>
                  <a:t>(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ar-AE" i="1">
                            <a:latin typeface="Cambria Math" panose="02040503050406030204" pitchFamily="18" charset="0"/>
                            <a:ea typeface="Cambria Math"/>
                            <a:cs typeface="Cambria Math"/>
                          </a:rPr>
                        </m:ctrlPr>
                      </m:sPrePr>
                      <m:sub>
                        <m:r>
                          <a:rPr lang="ar-AE" i="1">
                            <a:latin typeface="Cambria Math" panose="02040503050406030204" pitchFamily="18" charset="0"/>
                          </a:rPr>
                          <m:t>17</m:t>
                        </m:r>
                      </m:sub>
                      <m:sup>
                        <m:r>
                          <a:rPr lang="ar-AE" i="1">
                            <a:latin typeface="Cambria Math" panose="02040503050406030204" pitchFamily="18" charset="0"/>
                          </a:rPr>
                          <m:t>37</m:t>
                        </m:r>
                      </m:sup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𝐶𝑙</m:t>
                        </m:r>
                      </m:e>
                    </m:sPre>
                  </m:oMath>
                </a14:m>
                <a:r>
                  <a:rPr lang="de-DE" dirty="0">
                    <a:solidFill>
                      <a:schemeClr val="accent6"/>
                    </a:solidFill>
                    <a:latin typeface="Eurostar"/>
                  </a:rPr>
                  <a:t>)</a:t>
                </a:r>
                <a:r>
                  <a:rPr lang="ar-AE" dirty="0">
                    <a:solidFill>
                      <a:schemeClr val="accent6"/>
                    </a:solidFill>
                    <a:latin typeface="Eurostar"/>
                  </a:rPr>
                  <a:t> </a:t>
                </a:r>
                <a:r>
                  <a:rPr lang="de-DE" dirty="0">
                    <a:solidFill>
                      <a:schemeClr val="accent6"/>
                    </a:solidFill>
                    <a:latin typeface="Eurostar"/>
                  </a:rPr>
                  <a:t>und </a:t>
                </a:r>
                <a:r>
                  <a:rPr lang="de-DE" dirty="0">
                    <a:latin typeface="Eurostar"/>
                  </a:rPr>
                  <a:t> </a:t>
                </a:r>
                <a:r>
                  <a:rPr lang="de-DE" u="sng" dirty="0">
                    <a:solidFill>
                      <a:srgbClr val="00B0F0"/>
                    </a:solidFill>
                    <a:latin typeface="Eurostar"/>
                  </a:rPr>
                  <a:t>75,8 %</a:t>
                </a:r>
                <a:r>
                  <a:rPr lang="de-DE" dirty="0">
                    <a:latin typeface="Eurostar"/>
                  </a:rPr>
                  <a:t> </a:t>
                </a:r>
                <a:r>
                  <a:rPr lang="de-DE" dirty="0">
                    <a:solidFill>
                      <a:srgbClr val="92D050"/>
                    </a:solidFill>
                    <a:latin typeface="Eurostar"/>
                  </a:rPr>
                  <a:t>Chlor 35 </a:t>
                </a:r>
                <a:r>
                  <a:rPr lang="de-DE" dirty="0">
                    <a:solidFill>
                      <a:schemeClr val="accent6"/>
                    </a:solidFill>
                    <a:latin typeface="Eurostar"/>
                  </a:rPr>
                  <a:t>(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ar-AE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/>
                            <a:cs typeface="Cambria Math"/>
                          </a:rPr>
                        </m:ctrlPr>
                      </m:sPrePr>
                      <m:sub>
                        <m:r>
                          <a:rPr lang="ar-AE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17</m:t>
                        </m:r>
                      </m:sub>
                      <m:sup>
                        <m:r>
                          <a:rPr lang="ar-AE" i="1">
                            <a:latin typeface="Cambria Math" panose="02040503050406030204" pitchFamily="18" charset="0"/>
                          </a:rPr>
                          <m:t>35</m:t>
                        </m:r>
                      </m:sup>
                      <m:e>
                        <m:r>
                          <a:rPr lang="ar-AE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𝐶𝑙</m:t>
                        </m:r>
                      </m:e>
                    </m:sPre>
                  </m:oMath>
                </a14:m>
                <a:r>
                  <a:rPr lang="de-DE" dirty="0">
                    <a:solidFill>
                      <a:schemeClr val="accent6"/>
                    </a:solidFill>
                    <a:latin typeface="Eurostar"/>
                  </a:rPr>
                  <a:t>) zusammen</a:t>
                </a:r>
                <a:r>
                  <a:rPr lang="ar-AE" dirty="0">
                    <a:solidFill>
                      <a:schemeClr val="accent6"/>
                    </a:solidFill>
                    <a:latin typeface="Eurostar"/>
                  </a:rPr>
                  <a:t>.</a:t>
                </a:r>
                <a:endParaRPr lang="de-DE" dirty="0">
                  <a:solidFill>
                    <a:schemeClr val="accent6"/>
                  </a:solidFill>
                  <a:latin typeface="Eurostar"/>
                </a:endParaRPr>
              </a:p>
              <a:p>
                <a:pPr algn="just">
                  <a:defRPr/>
                </a:pPr>
                <a:endParaRPr lang="de-DE" dirty="0">
                  <a:solidFill>
                    <a:schemeClr val="accent6"/>
                  </a:solidFill>
                  <a:latin typeface="Eurostar"/>
                </a:endParaRPr>
              </a:p>
              <a:p>
                <a:pPr algn="just">
                  <a:defRPr/>
                </a:pPr>
                <a:r>
                  <a:rPr lang="de-DE" dirty="0">
                    <a:latin typeface="Eurostar"/>
                  </a:rPr>
                  <a:t>Berechnung: </a:t>
                </a:r>
                <a:r>
                  <a:rPr lang="de-DE" dirty="0">
                    <a:solidFill>
                      <a:srgbClr val="0070C0"/>
                    </a:solidFill>
                    <a:latin typeface="Eurostar"/>
                  </a:rPr>
                  <a:t>0,242</a:t>
                </a:r>
                <a:r>
                  <a:rPr lang="de-DE" dirty="0">
                    <a:solidFill>
                      <a:srgbClr val="7030A0"/>
                    </a:solidFill>
                    <a:latin typeface="Eurostar"/>
                  </a:rPr>
                  <a:t> </a:t>
                </a:r>
                <a:r>
                  <a:rPr lang="de-DE" dirty="0">
                    <a:solidFill>
                      <a:schemeClr val="accent6"/>
                    </a:solidFill>
                    <a:latin typeface="Eurostar"/>
                  </a:rPr>
                  <a:t>∙ </a:t>
                </a:r>
                <a:r>
                  <a:rPr lang="de-DE" dirty="0">
                    <a:solidFill>
                      <a:srgbClr val="00B050"/>
                    </a:solidFill>
                    <a:latin typeface="Eurostar"/>
                  </a:rPr>
                  <a:t>37 u </a:t>
                </a:r>
                <a:r>
                  <a:rPr lang="de-DE" dirty="0">
                    <a:solidFill>
                      <a:schemeClr val="accent6"/>
                    </a:solidFill>
                    <a:latin typeface="Eurostar"/>
                  </a:rPr>
                  <a:t>+ </a:t>
                </a:r>
                <a:r>
                  <a:rPr lang="de-DE" dirty="0">
                    <a:solidFill>
                      <a:srgbClr val="00B0F0"/>
                    </a:solidFill>
                    <a:latin typeface="Eurostar"/>
                  </a:rPr>
                  <a:t>0,758</a:t>
                </a:r>
                <a:r>
                  <a:rPr lang="de-DE" dirty="0">
                    <a:latin typeface="Eurostar"/>
                  </a:rPr>
                  <a:t> </a:t>
                </a:r>
                <a:r>
                  <a:rPr lang="de-DE" dirty="0">
                    <a:solidFill>
                      <a:schemeClr val="accent6"/>
                    </a:solidFill>
                    <a:latin typeface="Eurostar"/>
                  </a:rPr>
                  <a:t>∙ </a:t>
                </a:r>
                <a:r>
                  <a:rPr lang="de-DE" dirty="0">
                    <a:solidFill>
                      <a:srgbClr val="92D050"/>
                    </a:solidFill>
                    <a:latin typeface="Eurostar"/>
                  </a:rPr>
                  <a:t>35 u </a:t>
                </a:r>
                <a:r>
                  <a:rPr lang="de-DE" dirty="0">
                    <a:solidFill>
                      <a:schemeClr val="accent6"/>
                    </a:solidFill>
                    <a:latin typeface="Eurostar"/>
                  </a:rPr>
                  <a:t>= 35,484 u</a:t>
                </a:r>
                <a:endParaRPr lang="de-DE" dirty="0">
                  <a:latin typeface="Eurostar"/>
                </a:endParaRPr>
              </a:p>
            </p:txBody>
          </p:sp>
        </mc:Choice>
        <mc:Fallback xmlns="">
          <p:sp>
            <p:nvSpPr>
              <p:cNvPr id="36" name="Rechteck 35">
                <a:extLst>
                  <a:ext uri="{FF2B5EF4-FFF2-40B4-BE49-F238E27FC236}">
                    <a16:creationId xmlns:a16="http://schemas.microsoft.com/office/drawing/2014/main" id="{D81FB9C3-7478-481C-A8D8-C988619627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1904" y="4365104"/>
                <a:ext cx="5755897" cy="1520929"/>
              </a:xfrm>
              <a:prstGeom prst="rect">
                <a:avLst/>
              </a:prstGeom>
              <a:blipFill>
                <a:blip r:embed="rId3"/>
                <a:stretch>
                  <a:fillRect l="-847" t="-2000" r="-847" b="-52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Pfeil: Fünfeck 11">
            <a:extLst>
              <a:ext uri="{FF2B5EF4-FFF2-40B4-BE49-F238E27FC236}">
                <a16:creationId xmlns:a16="http://schemas.microsoft.com/office/drawing/2014/main" id="{6FEAABBC-D21A-48D9-A9C0-373CCBAF5C92}"/>
              </a:ext>
            </a:extLst>
          </p:cNvPr>
          <p:cNvSpPr/>
          <p:nvPr/>
        </p:nvSpPr>
        <p:spPr bwMode="auto">
          <a:xfrm flipH="1">
            <a:off x="987624" y="181668"/>
            <a:ext cx="1651992" cy="366713"/>
          </a:xfrm>
          <a:prstGeom prst="homePlate">
            <a:avLst/>
          </a:prstGeom>
          <a:solidFill>
            <a:srgbClr val="3E8CC1"/>
          </a:solidFill>
          <a:ln>
            <a:solidFill>
              <a:srgbClr val="305D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de-DE" sz="11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WISSENS</a:t>
            </a:r>
          </a:p>
          <a:p>
            <a:pPr algn="ctr"/>
            <a:r>
              <a:rPr lang="de-DE" sz="11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SICHERUNG</a:t>
            </a:r>
            <a:endParaRPr lang="de-DE" sz="14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6662372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1">
  <a:themeElements>
    <a:clrScheme name="Benutzerdefiniert 6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sign1" id="{8EA3EB61-BF73-4188-B987-93CEC7E624D5}" vid="{99B32958-2810-4807-AB00-D7653C3C86B5}"/>
    </a:ext>
  </a:extLst>
</a:theme>
</file>

<file path=ppt/theme/theme2.xml><?xml version="1.0" encoding="utf-8"?>
<a:theme xmlns:a="http://schemas.openxmlformats.org/drawingml/2006/main" name="1_MS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Design1</Template>
  <TotalTime>0</TotalTime>
  <Words>187</Words>
  <Application>Microsoft Office PowerPoint</Application>
  <PresentationFormat>Breitbild</PresentationFormat>
  <Paragraphs>61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11" baseType="lpstr">
      <vt:lpstr>Microsoft JhengHei</vt:lpstr>
      <vt:lpstr>Arial</vt:lpstr>
      <vt:lpstr>Calibri</vt:lpstr>
      <vt:lpstr>Cambria Math</vt:lpstr>
      <vt:lpstr>Eurostar</vt:lpstr>
      <vt:lpstr>Wingdings</vt:lpstr>
      <vt:lpstr>Design1</vt:lpstr>
      <vt:lpstr>1_MS3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Michelle Möhlenkamp</dc:creator>
  <cp:lastModifiedBy>Michelle Möhlenkamp</cp:lastModifiedBy>
  <cp:revision>2</cp:revision>
  <dcterms:created xsi:type="dcterms:W3CDTF">2022-01-03T20:26:28Z</dcterms:created>
  <dcterms:modified xsi:type="dcterms:W3CDTF">2022-01-03T20:31:25Z</dcterms:modified>
</cp:coreProperties>
</file>