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56" r:id="rId2"/>
    <p:sldId id="281" r:id="rId3"/>
    <p:sldId id="291" r:id="rId4"/>
    <p:sldId id="299" r:id="rId5"/>
    <p:sldId id="260" r:id="rId6"/>
    <p:sldId id="267" r:id="rId7"/>
    <p:sldId id="264" r:id="rId8"/>
    <p:sldId id="266" r:id="rId9"/>
    <p:sldId id="265" r:id="rId10"/>
    <p:sldId id="295" r:id="rId11"/>
    <p:sldId id="268" r:id="rId12"/>
    <p:sldId id="269" r:id="rId13"/>
    <p:sldId id="270" r:id="rId14"/>
    <p:sldId id="272" r:id="rId15"/>
    <p:sldId id="275" r:id="rId16"/>
    <p:sldId id="276" r:id="rId17"/>
    <p:sldId id="277" r:id="rId18"/>
    <p:sldId id="293" r:id="rId19"/>
    <p:sldId id="296" r:id="rId20"/>
    <p:sldId id="271" r:id="rId21"/>
    <p:sldId id="298" r:id="rId22"/>
    <p:sldId id="283" r:id="rId23"/>
    <p:sldId id="284" r:id="rId24"/>
    <p:sldId id="285" r:id="rId25"/>
    <p:sldId id="286" r:id="rId26"/>
    <p:sldId id="288" r:id="rId27"/>
    <p:sldId id="294" r:id="rId28"/>
    <p:sldId id="297" r:id="rId29"/>
    <p:sldId id="300" r:id="rId30"/>
    <p:sldId id="273" r:id="rId31"/>
    <p:sldId id="274" r:id="rId32"/>
    <p:sldId id="278" r:id="rId33"/>
    <p:sldId id="279" r:id="rId34"/>
    <p:sldId id="280" r:id="rId35"/>
    <p:sldId id="287" r:id="rId36"/>
    <p:sldId id="292" r:id="rId37"/>
    <p:sldId id="290" r:id="rId3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59B96EFE-CA40-4B09-9A58-50CD5D268D02}">
          <p14:sldIdLst>
            <p14:sldId id="256"/>
            <p14:sldId id="281"/>
            <p14:sldId id="291"/>
            <p14:sldId id="299"/>
            <p14:sldId id="260"/>
          </p14:sldIdLst>
        </p14:section>
        <p14:section name="Aufgabe 1" id="{F8939A45-C504-4E70-B993-04D1D8E03BA9}">
          <p14:sldIdLst>
            <p14:sldId id="267"/>
            <p14:sldId id="264"/>
            <p14:sldId id="266"/>
            <p14:sldId id="265"/>
            <p14:sldId id="295"/>
          </p14:sldIdLst>
        </p14:section>
        <p14:section name="Aufgabe 2" id="{43F25382-3D74-4106-9439-AAD194D03809}">
          <p14:sldIdLst>
            <p14:sldId id="268"/>
            <p14:sldId id="269"/>
            <p14:sldId id="270"/>
            <p14:sldId id="272"/>
            <p14:sldId id="275"/>
            <p14:sldId id="276"/>
            <p14:sldId id="277"/>
            <p14:sldId id="293"/>
            <p14:sldId id="296"/>
          </p14:sldIdLst>
        </p14:section>
        <p14:section name="Aufgabe 3" id="{A2B4359F-6F7B-4852-B86C-F0119067CD15}">
          <p14:sldIdLst>
            <p14:sldId id="271"/>
            <p14:sldId id="298"/>
            <p14:sldId id="283"/>
            <p14:sldId id="284"/>
            <p14:sldId id="285"/>
            <p14:sldId id="286"/>
            <p14:sldId id="288"/>
            <p14:sldId id="294"/>
            <p14:sldId id="297"/>
            <p14:sldId id="300"/>
          </p14:sldIdLst>
        </p14:section>
        <p14:section name="Erklärungen" id="{B2327B94-AEFB-084B-8042-41C2549C21AB}">
          <p14:sldIdLst>
            <p14:sldId id="273"/>
            <p14:sldId id="274"/>
            <p14:sldId id="278"/>
            <p14:sldId id="279"/>
            <p14:sldId id="280"/>
            <p14:sldId id="287"/>
            <p14:sldId id="292"/>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a" initials="H" lastIdx="19" clrIdx="0">
    <p:extLst>
      <p:ext uri="{19B8F6BF-5375-455C-9EA6-DF929625EA0E}">
        <p15:presenceInfo xmlns:p15="http://schemas.microsoft.com/office/powerpoint/2012/main" userId="Hele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1ABD0"/>
    <a:srgbClr val="EEA894"/>
    <a:srgbClr val="F0B9AB"/>
    <a:srgbClr val="FFFFFF"/>
    <a:srgbClr val="D7F0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57" autoAdjust="0"/>
    <p:restoredTop sz="94558"/>
  </p:normalViewPr>
  <p:slideViewPr>
    <p:cSldViewPr snapToGrid="0" snapToObjects="1">
      <p:cViewPr varScale="1">
        <p:scale>
          <a:sx n="86" d="100"/>
          <a:sy n="86" d="100"/>
        </p:scale>
        <p:origin x="248" y="13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15T10:25:51.469"/>
    </inkml:context>
    <inkml:brush xml:id="br0">
      <inkml:brushProperty name="width" value="0.05" units="cm"/>
      <inkml:brushProperty name="height" value="0.05" units="cm"/>
      <inkml:brushProperty name="color" value="#E71224"/>
    </inkml:brush>
  </inkml:definitions>
  <inkml:trace contextRef="#ctx0" brushRef="#br0">0 0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7570F-8BA5-4CE8-B254-C8A62B09CE64}" type="datetimeFigureOut">
              <a:rPr lang="de-DE" smtClean="0"/>
              <a:t>08.03.23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3F7115-986F-47AA-AEA4-F609C3E4084D}" type="slidenum">
              <a:rPr lang="de-DE" smtClean="0"/>
              <a:t>‹Nr.›</a:t>
            </a:fld>
            <a:endParaRPr lang="de-DE"/>
          </a:p>
        </p:txBody>
      </p:sp>
    </p:spTree>
    <p:extLst>
      <p:ext uri="{BB962C8B-B14F-4D97-AF65-F5344CB8AC3E}">
        <p14:creationId xmlns:p14="http://schemas.microsoft.com/office/powerpoint/2010/main" val="319093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8D1C4E-973E-3D40-85B2-44B1C4EE58A9}"/>
              </a:ext>
            </a:extLst>
          </p:cNvPr>
          <p:cNvSpPr>
            <a:spLocks noGrp="1"/>
          </p:cNvSpPr>
          <p:nvPr>
            <p:ph type="title"/>
          </p:nvPr>
        </p:nvSpPr>
        <p:spPr>
          <a:xfrm>
            <a:off x="838200" y="365125"/>
            <a:ext cx="10515600" cy="691515"/>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4B93FCC3-20A1-F341-9153-87C354934ECA}"/>
              </a:ext>
            </a:extLst>
          </p:cNvPr>
          <p:cNvSpPr>
            <a:spLocks noGrp="1"/>
          </p:cNvSpPr>
          <p:nvPr>
            <p:ph idx="1"/>
          </p:nvPr>
        </p:nvSpPr>
        <p:spPr>
          <a:xfrm>
            <a:off x="838200" y="1300480"/>
            <a:ext cx="10515600" cy="4876483"/>
          </a:xfrm>
        </p:spPr>
        <p:txBody>
          <a:bodyPr/>
          <a:lstStyle>
            <a:lvl1pPr>
              <a:defRPr sz="2200"/>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D230F44-FE18-4546-B040-2E3569254175}"/>
              </a:ext>
            </a:extLst>
          </p:cNvPr>
          <p:cNvSpPr>
            <a:spLocks noGrp="1"/>
          </p:cNvSpPr>
          <p:nvPr>
            <p:ph type="dt" sz="half" idx="10"/>
          </p:nvPr>
        </p:nvSpPr>
        <p:spPr/>
        <p:txBody>
          <a:bodyPr/>
          <a:lstStyle/>
          <a:p>
            <a:fld id="{B0F9A110-2640-404C-AE77-1F79FB74C811}" type="datetime1">
              <a:rPr lang="de-DE" smtClean="0"/>
              <a:t>08.03.23</a:t>
            </a:fld>
            <a:endParaRPr lang="de-DE"/>
          </a:p>
        </p:txBody>
      </p:sp>
      <p:sp>
        <p:nvSpPr>
          <p:cNvPr id="5" name="Fußzeilenplatzhalter 4">
            <a:extLst>
              <a:ext uri="{FF2B5EF4-FFF2-40B4-BE49-F238E27FC236}">
                <a16:creationId xmlns:a16="http://schemas.microsoft.com/office/drawing/2014/main" id="{46223A9B-9540-7C46-A232-1C6F2A75DD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160BE6-F845-924A-84F2-3B604EFA15A8}"/>
              </a:ext>
            </a:extLst>
          </p:cNvPr>
          <p:cNvSpPr>
            <a:spLocks noGrp="1"/>
          </p:cNvSpPr>
          <p:nvPr>
            <p:ph type="sldNum" sz="quarter" idx="12"/>
          </p:nvPr>
        </p:nvSpPr>
        <p:spPr/>
        <p:txBody>
          <a:bodyPr/>
          <a:lstStyle/>
          <a:p>
            <a:fld id="{2BFF9692-ABA8-EB4D-B52F-45EFB6AD87B9}" type="slidenum">
              <a:rPr lang="de-DE" smtClean="0"/>
              <a:t>‹Nr.›</a:t>
            </a:fld>
            <a:endParaRPr lang="de-DE"/>
          </a:p>
        </p:txBody>
      </p:sp>
      <p:cxnSp>
        <p:nvCxnSpPr>
          <p:cNvPr id="8" name="Gerade Verbindung 7">
            <a:extLst>
              <a:ext uri="{FF2B5EF4-FFF2-40B4-BE49-F238E27FC236}">
                <a16:creationId xmlns:a16="http://schemas.microsoft.com/office/drawing/2014/main" id="{14D6DCF4-781F-7445-B664-B759EBC9994B}"/>
              </a:ext>
            </a:extLst>
          </p:cNvPr>
          <p:cNvCxnSpPr/>
          <p:nvPr userDrawn="1"/>
        </p:nvCxnSpPr>
        <p:spPr>
          <a:xfrm>
            <a:off x="838200" y="1056640"/>
            <a:ext cx="10515600" cy="0"/>
          </a:xfrm>
          <a:prstGeom prst="line">
            <a:avLst/>
          </a:prstGeom>
        </p:spPr>
        <p:style>
          <a:lnRef idx="1">
            <a:schemeClr val="dk1"/>
          </a:lnRef>
          <a:fillRef idx="0">
            <a:schemeClr val="dk1"/>
          </a:fillRef>
          <a:effectRef idx="0">
            <a:schemeClr val="dk1"/>
          </a:effectRef>
          <a:fontRef idx="minor">
            <a:schemeClr val="tx1"/>
          </a:fontRef>
        </p:style>
      </p:cxnSp>
      <p:sp>
        <p:nvSpPr>
          <p:cNvPr id="9" name="Rechteck 8">
            <a:extLst>
              <a:ext uri="{FF2B5EF4-FFF2-40B4-BE49-F238E27FC236}">
                <a16:creationId xmlns:a16="http://schemas.microsoft.com/office/drawing/2014/main" id="{05C09D35-0AF6-0E41-8577-AC75E1AD3957}"/>
              </a:ext>
            </a:extLst>
          </p:cNvPr>
          <p:cNvSpPr/>
          <p:nvPr userDrawn="1"/>
        </p:nvSpPr>
        <p:spPr>
          <a:xfrm>
            <a:off x="6624320" y="1056640"/>
            <a:ext cx="4729480" cy="711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ysClr val="windowText" lastClr="000000"/>
              </a:solidFill>
            </a:endParaRPr>
          </a:p>
        </p:txBody>
      </p:sp>
    </p:spTree>
    <p:extLst>
      <p:ext uri="{BB962C8B-B14F-4D97-AF65-F5344CB8AC3E}">
        <p14:creationId xmlns:p14="http://schemas.microsoft.com/office/powerpoint/2010/main" val="322086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33435F-F12F-D245-928F-7055A768830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B0AEE0F-8781-B640-97BA-743BC1A438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A01F248-C8CC-1144-839C-D343A85C2854}"/>
              </a:ext>
            </a:extLst>
          </p:cNvPr>
          <p:cNvSpPr>
            <a:spLocks noGrp="1"/>
          </p:cNvSpPr>
          <p:nvPr>
            <p:ph type="dt" sz="half" idx="10"/>
          </p:nvPr>
        </p:nvSpPr>
        <p:spPr/>
        <p:txBody>
          <a:bodyPr/>
          <a:lstStyle/>
          <a:p>
            <a:fld id="{9BBF602A-1701-42AA-8D18-65DDFA1BE033}" type="datetime1">
              <a:rPr lang="de-DE" smtClean="0"/>
              <a:t>08.03.23</a:t>
            </a:fld>
            <a:endParaRPr lang="de-DE"/>
          </a:p>
        </p:txBody>
      </p:sp>
      <p:sp>
        <p:nvSpPr>
          <p:cNvPr id="5" name="Fußzeilenplatzhalter 4">
            <a:extLst>
              <a:ext uri="{FF2B5EF4-FFF2-40B4-BE49-F238E27FC236}">
                <a16:creationId xmlns:a16="http://schemas.microsoft.com/office/drawing/2014/main" id="{AF8E94D2-56E9-3F46-869B-4EB2997C21A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7D0E15B-7744-0444-A06D-B6BB1EE79F0B}"/>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163687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652C12D-9572-2140-862F-0A165D98B94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AF4F536-836D-E740-BCB7-EB556276F35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C0748C4-9BD0-B744-9E81-605B1115E8D6}"/>
              </a:ext>
            </a:extLst>
          </p:cNvPr>
          <p:cNvSpPr>
            <a:spLocks noGrp="1"/>
          </p:cNvSpPr>
          <p:nvPr>
            <p:ph type="dt" sz="half" idx="10"/>
          </p:nvPr>
        </p:nvSpPr>
        <p:spPr/>
        <p:txBody>
          <a:bodyPr/>
          <a:lstStyle/>
          <a:p>
            <a:fld id="{787DB4A1-1D8C-43C4-AFF3-8F625E694D14}" type="datetime1">
              <a:rPr lang="de-DE" smtClean="0"/>
              <a:t>08.03.23</a:t>
            </a:fld>
            <a:endParaRPr lang="de-DE"/>
          </a:p>
        </p:txBody>
      </p:sp>
      <p:sp>
        <p:nvSpPr>
          <p:cNvPr id="5" name="Fußzeilenplatzhalter 4">
            <a:extLst>
              <a:ext uri="{FF2B5EF4-FFF2-40B4-BE49-F238E27FC236}">
                <a16:creationId xmlns:a16="http://schemas.microsoft.com/office/drawing/2014/main" id="{05410EB8-DEFF-4442-8978-8446CEB46E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BA2F20-D957-EE41-A0D5-5264E3DC2A9A}"/>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4022434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82A3A-FBFD-654D-84D9-8EA57F60C99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7746C0D-7DA7-2A4C-8EE6-FA58626F8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07D5C40-099A-ED4F-B099-6DC7408DA072}"/>
              </a:ext>
            </a:extLst>
          </p:cNvPr>
          <p:cNvSpPr>
            <a:spLocks noGrp="1"/>
          </p:cNvSpPr>
          <p:nvPr>
            <p:ph type="dt" sz="half" idx="10"/>
          </p:nvPr>
        </p:nvSpPr>
        <p:spPr/>
        <p:txBody>
          <a:bodyPr/>
          <a:lstStyle/>
          <a:p>
            <a:fld id="{5A57EE93-8797-4E97-9FC5-2FE1E6981625}" type="datetime1">
              <a:rPr lang="de-DE" smtClean="0"/>
              <a:t>08.03.23</a:t>
            </a:fld>
            <a:endParaRPr lang="de-DE"/>
          </a:p>
        </p:txBody>
      </p:sp>
      <p:sp>
        <p:nvSpPr>
          <p:cNvPr id="5" name="Fußzeilenplatzhalter 4">
            <a:extLst>
              <a:ext uri="{FF2B5EF4-FFF2-40B4-BE49-F238E27FC236}">
                <a16:creationId xmlns:a16="http://schemas.microsoft.com/office/drawing/2014/main" id="{5922004F-44DE-DC46-98B7-D791852DBEC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674ED43-82FA-0448-B6F6-BDDB585B9ACC}"/>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836591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92B65-FC70-694C-8913-4F75F03A35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3C36608-1E92-D048-8FF8-50279BD0B4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946AE5A-9C22-5843-BAF6-2927873368BB}"/>
              </a:ext>
            </a:extLst>
          </p:cNvPr>
          <p:cNvSpPr>
            <a:spLocks noGrp="1"/>
          </p:cNvSpPr>
          <p:nvPr>
            <p:ph type="dt" sz="half" idx="10"/>
          </p:nvPr>
        </p:nvSpPr>
        <p:spPr/>
        <p:txBody>
          <a:bodyPr/>
          <a:lstStyle/>
          <a:p>
            <a:fld id="{2D8FBCEA-69A7-4961-A210-F8BCB5539671}" type="datetime1">
              <a:rPr lang="de-DE" smtClean="0"/>
              <a:t>08.03.23</a:t>
            </a:fld>
            <a:endParaRPr lang="de-DE"/>
          </a:p>
        </p:txBody>
      </p:sp>
      <p:sp>
        <p:nvSpPr>
          <p:cNvPr id="5" name="Fußzeilenplatzhalter 4">
            <a:extLst>
              <a:ext uri="{FF2B5EF4-FFF2-40B4-BE49-F238E27FC236}">
                <a16:creationId xmlns:a16="http://schemas.microsoft.com/office/drawing/2014/main" id="{A92CF2C9-A006-AA43-B186-6157F7FE32E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EB080D8-066E-1847-B680-EDDDC896C789}"/>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185620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4C033E-16B8-5046-A1F5-727A25A6F40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B1E6E43-F220-2546-AD8B-BB9AAAD70B2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5460749-90BC-774F-A48D-EC03A69A1E9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265A177-8436-B144-A7DF-E61F5AC814E2}"/>
              </a:ext>
            </a:extLst>
          </p:cNvPr>
          <p:cNvSpPr>
            <a:spLocks noGrp="1"/>
          </p:cNvSpPr>
          <p:nvPr>
            <p:ph type="dt" sz="half" idx="10"/>
          </p:nvPr>
        </p:nvSpPr>
        <p:spPr/>
        <p:txBody>
          <a:bodyPr/>
          <a:lstStyle/>
          <a:p>
            <a:fld id="{2225EFD6-E0DE-4AD2-B348-63E1408017E5}" type="datetime1">
              <a:rPr lang="de-DE" smtClean="0"/>
              <a:t>08.03.23</a:t>
            </a:fld>
            <a:endParaRPr lang="de-DE"/>
          </a:p>
        </p:txBody>
      </p:sp>
      <p:sp>
        <p:nvSpPr>
          <p:cNvPr id="6" name="Fußzeilenplatzhalter 5">
            <a:extLst>
              <a:ext uri="{FF2B5EF4-FFF2-40B4-BE49-F238E27FC236}">
                <a16:creationId xmlns:a16="http://schemas.microsoft.com/office/drawing/2014/main" id="{48207DCD-6534-824C-A672-E0A11426012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0060641-7416-C343-8533-18C9CF9218AF}"/>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1453471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2CF91B-FC34-2E4B-9729-74C165F237A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D85053C-82F8-C445-A7B5-D50FB07FB7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85AAD64-271D-C044-B60B-D130B969993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C635DCD-F160-D448-8EBE-C80DB13948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FF984D9-2BC0-AA49-B5A9-2E0D1DCA858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742536B-1997-8447-95C8-5C0BD2927FD1}"/>
              </a:ext>
            </a:extLst>
          </p:cNvPr>
          <p:cNvSpPr>
            <a:spLocks noGrp="1"/>
          </p:cNvSpPr>
          <p:nvPr>
            <p:ph type="dt" sz="half" idx="10"/>
          </p:nvPr>
        </p:nvSpPr>
        <p:spPr/>
        <p:txBody>
          <a:bodyPr/>
          <a:lstStyle/>
          <a:p>
            <a:fld id="{A8DF1663-473F-4642-92EC-CFEA852FDFF5}" type="datetime1">
              <a:rPr lang="de-DE" smtClean="0"/>
              <a:t>08.03.23</a:t>
            </a:fld>
            <a:endParaRPr lang="de-DE"/>
          </a:p>
        </p:txBody>
      </p:sp>
      <p:sp>
        <p:nvSpPr>
          <p:cNvPr id="8" name="Fußzeilenplatzhalter 7">
            <a:extLst>
              <a:ext uri="{FF2B5EF4-FFF2-40B4-BE49-F238E27FC236}">
                <a16:creationId xmlns:a16="http://schemas.microsoft.com/office/drawing/2014/main" id="{C7146281-F4BE-0C4A-A14E-14B1C91AA31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08761F8-42A0-344F-B018-05B672D1F04D}"/>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24231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915674-A75A-3A40-AD35-431AA2613D3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57016F4-9909-5945-8AD3-4575AC7FDD71}"/>
              </a:ext>
            </a:extLst>
          </p:cNvPr>
          <p:cNvSpPr>
            <a:spLocks noGrp="1"/>
          </p:cNvSpPr>
          <p:nvPr>
            <p:ph type="dt" sz="half" idx="10"/>
          </p:nvPr>
        </p:nvSpPr>
        <p:spPr/>
        <p:txBody>
          <a:bodyPr/>
          <a:lstStyle/>
          <a:p>
            <a:fld id="{3062B079-5F27-4351-BA6A-B4A241A4BFC4}" type="datetime1">
              <a:rPr lang="de-DE" smtClean="0"/>
              <a:t>08.03.23</a:t>
            </a:fld>
            <a:endParaRPr lang="de-DE"/>
          </a:p>
        </p:txBody>
      </p:sp>
      <p:sp>
        <p:nvSpPr>
          <p:cNvPr id="4" name="Fußzeilenplatzhalter 3">
            <a:extLst>
              <a:ext uri="{FF2B5EF4-FFF2-40B4-BE49-F238E27FC236}">
                <a16:creationId xmlns:a16="http://schemas.microsoft.com/office/drawing/2014/main" id="{F821E2A7-9CFD-6049-A439-2BB0A51BD68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68E3D19-A227-8340-A056-3AB631B2A073}"/>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233512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BE8E73A-03CA-1A46-810B-27981941B219}"/>
              </a:ext>
            </a:extLst>
          </p:cNvPr>
          <p:cNvSpPr>
            <a:spLocks noGrp="1"/>
          </p:cNvSpPr>
          <p:nvPr>
            <p:ph type="dt" sz="half" idx="10"/>
          </p:nvPr>
        </p:nvSpPr>
        <p:spPr/>
        <p:txBody>
          <a:bodyPr/>
          <a:lstStyle/>
          <a:p>
            <a:fld id="{CC30A5EC-7BF3-40D4-A0C0-84A83A979D19}" type="datetime1">
              <a:rPr lang="de-DE" smtClean="0"/>
              <a:t>08.03.23</a:t>
            </a:fld>
            <a:endParaRPr lang="de-DE"/>
          </a:p>
        </p:txBody>
      </p:sp>
      <p:sp>
        <p:nvSpPr>
          <p:cNvPr id="3" name="Fußzeilenplatzhalter 2">
            <a:extLst>
              <a:ext uri="{FF2B5EF4-FFF2-40B4-BE49-F238E27FC236}">
                <a16:creationId xmlns:a16="http://schemas.microsoft.com/office/drawing/2014/main" id="{62F43E0E-8850-5942-8472-FD5B8527763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F69CBEF5-2292-DC47-A4BE-69F1771B5BF2}"/>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347474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E7ED35-BC0E-244F-B6ED-0D9A1AD3FE0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2F3C0BD-E3D3-104C-AC0F-A8BAD6B4BC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FEDE6E-EAAA-2D46-8793-D5A50CE4E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109A151-72B5-004D-81F1-27BE593D1D23}"/>
              </a:ext>
            </a:extLst>
          </p:cNvPr>
          <p:cNvSpPr>
            <a:spLocks noGrp="1"/>
          </p:cNvSpPr>
          <p:nvPr>
            <p:ph type="dt" sz="half" idx="10"/>
          </p:nvPr>
        </p:nvSpPr>
        <p:spPr/>
        <p:txBody>
          <a:bodyPr/>
          <a:lstStyle/>
          <a:p>
            <a:fld id="{36E620F3-841A-42FA-A8E6-3CC1F490224D}" type="datetime1">
              <a:rPr lang="de-DE" smtClean="0"/>
              <a:t>08.03.23</a:t>
            </a:fld>
            <a:endParaRPr lang="de-DE"/>
          </a:p>
        </p:txBody>
      </p:sp>
      <p:sp>
        <p:nvSpPr>
          <p:cNvPr id="6" name="Fußzeilenplatzhalter 5">
            <a:extLst>
              <a:ext uri="{FF2B5EF4-FFF2-40B4-BE49-F238E27FC236}">
                <a16:creationId xmlns:a16="http://schemas.microsoft.com/office/drawing/2014/main" id="{B1593F7A-F1A2-FD49-8145-152606C1009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4975C3E-DC13-E944-AC18-E3D3DC78BF02}"/>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2029321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212FFD-C791-5C40-833F-EC23B47F044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E36F64E-BE83-F940-A448-94849C8353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263F816-0AED-3443-AB5B-ABC6AC7E6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62A80D9-18F3-5046-A2DA-AD8CC353D537}"/>
              </a:ext>
            </a:extLst>
          </p:cNvPr>
          <p:cNvSpPr>
            <a:spLocks noGrp="1"/>
          </p:cNvSpPr>
          <p:nvPr>
            <p:ph type="dt" sz="half" idx="10"/>
          </p:nvPr>
        </p:nvSpPr>
        <p:spPr/>
        <p:txBody>
          <a:bodyPr/>
          <a:lstStyle/>
          <a:p>
            <a:fld id="{2F6C2C1A-3F31-479C-8AD3-AF4F48F836C2}" type="datetime1">
              <a:rPr lang="de-DE" smtClean="0"/>
              <a:t>08.03.23</a:t>
            </a:fld>
            <a:endParaRPr lang="de-DE"/>
          </a:p>
        </p:txBody>
      </p:sp>
      <p:sp>
        <p:nvSpPr>
          <p:cNvPr id="6" name="Fußzeilenplatzhalter 5">
            <a:extLst>
              <a:ext uri="{FF2B5EF4-FFF2-40B4-BE49-F238E27FC236}">
                <a16:creationId xmlns:a16="http://schemas.microsoft.com/office/drawing/2014/main" id="{87A7BD81-1C75-0E41-8AE1-F5441927237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DBC3AE5-27CC-0145-B1E2-3C213305132D}"/>
              </a:ext>
            </a:extLst>
          </p:cNvPr>
          <p:cNvSpPr>
            <a:spLocks noGrp="1"/>
          </p:cNvSpPr>
          <p:nvPr>
            <p:ph type="sldNum" sz="quarter" idx="12"/>
          </p:nvPr>
        </p:nvSpPr>
        <p:spPr/>
        <p:txBody>
          <a:bodyPr/>
          <a:lstStyle/>
          <a:p>
            <a:fld id="{2BFF9692-ABA8-EB4D-B52F-45EFB6AD87B9}" type="slidenum">
              <a:rPr lang="de-DE" smtClean="0"/>
              <a:t>‹Nr.›</a:t>
            </a:fld>
            <a:endParaRPr lang="de-DE"/>
          </a:p>
        </p:txBody>
      </p:sp>
    </p:spTree>
    <p:extLst>
      <p:ext uri="{BB962C8B-B14F-4D97-AF65-F5344CB8AC3E}">
        <p14:creationId xmlns:p14="http://schemas.microsoft.com/office/powerpoint/2010/main" val="507390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4ACC4C6-D79F-2D41-AE4B-A1845EC5B4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60439F4-48CC-6F4F-B762-F9271918F1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FEC6FE9-233E-6E44-8659-E7AE290FFA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94E1E-78F7-41C9-A597-0B5F0B0892E9}" type="datetime1">
              <a:rPr lang="de-DE" smtClean="0"/>
              <a:t>08.03.23</a:t>
            </a:fld>
            <a:endParaRPr lang="de-DE"/>
          </a:p>
        </p:txBody>
      </p:sp>
      <p:sp>
        <p:nvSpPr>
          <p:cNvPr id="5" name="Fußzeilenplatzhalter 4">
            <a:extLst>
              <a:ext uri="{FF2B5EF4-FFF2-40B4-BE49-F238E27FC236}">
                <a16:creationId xmlns:a16="http://schemas.microsoft.com/office/drawing/2014/main" id="{5E95564E-EAA6-DD4F-93C3-0A6154486B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DCA93F8-2E33-9C45-AD83-D2521C9B5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F9692-ABA8-EB4D-B52F-45EFB6AD87B9}" type="slidenum">
              <a:rPr lang="de-DE" smtClean="0"/>
              <a:t>‹Nr.›</a:t>
            </a:fld>
            <a:endParaRPr lang="de-DE"/>
          </a:p>
        </p:txBody>
      </p:sp>
    </p:spTree>
    <p:extLst>
      <p:ext uri="{BB962C8B-B14F-4D97-AF65-F5344CB8AC3E}">
        <p14:creationId xmlns:p14="http://schemas.microsoft.com/office/powerpoint/2010/main" val="2175829409"/>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192.168.0.2/" TargetMode="Externa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4.jpe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hyperlink" Target="http://192.168.0.2/" TargetMode="Externa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hyperlink" Target="http://192.168.0.2/" TargetMode="Externa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5.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slide" Target="slide18.xml"/></Relationships>
</file>

<file path=ppt/slides/_rels/slide35.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6.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7.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351AC-1D5D-284E-8C2C-A10C2887E67E}"/>
              </a:ext>
            </a:extLst>
          </p:cNvPr>
          <p:cNvSpPr>
            <a:spLocks noGrp="1"/>
          </p:cNvSpPr>
          <p:nvPr>
            <p:ph type="ctrTitle"/>
          </p:nvPr>
        </p:nvSpPr>
        <p:spPr/>
        <p:txBody>
          <a:bodyPr/>
          <a:lstStyle/>
          <a:p>
            <a:r>
              <a:rPr lang="de-DE" b="1" dirty="0"/>
              <a:t>Saure und alkalische Lösungen</a:t>
            </a:r>
          </a:p>
        </p:txBody>
      </p:sp>
      <p:sp>
        <p:nvSpPr>
          <p:cNvPr id="3" name="Untertitel 2">
            <a:extLst>
              <a:ext uri="{FF2B5EF4-FFF2-40B4-BE49-F238E27FC236}">
                <a16:creationId xmlns:a16="http://schemas.microsoft.com/office/drawing/2014/main" id="{515095F2-C267-A743-A151-FCAC014F1CEA}"/>
              </a:ext>
            </a:extLst>
          </p:cNvPr>
          <p:cNvSpPr>
            <a:spLocks noGrp="1"/>
          </p:cNvSpPr>
          <p:nvPr>
            <p:ph type="subTitle" idx="1"/>
          </p:nvPr>
        </p:nvSpPr>
        <p:spPr>
          <a:xfrm>
            <a:off x="1524000" y="3602038"/>
            <a:ext cx="9144000" cy="2465476"/>
          </a:xfrm>
        </p:spPr>
        <p:txBody>
          <a:bodyPr>
            <a:normAutofit/>
          </a:bodyPr>
          <a:lstStyle/>
          <a:p>
            <a:endParaRPr lang="de-DE" dirty="0"/>
          </a:p>
          <a:p>
            <a:endParaRPr lang="de-DE" dirty="0"/>
          </a:p>
          <a:p>
            <a:endParaRPr lang="de-DE" dirty="0"/>
          </a:p>
          <a:p>
            <a:r>
              <a:rPr lang="de-DE" b="1" i="1" dirty="0"/>
              <a:t>Warum Zähneputzen so wichtig ist </a:t>
            </a:r>
          </a:p>
        </p:txBody>
      </p:sp>
      <p:pic>
        <p:nvPicPr>
          <p:cNvPr id="7" name="Grafik 6">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9" name="Grafik 8">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9191" y="3969879"/>
            <a:ext cx="953618" cy="953618"/>
          </a:xfrm>
          <a:prstGeom prst="rect">
            <a:avLst/>
          </a:prstGeom>
        </p:spPr>
      </p:pic>
      <p:sp>
        <p:nvSpPr>
          <p:cNvPr id="5" name="Foliennummernplatzhalter 4"/>
          <p:cNvSpPr>
            <a:spLocks noGrp="1"/>
          </p:cNvSpPr>
          <p:nvPr>
            <p:ph type="sldNum" sz="quarter" idx="12"/>
          </p:nvPr>
        </p:nvSpPr>
        <p:spPr/>
        <p:txBody>
          <a:bodyPr/>
          <a:lstStyle/>
          <a:p>
            <a:fld id="{2BFF9692-ABA8-EB4D-B52F-45EFB6AD87B9}" type="slidenum">
              <a:rPr lang="de-DE" smtClean="0"/>
              <a:t>1</a:t>
            </a:fld>
            <a:endParaRPr lang="de-DE"/>
          </a:p>
        </p:txBody>
      </p:sp>
    </p:spTree>
    <p:extLst>
      <p:ext uri="{BB962C8B-B14F-4D97-AF65-F5344CB8AC3E}">
        <p14:creationId xmlns:p14="http://schemas.microsoft.com/office/powerpoint/2010/main" val="4021912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Grafik 14">
            <a:extLst>
              <a:ext uri="{FF2B5EF4-FFF2-40B4-BE49-F238E27FC236}">
                <a16:creationId xmlns:a16="http://schemas.microsoft.com/office/drawing/2014/main" id="{9021B6C1-270C-C942-95D2-9961ABFF730D}"/>
              </a:ext>
            </a:extLst>
          </p:cNvPr>
          <p:cNvPicPr>
            <a:picLocks noChangeAspect="1"/>
          </p:cNvPicPr>
          <p:nvPr/>
        </p:nvPicPr>
        <p:blipFill>
          <a:blip r:embed="rId2"/>
          <a:stretch>
            <a:fillRect/>
          </a:stretch>
        </p:blipFill>
        <p:spPr>
          <a:xfrm>
            <a:off x="10663901" y="370682"/>
            <a:ext cx="680400" cy="680400"/>
          </a:xfrm>
          <a:prstGeom prst="rect">
            <a:avLst/>
          </a:prstGeom>
        </p:spPr>
      </p:pic>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Befragung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Wir wollen nun erfahren, wie dir die Aufgabe gefallen hat. Klicke dazu auf folgenden Link: </a:t>
            </a:r>
          </a:p>
          <a:p>
            <a:pPr marL="0" indent="0">
              <a:buNone/>
            </a:pPr>
            <a:endParaRPr lang="de-DE" sz="2000" dirty="0"/>
          </a:p>
          <a:p>
            <a:pPr marL="0" indent="0" algn="ctr">
              <a:buNone/>
            </a:pPr>
            <a:r>
              <a:rPr lang="de-DE" sz="2000" b="1" i="1" dirty="0">
                <a:hlinkClick r:id="rId3"/>
              </a:rPr>
              <a:t>Begleitfragebogen 1</a:t>
            </a:r>
            <a:endParaRPr lang="de-DE" sz="2000" b="1" i="1" dirty="0"/>
          </a:p>
          <a:p>
            <a:pPr marL="0" indent="0">
              <a:buNone/>
            </a:pPr>
            <a:endParaRPr lang="de-DE" sz="2000" dirty="0"/>
          </a:p>
          <a:p>
            <a:pPr marL="0" indent="0" algn="ctr">
              <a:buNone/>
            </a:pPr>
            <a:r>
              <a:rPr lang="de-DE" sz="2000" dirty="0"/>
              <a:t>Oder scanne den QR-Code auf der Übersicht zum Studienablauf. </a:t>
            </a:r>
          </a:p>
          <a:p>
            <a:pPr marL="0" indent="0">
              <a:buNone/>
            </a:pPr>
            <a:endParaRPr lang="de-DE" sz="2000" dirty="0"/>
          </a:p>
          <a:p>
            <a:pPr marL="0" indent="0">
              <a:buNone/>
            </a:pPr>
            <a:endParaRPr lang="de-DE" dirty="0"/>
          </a:p>
        </p:txBody>
      </p:sp>
      <p:sp>
        <p:nvSpPr>
          <p:cNvPr id="6" name="Foliennummernplatzhalter 5"/>
          <p:cNvSpPr>
            <a:spLocks noGrp="1"/>
          </p:cNvSpPr>
          <p:nvPr>
            <p:ph type="sldNum" sz="quarter" idx="12"/>
          </p:nvPr>
        </p:nvSpPr>
        <p:spPr/>
        <p:txBody>
          <a:bodyPr/>
          <a:lstStyle/>
          <a:p>
            <a:fld id="{2BFF9692-ABA8-EB4D-B52F-45EFB6AD87B9}" type="slidenum">
              <a:rPr lang="de-DE" smtClean="0"/>
              <a:t>10</a:t>
            </a:fld>
            <a:endParaRPr lang="de-DE"/>
          </a:p>
        </p:txBody>
      </p:sp>
      <p:sp>
        <p:nvSpPr>
          <p:cNvPr id="8" name="Textfeld 7">
            <a:extLst>
              <a:ext uri="{FF2B5EF4-FFF2-40B4-BE49-F238E27FC236}">
                <a16:creationId xmlns:a16="http://schemas.microsoft.com/office/drawing/2014/main" id="{FC3977D0-5A9B-C741-AB4A-8D965A3C814B}"/>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spTree>
    <p:extLst>
      <p:ext uri="{BB962C8B-B14F-4D97-AF65-F5344CB8AC3E}">
        <p14:creationId xmlns:p14="http://schemas.microsoft.com/office/powerpoint/2010/main" val="4007599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2</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Säuren und ihre Eigenschaften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11</a:t>
            </a:fld>
            <a:endParaRPr lang="de-DE"/>
          </a:p>
        </p:txBody>
      </p:sp>
    </p:spTree>
    <p:extLst>
      <p:ext uri="{BB962C8B-B14F-4D97-AF65-F5344CB8AC3E}">
        <p14:creationId xmlns:p14="http://schemas.microsoft.com/office/powerpoint/2010/main" val="2530209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Unser Zahnbelag ist eine dünne, wässrige Schicht, die unsere Zähne umgibt. Viele unterschiedliche Bakterien leben in diesem Zahnbelag. Neben säurehaltigen Lebensmitteln können auch zuckerhaltige Lebensmittel die Zähne schädigen. Bakterien aus dem Zahnbelag bilden Säure-moleküle aus den Zuckermolekülen, die sich in zuckerhaltigen Lebensmitteln befinden: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Bei unregelmäßiger Zahnpflege greifen die Säuremoleküle den Zahnschmelz an. Dadurch wird der Zahnschmelz allmählich zerstört und es kommt zu Karies. Doch was sind Säuren eigentlich und wie wirken sie auf den Zahnschmelz? </a:t>
            </a:r>
          </a:p>
          <a:p>
            <a:pPr marL="0" indent="0">
              <a:buNone/>
            </a:pPr>
            <a:r>
              <a:rPr lang="de-DE" sz="2000" dirty="0"/>
              <a:t>Der Wissenschaftler </a:t>
            </a:r>
            <a:r>
              <a:rPr lang="de-DE" sz="2000" dirty="0" err="1"/>
              <a:t>Svante</a:t>
            </a:r>
            <a:r>
              <a:rPr lang="de-DE" sz="2000" dirty="0"/>
              <a:t> Arrhenius beschrieb </a:t>
            </a:r>
            <a:r>
              <a:rPr lang="de-DE" sz="2000" i="1" dirty="0">
                <a:solidFill>
                  <a:schemeClr val="accent2">
                    <a:lumMod val="75000"/>
                  </a:schemeClr>
                </a:solidFill>
              </a:rPr>
              <a:t>Säuren als Moleküle, die sich in Wasser in ein positiv geladenes Wasserstoff-Ion (H</a:t>
            </a:r>
            <a:r>
              <a:rPr lang="de-DE" sz="2000" i="1" baseline="30000" dirty="0">
                <a:solidFill>
                  <a:schemeClr val="accent2">
                    <a:lumMod val="75000"/>
                  </a:schemeClr>
                </a:solidFill>
              </a:rPr>
              <a:t>+</a:t>
            </a:r>
            <a:r>
              <a:rPr lang="de-DE" sz="2000" i="1" dirty="0">
                <a:solidFill>
                  <a:schemeClr val="accent2">
                    <a:lumMod val="75000"/>
                  </a:schemeClr>
                </a:solidFill>
              </a:rPr>
              <a:t>-Ion) und ein negativ geladenes Säurerest-Ion aufspalten</a:t>
            </a:r>
            <a:r>
              <a:rPr lang="de-DE" sz="2000" dirty="0"/>
              <a:t>. H</a:t>
            </a:r>
            <a:r>
              <a:rPr lang="de-DE" sz="2000" baseline="30000" dirty="0"/>
              <a:t>+</a:t>
            </a:r>
            <a:r>
              <a:rPr lang="de-DE" sz="2000" dirty="0"/>
              <a:t>-Ionen werden auch als </a:t>
            </a:r>
            <a:r>
              <a:rPr lang="de-DE" sz="2000" i="1" dirty="0">
                <a:solidFill>
                  <a:schemeClr val="accent2">
                    <a:lumMod val="75000"/>
                  </a:schemeClr>
                </a:solidFill>
              </a:rPr>
              <a:t>Protonen</a:t>
            </a:r>
            <a:r>
              <a:rPr lang="de-DE" sz="2000" dirty="0"/>
              <a:t> bezeichnet. </a:t>
            </a:r>
          </a:p>
          <a:p>
            <a:pPr marL="0" indent="0">
              <a:buNone/>
            </a:pPr>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8643" y="2979332"/>
            <a:ext cx="621277" cy="621277"/>
          </a:xfrm>
          <a:prstGeom prst="rect">
            <a:avLst/>
          </a:prstGeom>
        </p:spPr>
      </p:pic>
      <p:sp>
        <p:nvSpPr>
          <p:cNvPr id="17" name="Freihandform 16"/>
          <p:cNvSpPr/>
          <p:nvPr/>
        </p:nvSpPr>
        <p:spPr>
          <a:xfrm rot="889146">
            <a:off x="4899559" y="2950506"/>
            <a:ext cx="636744" cy="179308"/>
          </a:xfrm>
          <a:custGeom>
            <a:avLst/>
            <a:gdLst>
              <a:gd name="connsiteX0" fmla="*/ 0 w 977153"/>
              <a:gd name="connsiteY0" fmla="*/ 179308 h 179308"/>
              <a:gd name="connsiteX1" fmla="*/ 475129 w 977153"/>
              <a:gd name="connsiteY1" fmla="*/ 14 h 179308"/>
              <a:gd name="connsiteX2" fmla="*/ 977153 w 977153"/>
              <a:gd name="connsiteY2" fmla="*/ 170344 h 179308"/>
            </a:gdLst>
            <a:ahLst/>
            <a:cxnLst>
              <a:cxn ang="0">
                <a:pos x="connsiteX0" y="connsiteY0"/>
              </a:cxn>
              <a:cxn ang="0">
                <a:pos x="connsiteX1" y="connsiteY1"/>
              </a:cxn>
              <a:cxn ang="0">
                <a:pos x="connsiteX2" y="connsiteY2"/>
              </a:cxn>
            </a:cxnLst>
            <a:rect l="l" t="t" r="r" b="b"/>
            <a:pathLst>
              <a:path w="977153" h="179308">
                <a:moveTo>
                  <a:pt x="0" y="179308"/>
                </a:moveTo>
                <a:cubicBezTo>
                  <a:pt x="156135" y="90408"/>
                  <a:pt x="312270" y="1508"/>
                  <a:pt x="475129" y="14"/>
                </a:cubicBezTo>
                <a:cubicBezTo>
                  <a:pt x="637988" y="-1480"/>
                  <a:pt x="850153" y="110579"/>
                  <a:pt x="977153" y="170344"/>
                </a:cubicBezTo>
              </a:path>
            </a:pathLst>
          </a:custGeom>
          <a:ln>
            <a:tail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18" name="Freihandform 17"/>
          <p:cNvSpPr/>
          <p:nvPr/>
        </p:nvSpPr>
        <p:spPr>
          <a:xfrm rot="9812459">
            <a:off x="6048007" y="3376499"/>
            <a:ext cx="636744" cy="179308"/>
          </a:xfrm>
          <a:custGeom>
            <a:avLst/>
            <a:gdLst>
              <a:gd name="connsiteX0" fmla="*/ 0 w 977153"/>
              <a:gd name="connsiteY0" fmla="*/ 179308 h 179308"/>
              <a:gd name="connsiteX1" fmla="*/ 475129 w 977153"/>
              <a:gd name="connsiteY1" fmla="*/ 14 h 179308"/>
              <a:gd name="connsiteX2" fmla="*/ 977153 w 977153"/>
              <a:gd name="connsiteY2" fmla="*/ 170344 h 179308"/>
            </a:gdLst>
            <a:ahLst/>
            <a:cxnLst>
              <a:cxn ang="0">
                <a:pos x="connsiteX0" y="connsiteY0"/>
              </a:cxn>
              <a:cxn ang="0">
                <a:pos x="connsiteX1" y="connsiteY1"/>
              </a:cxn>
              <a:cxn ang="0">
                <a:pos x="connsiteX2" y="connsiteY2"/>
              </a:cxn>
            </a:cxnLst>
            <a:rect l="l" t="t" r="r" b="b"/>
            <a:pathLst>
              <a:path w="977153" h="179308">
                <a:moveTo>
                  <a:pt x="0" y="179308"/>
                </a:moveTo>
                <a:cubicBezTo>
                  <a:pt x="156135" y="90408"/>
                  <a:pt x="312270" y="1508"/>
                  <a:pt x="475129" y="14"/>
                </a:cubicBezTo>
                <a:cubicBezTo>
                  <a:pt x="637988" y="-1480"/>
                  <a:pt x="850153" y="110579"/>
                  <a:pt x="977153" y="170344"/>
                </a:cubicBezTo>
              </a:path>
            </a:pathLst>
          </a:custGeom>
          <a:ln>
            <a:headEnd type="triangle"/>
            <a:tailEnd type="none"/>
          </a:ln>
        </p:spPr>
        <p:style>
          <a:lnRef idx="1">
            <a:schemeClr val="dk1"/>
          </a:lnRef>
          <a:fillRef idx="0">
            <a:schemeClr val="dk1"/>
          </a:fillRef>
          <a:effectRef idx="0">
            <a:schemeClr val="dk1"/>
          </a:effectRef>
          <a:fontRef idx="minor">
            <a:schemeClr val="tx1"/>
          </a:fontRef>
        </p:style>
        <p:txBody>
          <a:bodyPr rtlCol="0" anchor="ctr"/>
          <a:lstStyle/>
          <a:p>
            <a:pPr algn="ctr"/>
            <a:endParaRPr lang="de-DE"/>
          </a:p>
        </p:txBody>
      </p:sp>
      <p:sp>
        <p:nvSpPr>
          <p:cNvPr id="21" name="Textfeld 20">
            <a:extLst>
              <a:ext uri="{FF2B5EF4-FFF2-40B4-BE49-F238E27FC236}">
                <a16:creationId xmlns:a16="http://schemas.microsoft.com/office/drawing/2014/main" id="{3468C388-A219-C64C-B2EB-C0CDE9D4C61A}"/>
              </a:ext>
            </a:extLst>
          </p:cNvPr>
          <p:cNvSpPr txBox="1"/>
          <p:nvPr/>
        </p:nvSpPr>
        <p:spPr>
          <a:xfrm>
            <a:off x="7008739" y="3092832"/>
            <a:ext cx="1782430" cy="276999"/>
          </a:xfrm>
          <a:prstGeom prst="rect">
            <a:avLst/>
          </a:prstGeom>
          <a:noFill/>
        </p:spPr>
        <p:txBody>
          <a:bodyPr wrap="square" rtlCol="0">
            <a:spAutoFit/>
          </a:bodyPr>
          <a:lstStyle/>
          <a:p>
            <a:r>
              <a:rPr lang="de-DE" sz="1200" i="1" dirty="0"/>
              <a:t>Säuremolekül</a:t>
            </a:r>
            <a:endParaRPr lang="de-DE" sz="1200" i="1" baseline="-25000" dirty="0"/>
          </a:p>
        </p:txBody>
      </p:sp>
      <p:sp>
        <p:nvSpPr>
          <p:cNvPr id="22" name="Textfeld 21">
            <a:extLst>
              <a:ext uri="{FF2B5EF4-FFF2-40B4-BE49-F238E27FC236}">
                <a16:creationId xmlns:a16="http://schemas.microsoft.com/office/drawing/2014/main" id="{3468C388-A219-C64C-B2EB-C0CDE9D4C61A}"/>
              </a:ext>
            </a:extLst>
          </p:cNvPr>
          <p:cNvSpPr txBox="1"/>
          <p:nvPr/>
        </p:nvSpPr>
        <p:spPr>
          <a:xfrm>
            <a:off x="3787796" y="3493294"/>
            <a:ext cx="1782430" cy="276999"/>
          </a:xfrm>
          <a:prstGeom prst="rect">
            <a:avLst/>
          </a:prstGeom>
          <a:noFill/>
        </p:spPr>
        <p:txBody>
          <a:bodyPr wrap="square" rtlCol="0">
            <a:spAutoFit/>
          </a:bodyPr>
          <a:lstStyle/>
          <a:p>
            <a:r>
              <a:rPr lang="de-DE" sz="1200" i="1" dirty="0"/>
              <a:t>Zuckermolekül</a:t>
            </a:r>
            <a:endParaRPr lang="de-DE" sz="1200" i="1" baseline="-25000" dirty="0"/>
          </a:p>
        </p:txBody>
      </p:sp>
      <p:sp>
        <p:nvSpPr>
          <p:cNvPr id="23" name="Foliennummernplatzhalter 22"/>
          <p:cNvSpPr>
            <a:spLocks noGrp="1"/>
          </p:cNvSpPr>
          <p:nvPr>
            <p:ph type="sldNum" sz="quarter" idx="12"/>
          </p:nvPr>
        </p:nvSpPr>
        <p:spPr/>
        <p:txBody>
          <a:bodyPr/>
          <a:lstStyle/>
          <a:p>
            <a:fld id="{2BFF9692-ABA8-EB4D-B52F-45EFB6AD87B9}" type="slidenum">
              <a:rPr lang="de-DE" smtClean="0"/>
              <a:t>12</a:t>
            </a:fld>
            <a:endParaRPr lang="de-DE"/>
          </a:p>
        </p:txBody>
      </p:sp>
      <p:pic>
        <p:nvPicPr>
          <p:cNvPr id="9" name="Grafik 8">
            <a:extLst>
              <a:ext uri="{FF2B5EF4-FFF2-40B4-BE49-F238E27FC236}">
                <a16:creationId xmlns:a16="http://schemas.microsoft.com/office/drawing/2014/main" id="{7D532293-0ED0-314E-B3BB-1E823C293619}"/>
              </a:ext>
            </a:extLst>
          </p:cNvPr>
          <p:cNvPicPr>
            <a:picLocks noChangeAspect="1"/>
          </p:cNvPicPr>
          <p:nvPr/>
        </p:nvPicPr>
        <p:blipFill>
          <a:blip r:embed="rId3"/>
          <a:stretch>
            <a:fillRect/>
          </a:stretch>
        </p:blipFill>
        <p:spPr>
          <a:xfrm>
            <a:off x="359411" y="5248457"/>
            <a:ext cx="478789" cy="478789"/>
          </a:xfrm>
          <a:prstGeom prst="rect">
            <a:avLst/>
          </a:prstGeom>
        </p:spPr>
      </p:pic>
      <p:sp>
        <p:nvSpPr>
          <p:cNvPr id="15" name="Textfeld 14">
            <a:extLst>
              <a:ext uri="{FF2B5EF4-FFF2-40B4-BE49-F238E27FC236}">
                <a16:creationId xmlns:a16="http://schemas.microsoft.com/office/drawing/2014/main" id="{6FDA4914-E6BD-3F4B-9A69-9A646174B48D}"/>
              </a:ext>
            </a:extLst>
          </p:cNvPr>
          <p:cNvSpPr txBox="1"/>
          <p:nvPr/>
        </p:nvSpPr>
        <p:spPr>
          <a:xfrm>
            <a:off x="5313697" y="3593532"/>
            <a:ext cx="1782430" cy="276999"/>
          </a:xfrm>
          <a:prstGeom prst="rect">
            <a:avLst/>
          </a:prstGeom>
          <a:noFill/>
        </p:spPr>
        <p:txBody>
          <a:bodyPr wrap="square" rtlCol="0">
            <a:spAutoFit/>
          </a:bodyPr>
          <a:lstStyle/>
          <a:p>
            <a:r>
              <a:rPr lang="de-DE" sz="1200" i="1" dirty="0"/>
              <a:t>Bakterien</a:t>
            </a:r>
            <a:endParaRPr lang="de-DE" sz="1200" i="1" baseline="-25000" dirty="0"/>
          </a:p>
        </p:txBody>
      </p:sp>
      <p:sp>
        <p:nvSpPr>
          <p:cNvPr id="16" name="Textfeld 15">
            <a:extLst>
              <a:ext uri="{FF2B5EF4-FFF2-40B4-BE49-F238E27FC236}">
                <a16:creationId xmlns:a16="http://schemas.microsoft.com/office/drawing/2014/main" id="{264EF697-E64E-0143-9C56-4686A30F284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4" name="Grafik 23">
            <a:extLst>
              <a:ext uri="{FF2B5EF4-FFF2-40B4-BE49-F238E27FC236}">
                <a16:creationId xmlns:a16="http://schemas.microsoft.com/office/drawing/2014/main" id="{B70547E4-80BB-9A40-B941-A8BF0B8B3186}"/>
              </a:ext>
            </a:extLst>
          </p:cNvPr>
          <p:cNvPicPr>
            <a:picLocks noChangeAspect="1"/>
          </p:cNvPicPr>
          <p:nvPr/>
        </p:nvPicPr>
        <p:blipFill>
          <a:blip r:embed="rId4"/>
          <a:stretch>
            <a:fillRect/>
          </a:stretch>
        </p:blipFill>
        <p:spPr>
          <a:xfrm>
            <a:off x="10664429" y="335802"/>
            <a:ext cx="679872" cy="679872"/>
          </a:xfrm>
          <a:prstGeom prst="rect">
            <a:avLst/>
          </a:prstGeom>
        </p:spPr>
      </p:pic>
      <p:pic>
        <p:nvPicPr>
          <p:cNvPr id="5" name="Grafik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78934" y="2600913"/>
            <a:ext cx="983837" cy="983837"/>
          </a:xfrm>
          <a:prstGeom prst="rect">
            <a:avLst/>
          </a:prstGeom>
        </p:spPr>
      </p:pic>
      <p:sp>
        <p:nvSpPr>
          <p:cNvPr id="25" name="Oval 3">
            <a:extLst>
              <a:ext uri="{FF2B5EF4-FFF2-40B4-BE49-F238E27FC236}">
                <a16:creationId xmlns:a16="http://schemas.microsoft.com/office/drawing/2014/main" id="{95E661CC-52DA-D34C-85AD-54E007B27D14}"/>
              </a:ext>
            </a:extLst>
          </p:cNvPr>
          <p:cNvSpPr>
            <a:spLocks noChangeAspect="1"/>
          </p:cNvSpPr>
          <p:nvPr/>
        </p:nvSpPr>
        <p:spPr>
          <a:xfrm>
            <a:off x="6744769" y="2693009"/>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6" name="Oval 7">
            <a:extLst>
              <a:ext uri="{FF2B5EF4-FFF2-40B4-BE49-F238E27FC236}">
                <a16:creationId xmlns:a16="http://schemas.microsoft.com/office/drawing/2014/main" id="{8E3E6956-FDC7-C74B-8649-C03D3E01C7CF}"/>
              </a:ext>
            </a:extLst>
          </p:cNvPr>
          <p:cNvSpPr>
            <a:spLocks noChangeAspect="1"/>
          </p:cNvSpPr>
          <p:nvPr/>
        </p:nvSpPr>
        <p:spPr>
          <a:xfrm>
            <a:off x="7058446" y="2693009"/>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1523850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In unserer Mundhöhle werden die Säuren im Wasser unseres Speichels gelöst. Hierbei werden die Säuremoleküle aufgespalten.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gebildeten Ionen sind in wässriger Lösung hydratisiert, also von Wassermolekülen umgeben. Das wird durch das Symbol (</a:t>
            </a:r>
            <a:r>
              <a:rPr lang="de-DE" sz="2000" dirty="0" err="1"/>
              <a:t>aq</a:t>
            </a:r>
            <a:r>
              <a:rPr lang="de-DE" sz="2000" dirty="0"/>
              <a:t>) zum Ausdruck gebracht. Wenn Säuren in Wasser gelöst werden, spricht man auch von sauren Lösungen. </a:t>
            </a:r>
          </a:p>
        </p:txBody>
      </p:sp>
      <p:sp>
        <p:nvSpPr>
          <p:cNvPr id="4"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Textfeld 4">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6" name="Textfeld 5">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7" name="Textfeld 6">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8"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10" name="Gerade Verbindung mit Pfeil 9">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Oval 10">
            <a:extLst>
              <a:ext uri="{FF2B5EF4-FFF2-40B4-BE49-F238E27FC236}">
                <a16:creationId xmlns:a16="http://schemas.microsoft.com/office/drawing/2014/main" id="{703F6629-274B-574D-A905-A3D4F13E8BDC}"/>
              </a:ext>
            </a:extLst>
          </p:cNvPr>
          <p:cNvSpPr>
            <a:spLocks noChangeAspect="1"/>
          </p:cNvSpPr>
          <p:nvPr/>
        </p:nvSpPr>
        <p:spPr>
          <a:xfrm>
            <a:off x="69523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4" name="Textfeld 13">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19"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0"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1" name="Textfeld 20">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22" name="Textfeld 21">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23" name="Gerade Verbindung mit Pfeil 22">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Textfeld 24">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26" name="Textfeld 25">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sp>
        <p:nvSpPr>
          <p:cNvPr id="9" name="Foliennummernplatzhalter 8"/>
          <p:cNvSpPr>
            <a:spLocks noGrp="1"/>
          </p:cNvSpPr>
          <p:nvPr>
            <p:ph type="sldNum" sz="quarter" idx="12"/>
          </p:nvPr>
        </p:nvSpPr>
        <p:spPr/>
        <p:txBody>
          <a:bodyPr/>
          <a:lstStyle/>
          <a:p>
            <a:fld id="{2BFF9692-ABA8-EB4D-B52F-45EFB6AD87B9}" type="slidenum">
              <a:rPr lang="de-DE" smtClean="0"/>
              <a:t>13</a:t>
            </a:fld>
            <a:endParaRPr lang="de-DE"/>
          </a:p>
        </p:txBody>
      </p:sp>
      <p:pic>
        <p:nvPicPr>
          <p:cNvPr id="27" name="Grafik 26">
            <a:extLst>
              <a:ext uri="{FF2B5EF4-FFF2-40B4-BE49-F238E27FC236}">
                <a16:creationId xmlns:a16="http://schemas.microsoft.com/office/drawing/2014/main" id="{4C5E29FD-B243-864A-B626-404AEABAEE91}"/>
              </a:ext>
            </a:extLst>
          </p:cNvPr>
          <p:cNvPicPr>
            <a:picLocks noChangeAspect="1"/>
          </p:cNvPicPr>
          <p:nvPr/>
        </p:nvPicPr>
        <p:blipFill>
          <a:blip r:embed="rId2"/>
          <a:stretch>
            <a:fillRect/>
          </a:stretch>
        </p:blipFill>
        <p:spPr>
          <a:xfrm>
            <a:off x="10664429" y="335802"/>
            <a:ext cx="679872" cy="679872"/>
          </a:xfrm>
          <a:prstGeom prst="rect">
            <a:avLst/>
          </a:prstGeom>
        </p:spPr>
      </p:pic>
      <p:sp>
        <p:nvSpPr>
          <p:cNvPr id="28" name="Textfeld 27">
            <a:extLst>
              <a:ext uri="{FF2B5EF4-FFF2-40B4-BE49-F238E27FC236}">
                <a16:creationId xmlns:a16="http://schemas.microsoft.com/office/drawing/2014/main" id="{5333BFD9-6EDD-6145-B22B-610B00944DA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Tree>
    <p:extLst>
      <p:ext uri="{BB962C8B-B14F-4D97-AF65-F5344CB8AC3E}">
        <p14:creationId xmlns:p14="http://schemas.microsoft.com/office/powerpoint/2010/main" val="201899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a:extLst>
              <a:ext uri="{FF2B5EF4-FFF2-40B4-BE49-F238E27FC236}">
                <a16:creationId xmlns:a16="http://schemas.microsoft.com/office/drawing/2014/main" id="{89FDD63E-B512-724A-B575-8C3F8227A66D}"/>
              </a:ext>
            </a:extLst>
          </p:cNvPr>
          <p:cNvPicPr>
            <a:picLocks noChangeAspect="1"/>
          </p:cNvPicPr>
          <p:nvPr/>
        </p:nvPicPr>
        <p:blipFill>
          <a:blip r:embed="rId2"/>
          <a:stretch>
            <a:fillRect/>
          </a:stretch>
        </p:blipFill>
        <p:spPr>
          <a:xfrm>
            <a:off x="717177" y="1806638"/>
            <a:ext cx="5549152" cy="4161864"/>
          </a:xfrm>
          <a:prstGeom prst="rect">
            <a:avLst/>
          </a:prstGeom>
        </p:spPr>
      </p:pic>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i="1" dirty="0">
                <a:solidFill>
                  <a:schemeClr val="accent2">
                    <a:lumMod val="75000"/>
                  </a:schemeClr>
                </a:solidFill>
              </a:rPr>
              <a:t>Der pH-Wert beschreibt die Konzentration an H</a:t>
            </a:r>
            <a:r>
              <a:rPr lang="de-DE" sz="2000" i="1" baseline="30000" dirty="0">
                <a:solidFill>
                  <a:schemeClr val="accent2">
                    <a:lumMod val="75000"/>
                  </a:schemeClr>
                </a:solidFill>
              </a:rPr>
              <a:t>+</a:t>
            </a:r>
            <a:r>
              <a:rPr lang="de-DE" sz="2000" i="1" dirty="0">
                <a:solidFill>
                  <a:schemeClr val="accent2">
                    <a:lumMod val="75000"/>
                  </a:schemeClr>
                </a:solidFill>
              </a:rPr>
              <a:t>-Ionen in einer Lösung</a:t>
            </a:r>
            <a:r>
              <a:rPr lang="de-DE" sz="2000" dirty="0"/>
              <a:t>, also wie viele H</a:t>
            </a:r>
            <a:r>
              <a:rPr lang="de-DE" sz="2000" baseline="30000" dirty="0"/>
              <a:t>+</a:t>
            </a:r>
            <a:r>
              <a:rPr lang="de-DE" sz="2000" dirty="0"/>
              <a:t>-Ionen sich in einem bestimmten Volumen einer wässrigen Lösung befindet. Dabei gilt: Je niedriger der pH-Wert, desto mehr H</a:t>
            </a:r>
            <a:r>
              <a:rPr lang="de-DE" sz="2000" baseline="30000" dirty="0"/>
              <a:t>+</a:t>
            </a:r>
            <a:r>
              <a:rPr lang="de-DE" sz="2000" dirty="0"/>
              <a:t>-Ionen sind in einem bestimmten Volumen der Lösung. </a:t>
            </a:r>
            <a:r>
              <a:rPr lang="de-DE" sz="2000"/>
              <a:t>H</a:t>
            </a:r>
            <a:r>
              <a:rPr lang="de-DE" sz="2000" baseline="30000"/>
              <a:t>+</a:t>
            </a:r>
            <a:r>
              <a:rPr lang="de-DE" sz="2000"/>
              <a:t>-Ionen sind für die spezifischen Eigenschaften einer Säure verantwortlich. </a:t>
            </a:r>
          </a:p>
          <a:p>
            <a:pPr marL="5111750" indent="0">
              <a:buNone/>
            </a:pPr>
            <a:r>
              <a:rPr lang="de-DE" sz="2000"/>
              <a:t>So </a:t>
            </a:r>
            <a:r>
              <a:rPr lang="de-DE" sz="2000" dirty="0"/>
              <a:t>können die H</a:t>
            </a:r>
            <a:r>
              <a:rPr lang="de-DE" sz="2000" baseline="30000" dirty="0"/>
              <a:t>+</a:t>
            </a:r>
            <a:r>
              <a:rPr lang="de-DE" sz="2000" dirty="0"/>
              <a:t>-Ionen auch den Zahnschmelz verändern, der chemisch betrachtet aus </a:t>
            </a:r>
            <a:r>
              <a:rPr lang="de-DE" sz="2000" dirty="0" err="1"/>
              <a:t>Hydroxylapatit</a:t>
            </a:r>
            <a:r>
              <a:rPr lang="de-DE" sz="2000" dirty="0"/>
              <a:t> (Ca</a:t>
            </a:r>
            <a:r>
              <a:rPr lang="de-DE" sz="2000" baseline="-25000" dirty="0"/>
              <a:t>5</a:t>
            </a:r>
            <a:r>
              <a:rPr lang="de-DE" sz="2000" dirty="0"/>
              <a:t>(PO</a:t>
            </a:r>
            <a:r>
              <a:rPr lang="de-DE" sz="2000" baseline="-25000" dirty="0"/>
              <a:t>4</a:t>
            </a:r>
            <a:r>
              <a:rPr lang="de-DE" sz="2000" dirty="0"/>
              <a:t>)</a:t>
            </a:r>
            <a:r>
              <a:rPr lang="de-DE" sz="2000" baseline="-25000" dirty="0"/>
              <a:t>3</a:t>
            </a:r>
            <a:r>
              <a:rPr lang="de-DE" sz="2000" dirty="0"/>
              <a:t>OH) besteht. H</a:t>
            </a:r>
            <a:r>
              <a:rPr lang="de-DE" sz="2000" baseline="30000" dirty="0"/>
              <a:t>+</a:t>
            </a:r>
            <a:r>
              <a:rPr lang="de-DE" sz="2000" dirty="0"/>
              <a:t>-Ionen gehen eine chemische Reaktion mit den Hydroxid-Ionen (OH</a:t>
            </a:r>
            <a:r>
              <a:rPr lang="de-DE" sz="2000" baseline="30000" dirty="0"/>
              <a:t>-</a:t>
            </a:r>
            <a:r>
              <a:rPr lang="de-DE" sz="2000" dirty="0"/>
              <a:t>-Ionen) des </a:t>
            </a:r>
            <a:r>
              <a:rPr lang="de-DE" sz="2000" dirty="0" err="1"/>
              <a:t>Hydroxylapatits</a:t>
            </a:r>
            <a:r>
              <a:rPr lang="de-DE" sz="2000" dirty="0"/>
              <a:t> im Zahnschmelz ein. Als Produkt dieser chemischen Reaktion entstehen Calcium-Ionen (Ca</a:t>
            </a:r>
            <a:r>
              <a:rPr lang="de-DE" sz="2000" baseline="30000" dirty="0"/>
              <a:t>2+</a:t>
            </a:r>
            <a:r>
              <a:rPr lang="de-DE" sz="2000" dirty="0"/>
              <a:t>-Ionen), Phosphat-Ionen (PO</a:t>
            </a:r>
            <a:r>
              <a:rPr lang="de-DE" sz="2000" baseline="-25000" dirty="0"/>
              <a:t>4</a:t>
            </a:r>
            <a:r>
              <a:rPr lang="de-DE" sz="2000" baseline="30000" dirty="0"/>
              <a:t>2-</a:t>
            </a:r>
            <a:r>
              <a:rPr lang="de-DE" sz="2000" dirty="0"/>
              <a:t>) und Wassermoleküle (H</a:t>
            </a:r>
            <a:r>
              <a:rPr lang="de-DE" sz="2000" baseline="-25000" dirty="0"/>
              <a:t>2</a:t>
            </a:r>
            <a:r>
              <a:rPr lang="de-DE" sz="2000" dirty="0"/>
              <a:t>O). Durch diese chemische Reaktion wird der Zahnschmelz allmählich beschädigt und es entsteht Karies. </a:t>
            </a:r>
          </a:p>
        </p:txBody>
      </p:sp>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4" name="Foliennummernplatzhalter 3"/>
          <p:cNvSpPr>
            <a:spLocks noGrp="1"/>
          </p:cNvSpPr>
          <p:nvPr>
            <p:ph type="sldNum" sz="quarter" idx="12"/>
          </p:nvPr>
        </p:nvSpPr>
        <p:spPr/>
        <p:txBody>
          <a:bodyPr/>
          <a:lstStyle/>
          <a:p>
            <a:fld id="{2BFF9692-ABA8-EB4D-B52F-45EFB6AD87B9}" type="slidenum">
              <a:rPr lang="de-DE" smtClean="0"/>
              <a:t>14</a:t>
            </a:fld>
            <a:endParaRPr lang="de-DE"/>
          </a:p>
        </p:txBody>
      </p:sp>
      <p:pic>
        <p:nvPicPr>
          <p:cNvPr id="7" name="Grafik 6">
            <a:extLst>
              <a:ext uri="{FF2B5EF4-FFF2-40B4-BE49-F238E27FC236}">
                <a16:creationId xmlns:a16="http://schemas.microsoft.com/office/drawing/2014/main" id="{65033F8C-AF7C-234A-A29D-AED26B4A5BF2}"/>
              </a:ext>
            </a:extLst>
          </p:cNvPr>
          <p:cNvPicPr>
            <a:picLocks noChangeAspect="1"/>
          </p:cNvPicPr>
          <p:nvPr/>
        </p:nvPicPr>
        <p:blipFill>
          <a:blip r:embed="rId3"/>
          <a:stretch>
            <a:fillRect/>
          </a:stretch>
        </p:blipFill>
        <p:spPr>
          <a:xfrm>
            <a:off x="359411" y="1237750"/>
            <a:ext cx="478789" cy="478789"/>
          </a:xfrm>
          <a:prstGeom prst="rect">
            <a:avLst/>
          </a:prstGeom>
        </p:spPr>
      </p:pic>
      <p:pic>
        <p:nvPicPr>
          <p:cNvPr id="9" name="Grafik 8">
            <a:extLst>
              <a:ext uri="{FF2B5EF4-FFF2-40B4-BE49-F238E27FC236}">
                <a16:creationId xmlns:a16="http://schemas.microsoft.com/office/drawing/2014/main" id="{B0AB323C-B4CA-6F48-927F-4DFCEFE13855}"/>
              </a:ext>
            </a:extLst>
          </p:cNvPr>
          <p:cNvPicPr>
            <a:picLocks noChangeAspect="1"/>
          </p:cNvPicPr>
          <p:nvPr/>
        </p:nvPicPr>
        <p:blipFill>
          <a:blip r:embed="rId4"/>
          <a:stretch>
            <a:fillRect/>
          </a:stretch>
        </p:blipFill>
        <p:spPr>
          <a:xfrm>
            <a:off x="10664429" y="335802"/>
            <a:ext cx="679872" cy="679872"/>
          </a:xfrm>
          <a:prstGeom prst="rect">
            <a:avLst/>
          </a:prstGeom>
        </p:spPr>
      </p:pic>
      <p:sp>
        <p:nvSpPr>
          <p:cNvPr id="10" name="Textfeld 9">
            <a:extLst>
              <a:ext uri="{FF2B5EF4-FFF2-40B4-BE49-F238E27FC236}">
                <a16:creationId xmlns:a16="http://schemas.microsoft.com/office/drawing/2014/main" id="{D1AEF645-9E95-0E47-8902-D11D8591E2A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
        <p:nvSpPr>
          <p:cNvPr id="11" name="Textfeld 10"/>
          <p:cNvSpPr txBox="1"/>
          <p:nvPr/>
        </p:nvSpPr>
        <p:spPr>
          <a:xfrm>
            <a:off x="1154051" y="5693158"/>
            <a:ext cx="4301351" cy="276999"/>
          </a:xfrm>
          <a:prstGeom prst="rect">
            <a:avLst/>
          </a:prstGeom>
          <a:noFill/>
        </p:spPr>
        <p:txBody>
          <a:bodyPr wrap="square" rtlCol="0">
            <a:spAutoFit/>
          </a:bodyPr>
          <a:lstStyle/>
          <a:p>
            <a:r>
              <a:rPr lang="de-DE" sz="1200" i="1" dirty="0"/>
              <a:t>Schädigung des Zahnschmelzes durch Wasserstoff-Ionen </a:t>
            </a:r>
          </a:p>
        </p:txBody>
      </p:sp>
    </p:spTree>
    <p:extLst>
      <p:ext uri="{BB962C8B-B14F-4D97-AF65-F5344CB8AC3E}">
        <p14:creationId xmlns:p14="http://schemas.microsoft.com/office/powerpoint/2010/main" val="3815154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Sobald wir zuckerhaltige Lebensmittel konsumieren, werden Säuremoleküle aus Zuckermolekülen gebildet. Die Säuremoleküle werden im Wasser unseres Speichels aufgespalten. </a:t>
            </a:r>
          </a:p>
          <a:p>
            <a:pPr marL="0" indent="0">
              <a:buNone/>
            </a:pPr>
            <a:r>
              <a:rPr lang="de-DE" sz="2000" dirty="0"/>
              <a:t>Beschreibe, in welche Teilchen Säuremoleküle im Wasser aufgespalten werden. Gebe dazu ein Modell, ein Reaktionsschema oder eine Reaktionsgleichung an.  </a:t>
            </a:r>
          </a:p>
          <a:p>
            <a:pPr marL="0" indent="0">
              <a:buNone/>
            </a:pPr>
            <a:endParaRPr lang="de-DE" dirty="0"/>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20008276"/>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15</a:t>
            </a:fld>
            <a:endParaRPr lang="de-DE"/>
          </a:p>
        </p:txBody>
      </p:sp>
      <p:pic>
        <p:nvPicPr>
          <p:cNvPr id="8" name="Grafik 7" descr="Ein Bild, das Briefpapier enthält.&#10;&#10;Automatisch generierte Beschreibung">
            <a:extLst>
              <a:ext uri="{FF2B5EF4-FFF2-40B4-BE49-F238E27FC236}">
                <a16:creationId xmlns:a16="http://schemas.microsoft.com/office/drawing/2014/main" id="{D4AC3C97-257F-2345-98A9-DF956F5CE730}"/>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9" name="Textfeld 8">
            <a:extLst>
              <a:ext uri="{FF2B5EF4-FFF2-40B4-BE49-F238E27FC236}">
                <a16:creationId xmlns:a16="http://schemas.microsoft.com/office/drawing/2014/main" id="{CED08311-54EB-974C-9B87-57D84AD695DF}"/>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0" name="Grafik 9">
            <a:hlinkClick r:id="rId3" action="ppaction://hlinksldjump"/>
            <a:extLst>
              <a:ext uri="{FF2B5EF4-FFF2-40B4-BE49-F238E27FC236}">
                <a16:creationId xmlns:a16="http://schemas.microsoft.com/office/drawing/2014/main" id="{EF7C8151-E7E2-AB42-B6CD-BF9C9C46B6EC}"/>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417863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Das </a:t>
            </a:r>
            <a:r>
              <a:rPr lang="de-DE" sz="2000" dirty="0" err="1"/>
              <a:t>Hydroxylapatit</a:t>
            </a:r>
            <a:r>
              <a:rPr lang="de-DE" sz="2000" dirty="0"/>
              <a:t> aus dem Zahnschmelz wird durch Säuren angegriffen. Erläutere unter Berücksichtigung des angegebenen Reaktionsschemas, worauf die chemischen Eigenschaften der Säuren zurückzuführen sind. </a:t>
            </a:r>
          </a:p>
          <a:p>
            <a:pPr marL="0" indent="0">
              <a:buNone/>
            </a:pPr>
            <a:endParaRPr lang="de-DE" dirty="0"/>
          </a:p>
          <a:p>
            <a:pPr marL="0" indent="0">
              <a:buNone/>
            </a:pPr>
            <a:endParaRPr lang="de-DE" dirty="0"/>
          </a:p>
          <a:p>
            <a:pPr marL="0" indent="0">
              <a:buNone/>
            </a:pPr>
            <a:endParaRPr lang="de-DE" dirty="0"/>
          </a:p>
        </p:txBody>
      </p:sp>
      <p:sp>
        <p:nvSpPr>
          <p:cNvPr id="4" name="Textfeld 3">
            <a:extLst>
              <a:ext uri="{FF2B5EF4-FFF2-40B4-BE49-F238E27FC236}">
                <a16:creationId xmlns:a16="http://schemas.microsoft.com/office/drawing/2014/main" id="{CCA9CFBA-FA39-144E-B35C-A75B7F590B7E}"/>
              </a:ext>
            </a:extLst>
          </p:cNvPr>
          <p:cNvSpPr txBox="1"/>
          <p:nvPr/>
        </p:nvSpPr>
        <p:spPr>
          <a:xfrm>
            <a:off x="2439399" y="2911049"/>
            <a:ext cx="1385740" cy="276999"/>
          </a:xfrm>
          <a:prstGeom prst="rect">
            <a:avLst/>
          </a:prstGeom>
          <a:noFill/>
        </p:spPr>
        <p:txBody>
          <a:bodyPr wrap="square" rtlCol="0">
            <a:spAutoFit/>
          </a:bodyPr>
          <a:lstStyle/>
          <a:p>
            <a:r>
              <a:rPr lang="de-DE" sz="1200" i="1" dirty="0"/>
              <a:t>Reaktionsschema:</a:t>
            </a:r>
          </a:p>
        </p:txBody>
      </p:sp>
      <p:sp>
        <p:nvSpPr>
          <p:cNvPr id="6" name="Textfeld 5">
            <a:extLst>
              <a:ext uri="{FF2B5EF4-FFF2-40B4-BE49-F238E27FC236}">
                <a16:creationId xmlns:a16="http://schemas.microsoft.com/office/drawing/2014/main" id="{3468C388-A219-C64C-B2EB-C0CDE9D4C61A}"/>
              </a:ext>
            </a:extLst>
          </p:cNvPr>
          <p:cNvSpPr txBox="1"/>
          <p:nvPr/>
        </p:nvSpPr>
        <p:spPr>
          <a:xfrm>
            <a:off x="3712931" y="2841738"/>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7" name="Textfeld 6">
            <a:extLst>
              <a:ext uri="{FF2B5EF4-FFF2-40B4-BE49-F238E27FC236}">
                <a16:creationId xmlns:a16="http://schemas.microsoft.com/office/drawing/2014/main" id="{24EE0DAD-71ED-6E44-90BA-EFA0205AA453}"/>
              </a:ext>
            </a:extLst>
          </p:cNvPr>
          <p:cNvSpPr txBox="1"/>
          <p:nvPr/>
        </p:nvSpPr>
        <p:spPr>
          <a:xfrm>
            <a:off x="6483998" y="2849573"/>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8" name="Gerade Verbindung mit Pfeil 7">
            <a:extLst>
              <a:ext uri="{FF2B5EF4-FFF2-40B4-BE49-F238E27FC236}">
                <a16:creationId xmlns:a16="http://schemas.microsoft.com/office/drawing/2014/main" id="{B49E665B-21A3-9B4A-8038-588460AB13E5}"/>
              </a:ext>
            </a:extLst>
          </p:cNvPr>
          <p:cNvCxnSpPr/>
          <p:nvPr/>
        </p:nvCxnSpPr>
        <p:spPr>
          <a:xfrm>
            <a:off x="5636764" y="301108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14" name="Tabelle 13"/>
          <p:cNvGraphicFramePr>
            <a:graphicFrameLocks noGrp="1"/>
          </p:cNvGraphicFramePr>
          <p:nvPr>
            <p:extLst>
              <p:ext uri="{D42A27DB-BD31-4B8C-83A1-F6EECF244321}">
                <p14:modId xmlns:p14="http://schemas.microsoft.com/office/powerpoint/2010/main" val="3723733906"/>
              </p:ext>
            </p:extLst>
          </p:nvPr>
        </p:nvGraphicFramePr>
        <p:xfrm>
          <a:off x="875710" y="4206873"/>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15" name="Foliennummernplatzhalter 14"/>
          <p:cNvSpPr>
            <a:spLocks noGrp="1"/>
          </p:cNvSpPr>
          <p:nvPr>
            <p:ph type="sldNum" sz="quarter" idx="12"/>
          </p:nvPr>
        </p:nvSpPr>
        <p:spPr/>
        <p:txBody>
          <a:bodyPr/>
          <a:lstStyle/>
          <a:p>
            <a:fld id="{2BFF9692-ABA8-EB4D-B52F-45EFB6AD87B9}" type="slidenum">
              <a:rPr lang="de-DE" smtClean="0"/>
              <a:t>16</a:t>
            </a:fld>
            <a:endParaRPr lang="de-DE"/>
          </a:p>
        </p:txBody>
      </p:sp>
      <p:pic>
        <p:nvPicPr>
          <p:cNvPr id="17" name="Grafik 16" descr="Ein Bild, das Briefpapier enthält.&#10;&#10;Automatisch generierte Beschreibung">
            <a:extLst>
              <a:ext uri="{FF2B5EF4-FFF2-40B4-BE49-F238E27FC236}">
                <a16:creationId xmlns:a16="http://schemas.microsoft.com/office/drawing/2014/main" id="{B8AC6AA4-9A18-0946-96EF-BAA166C7A1D5}"/>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19" name="Textfeld 18">
            <a:extLst>
              <a:ext uri="{FF2B5EF4-FFF2-40B4-BE49-F238E27FC236}">
                <a16:creationId xmlns:a16="http://schemas.microsoft.com/office/drawing/2014/main" id="{09989A47-58B4-2F48-B6DE-B2CCA8A3D9EA}"/>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2" name="Grafik 11">
            <a:hlinkClick r:id="rId3" action="ppaction://hlinksldjump"/>
            <a:extLst>
              <a:ext uri="{FF2B5EF4-FFF2-40B4-BE49-F238E27FC236}">
                <a16:creationId xmlns:a16="http://schemas.microsoft.com/office/drawing/2014/main" id="{063C0139-DE21-C943-BA96-B89EFC6259BE}"/>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1569445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Durch den Konsum zuckerhaltiger Lebensmittel werden Zuckermoleküle im Wasser unseres Speichels gelöst. Die Bakterien unserer Mundhöhle bilden aus den Zuckermolekülen Säuremoleküle. Dabei werden häufig Milchsäuremoleküle gebildet. </a:t>
            </a:r>
          </a:p>
          <a:p>
            <a:pPr marL="0" indent="0">
              <a:buNone/>
            </a:pPr>
            <a:endParaRPr lang="de-DE" dirty="0"/>
          </a:p>
          <a:p>
            <a:pPr marL="0" indent="0">
              <a:buNone/>
            </a:pPr>
            <a:endParaRPr lang="de-DE" dirty="0"/>
          </a:p>
          <a:p>
            <a:pPr marL="0" indent="0">
              <a:buNone/>
            </a:pPr>
            <a:endParaRPr lang="de-DE" dirty="0"/>
          </a:p>
          <a:p>
            <a:pPr marL="0" indent="0">
              <a:buNone/>
            </a:pPr>
            <a:endParaRPr lang="de-DE" sz="2000" dirty="0"/>
          </a:p>
          <a:p>
            <a:pPr marL="0" indent="0">
              <a:buNone/>
            </a:pPr>
            <a:endParaRPr lang="de-DE" sz="2000" dirty="0"/>
          </a:p>
          <a:p>
            <a:pPr marL="0" indent="0">
              <a:buNone/>
            </a:pPr>
            <a:r>
              <a:rPr lang="de-DE" sz="2000" dirty="0"/>
              <a:t>Erkläre, was mit den Milchsäuremolekülen im Speichel geschieht und welche Folgen das für den Zahnschmelz hat. Nutze dazu ein passendes Reaktionsschema oder eine Reaktionsgleichung. Notiere die Lösung auf der nächsten Seite.  </a:t>
            </a:r>
          </a:p>
          <a:p>
            <a:pPr marL="0" indent="0">
              <a:buNone/>
            </a:pPr>
            <a:endParaRPr lang="de-DE" dirty="0"/>
          </a:p>
          <a:p>
            <a:pPr marL="0" indent="0">
              <a:buNone/>
            </a:pPr>
            <a:endParaRPr lang="de-DE" dirty="0"/>
          </a:p>
        </p:txBody>
      </p:sp>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2098" y="2606720"/>
            <a:ext cx="1602275" cy="1236860"/>
          </a:xfrm>
          <a:prstGeom prst="rect">
            <a:avLst/>
          </a:prstGeom>
        </p:spPr>
      </p:pic>
      <p:sp>
        <p:nvSpPr>
          <p:cNvPr id="6" name="Textfeld 5"/>
          <p:cNvSpPr txBox="1"/>
          <p:nvPr/>
        </p:nvSpPr>
        <p:spPr>
          <a:xfrm>
            <a:off x="7074976" y="2839195"/>
            <a:ext cx="2239505" cy="276999"/>
          </a:xfrm>
          <a:prstGeom prst="rect">
            <a:avLst/>
          </a:prstGeom>
          <a:noFill/>
        </p:spPr>
        <p:txBody>
          <a:bodyPr wrap="square" rtlCol="0">
            <a:spAutoFit/>
          </a:bodyPr>
          <a:lstStyle/>
          <a:p>
            <a:r>
              <a:rPr lang="de-DE" sz="1200" dirty="0"/>
              <a:t>Der Säurerest ist rot markiert</a:t>
            </a:r>
          </a:p>
        </p:txBody>
      </p:sp>
      <p:sp>
        <p:nvSpPr>
          <p:cNvPr id="4" name="Foliennummernplatzhalter 3"/>
          <p:cNvSpPr>
            <a:spLocks noGrp="1"/>
          </p:cNvSpPr>
          <p:nvPr>
            <p:ph type="sldNum" sz="quarter" idx="12"/>
          </p:nvPr>
        </p:nvSpPr>
        <p:spPr/>
        <p:txBody>
          <a:bodyPr/>
          <a:lstStyle/>
          <a:p>
            <a:fld id="{2BFF9692-ABA8-EB4D-B52F-45EFB6AD87B9}" type="slidenum">
              <a:rPr lang="de-DE" smtClean="0"/>
              <a:t>17</a:t>
            </a:fld>
            <a:endParaRPr lang="de-DE"/>
          </a:p>
        </p:txBody>
      </p:sp>
      <p:pic>
        <p:nvPicPr>
          <p:cNvPr id="9" name="Grafik 8" descr="Ein Bild, das Briefpapier enthält.&#10;&#10;Automatisch generierte Beschreibung">
            <a:extLst>
              <a:ext uri="{FF2B5EF4-FFF2-40B4-BE49-F238E27FC236}">
                <a16:creationId xmlns:a16="http://schemas.microsoft.com/office/drawing/2014/main" id="{DFDD65D2-D372-EA45-834C-CD5CF012FF4F}"/>
              </a:ext>
            </a:extLst>
          </p:cNvPr>
          <p:cNvPicPr>
            <a:picLocks noChangeAspect="1"/>
          </p:cNvPicPr>
          <p:nvPr/>
        </p:nvPicPr>
        <p:blipFill>
          <a:blip r:embed="rId3"/>
          <a:stretch>
            <a:fillRect/>
          </a:stretch>
        </p:blipFill>
        <p:spPr>
          <a:xfrm>
            <a:off x="10637052" y="355784"/>
            <a:ext cx="680400" cy="680400"/>
          </a:xfrm>
          <a:prstGeom prst="rect">
            <a:avLst/>
          </a:prstGeom>
          <a:solidFill>
            <a:schemeClr val="bg1"/>
          </a:solidFill>
        </p:spPr>
      </p:pic>
      <p:sp>
        <p:nvSpPr>
          <p:cNvPr id="10" name="Textfeld 9">
            <a:extLst>
              <a:ext uri="{FF2B5EF4-FFF2-40B4-BE49-F238E27FC236}">
                <a16:creationId xmlns:a16="http://schemas.microsoft.com/office/drawing/2014/main" id="{84CD1A19-F900-1E40-9C43-E2C90544346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
        <p:nvSpPr>
          <p:cNvPr id="11" name="Textfeld 10"/>
          <p:cNvSpPr txBox="1"/>
          <p:nvPr/>
        </p:nvSpPr>
        <p:spPr>
          <a:xfrm>
            <a:off x="5410431" y="3810421"/>
            <a:ext cx="2239505" cy="276999"/>
          </a:xfrm>
          <a:prstGeom prst="rect">
            <a:avLst/>
          </a:prstGeom>
          <a:noFill/>
        </p:spPr>
        <p:txBody>
          <a:bodyPr wrap="square" rtlCol="0">
            <a:spAutoFit/>
          </a:bodyPr>
          <a:lstStyle/>
          <a:p>
            <a:r>
              <a:rPr lang="de-DE" sz="1200" i="1" dirty="0"/>
              <a:t>Milchsäuremolekül</a:t>
            </a:r>
          </a:p>
        </p:txBody>
      </p:sp>
    </p:spTree>
    <p:extLst>
      <p:ext uri="{BB962C8B-B14F-4D97-AF65-F5344CB8AC3E}">
        <p14:creationId xmlns:p14="http://schemas.microsoft.com/office/powerpoint/2010/main" val="2048885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endParaRPr lang="de-DE" dirty="0"/>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3800758066"/>
              </p:ext>
            </p:extLst>
          </p:nvPr>
        </p:nvGraphicFramePr>
        <p:xfrm>
          <a:off x="838200" y="1658657"/>
          <a:ext cx="10515600" cy="460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02859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978779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897514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7714388"/>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6735361"/>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1278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569486"/>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18</a:t>
            </a:fld>
            <a:endParaRPr lang="de-DE"/>
          </a:p>
        </p:txBody>
      </p:sp>
      <p:pic>
        <p:nvPicPr>
          <p:cNvPr id="9" name="Grafik 8" descr="Ein Bild, das Briefpapier enthält.&#10;&#10;Automatisch generierte Beschreibung">
            <a:extLst>
              <a:ext uri="{FF2B5EF4-FFF2-40B4-BE49-F238E27FC236}">
                <a16:creationId xmlns:a16="http://schemas.microsoft.com/office/drawing/2014/main" id="{DFDD65D2-D372-EA45-834C-CD5CF012FF4F}"/>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10" name="Textfeld 9">
            <a:extLst>
              <a:ext uri="{FF2B5EF4-FFF2-40B4-BE49-F238E27FC236}">
                <a16:creationId xmlns:a16="http://schemas.microsoft.com/office/drawing/2014/main" id="{84CD1A19-F900-1E40-9C43-E2C90544346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8" name="Grafik 7">
            <a:hlinkClick r:id="rId3" action="ppaction://hlinksldjump"/>
            <a:extLst>
              <a:ext uri="{FF2B5EF4-FFF2-40B4-BE49-F238E27FC236}">
                <a16:creationId xmlns:a16="http://schemas.microsoft.com/office/drawing/2014/main" id="{725F597B-4169-124D-AB0B-872BAD5F3C8D}"/>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115029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Grafik 14">
            <a:extLst>
              <a:ext uri="{FF2B5EF4-FFF2-40B4-BE49-F238E27FC236}">
                <a16:creationId xmlns:a16="http://schemas.microsoft.com/office/drawing/2014/main" id="{9021B6C1-270C-C942-95D2-9961ABFF730D}"/>
              </a:ext>
            </a:extLst>
          </p:cNvPr>
          <p:cNvPicPr>
            <a:picLocks noChangeAspect="1"/>
          </p:cNvPicPr>
          <p:nvPr/>
        </p:nvPicPr>
        <p:blipFill>
          <a:blip r:embed="rId2"/>
          <a:stretch>
            <a:fillRect/>
          </a:stretch>
        </p:blipFill>
        <p:spPr>
          <a:xfrm>
            <a:off x="10663901" y="370682"/>
            <a:ext cx="680400" cy="680400"/>
          </a:xfrm>
          <a:prstGeom prst="rect">
            <a:avLst/>
          </a:prstGeom>
        </p:spPr>
      </p:pic>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Befragung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Wir wollen nun erfahren, wie dir die Aufgabe gefallen hat. Klicke dazu auf folgenden Link: </a:t>
            </a:r>
          </a:p>
          <a:p>
            <a:pPr marL="0" indent="0">
              <a:buNone/>
            </a:pPr>
            <a:endParaRPr lang="de-DE" sz="2000" dirty="0"/>
          </a:p>
          <a:p>
            <a:pPr marL="0" indent="0" algn="ctr">
              <a:buNone/>
            </a:pPr>
            <a:r>
              <a:rPr lang="de-DE" sz="2000" b="1" i="1" dirty="0">
                <a:hlinkClick r:id="rId3"/>
              </a:rPr>
              <a:t>Begleitfragebogen 2</a:t>
            </a:r>
            <a:endParaRPr lang="de-DE" sz="2000" b="1" i="1" dirty="0"/>
          </a:p>
          <a:p>
            <a:pPr marL="0" indent="0">
              <a:buNone/>
            </a:pPr>
            <a:endParaRPr lang="de-DE" sz="2000" dirty="0"/>
          </a:p>
          <a:p>
            <a:pPr marL="0" indent="0" algn="ctr">
              <a:buNone/>
            </a:pPr>
            <a:r>
              <a:rPr lang="de-DE" sz="2000" dirty="0"/>
              <a:t>Oder scanne den QR-Code auf der Übersicht zum Studienablauf. </a:t>
            </a:r>
          </a:p>
          <a:p>
            <a:pPr marL="0" indent="0" algn="ctr">
              <a:buNone/>
            </a:pPr>
            <a:r>
              <a:rPr lang="de-DE" sz="2000" dirty="0"/>
              <a:t> </a:t>
            </a:r>
          </a:p>
          <a:p>
            <a:pPr marL="0" indent="0">
              <a:buNone/>
            </a:pPr>
            <a:endParaRPr lang="de-DE" sz="2000" dirty="0"/>
          </a:p>
          <a:p>
            <a:pPr marL="0" indent="0">
              <a:buNone/>
            </a:pPr>
            <a:endParaRPr lang="de-DE" dirty="0"/>
          </a:p>
        </p:txBody>
      </p:sp>
      <p:sp>
        <p:nvSpPr>
          <p:cNvPr id="6" name="Foliennummernplatzhalter 5"/>
          <p:cNvSpPr>
            <a:spLocks noGrp="1"/>
          </p:cNvSpPr>
          <p:nvPr>
            <p:ph type="sldNum" sz="quarter" idx="12"/>
          </p:nvPr>
        </p:nvSpPr>
        <p:spPr/>
        <p:txBody>
          <a:bodyPr/>
          <a:lstStyle/>
          <a:p>
            <a:fld id="{2BFF9692-ABA8-EB4D-B52F-45EFB6AD87B9}" type="slidenum">
              <a:rPr lang="de-DE" smtClean="0"/>
              <a:t>19</a:t>
            </a:fld>
            <a:endParaRPr lang="de-DE"/>
          </a:p>
        </p:txBody>
      </p:sp>
      <p:sp>
        <p:nvSpPr>
          <p:cNvPr id="7" name="Textfeld 6">
            <a:extLst>
              <a:ext uri="{FF2B5EF4-FFF2-40B4-BE49-F238E27FC236}">
                <a16:creationId xmlns:a16="http://schemas.microsoft.com/office/drawing/2014/main" id="{2FADCD23-5DE6-B940-B569-E18924B4D1A5}"/>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spTree>
    <p:extLst>
      <p:ext uri="{BB962C8B-B14F-4D97-AF65-F5344CB8AC3E}">
        <p14:creationId xmlns:p14="http://schemas.microsoft.com/office/powerpoint/2010/main" val="160698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B854A-CE80-DE46-9558-594EEB96872E}"/>
              </a:ext>
            </a:extLst>
          </p:cNvPr>
          <p:cNvSpPr>
            <a:spLocks noGrp="1"/>
          </p:cNvSpPr>
          <p:nvPr>
            <p:ph type="title"/>
          </p:nvPr>
        </p:nvSpPr>
        <p:spPr/>
        <p:txBody>
          <a:bodyPr>
            <a:normAutofit fontScale="90000"/>
          </a:bodyPr>
          <a:lstStyle/>
          <a:p>
            <a:r>
              <a:rPr lang="de-DE" dirty="0"/>
              <a:t>Schülercode</a:t>
            </a:r>
          </a:p>
        </p:txBody>
      </p:sp>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buNone/>
            </a:pPr>
            <a:r>
              <a:rPr lang="de-DE" sz="2000" dirty="0"/>
              <a:t>Bitte gib hier deinen Schülercode an: </a:t>
            </a:r>
          </a:p>
        </p:txBody>
      </p:sp>
      <p:graphicFrame>
        <p:nvGraphicFramePr>
          <p:cNvPr id="6" name="Tabelle 6">
            <a:extLst>
              <a:ext uri="{FF2B5EF4-FFF2-40B4-BE49-F238E27FC236}">
                <a16:creationId xmlns:a16="http://schemas.microsoft.com/office/drawing/2014/main" id="{5A935DA0-C07A-6E4C-94E1-C7A917D62A1F}"/>
              </a:ext>
            </a:extLst>
          </p:cNvPr>
          <p:cNvGraphicFramePr>
            <a:graphicFrameLocks noGrp="1"/>
          </p:cNvGraphicFramePr>
          <p:nvPr>
            <p:extLst>
              <p:ext uri="{D42A27DB-BD31-4B8C-83A1-F6EECF244321}">
                <p14:modId xmlns:p14="http://schemas.microsoft.com/office/powerpoint/2010/main" val="3857914304"/>
              </p:ext>
            </p:extLst>
          </p:nvPr>
        </p:nvGraphicFramePr>
        <p:xfrm>
          <a:off x="1210018" y="2593630"/>
          <a:ext cx="9771964" cy="1493520"/>
        </p:xfrm>
        <a:graphic>
          <a:graphicData uri="http://schemas.openxmlformats.org/drawingml/2006/table">
            <a:tbl>
              <a:tblPr firstRow="1" bandRow="1">
                <a:tableStyleId>{5940675A-B579-460E-94D1-54222C63F5DA}</a:tableStyleId>
              </a:tblPr>
              <a:tblGrid>
                <a:gridCol w="2442991">
                  <a:extLst>
                    <a:ext uri="{9D8B030D-6E8A-4147-A177-3AD203B41FA5}">
                      <a16:colId xmlns:a16="http://schemas.microsoft.com/office/drawing/2014/main" val="4291884146"/>
                    </a:ext>
                  </a:extLst>
                </a:gridCol>
                <a:gridCol w="2442991">
                  <a:extLst>
                    <a:ext uri="{9D8B030D-6E8A-4147-A177-3AD203B41FA5}">
                      <a16:colId xmlns:a16="http://schemas.microsoft.com/office/drawing/2014/main" val="3949958025"/>
                    </a:ext>
                  </a:extLst>
                </a:gridCol>
                <a:gridCol w="2442991">
                  <a:extLst>
                    <a:ext uri="{9D8B030D-6E8A-4147-A177-3AD203B41FA5}">
                      <a16:colId xmlns:a16="http://schemas.microsoft.com/office/drawing/2014/main" val="2072755230"/>
                    </a:ext>
                  </a:extLst>
                </a:gridCol>
                <a:gridCol w="2442991">
                  <a:extLst>
                    <a:ext uri="{9D8B030D-6E8A-4147-A177-3AD203B41FA5}">
                      <a16:colId xmlns:a16="http://schemas.microsoft.com/office/drawing/2014/main" val="1461422311"/>
                    </a:ext>
                  </a:extLst>
                </a:gridCol>
              </a:tblGrid>
              <a:tr h="370840">
                <a:tc>
                  <a:txBody>
                    <a:bodyPr/>
                    <a:lstStyle/>
                    <a:p>
                      <a:pPr algn="ctr"/>
                      <a:r>
                        <a:rPr lang="de-DE" sz="1600" dirty="0"/>
                        <a:t>Deine Klasse</a:t>
                      </a:r>
                    </a:p>
                  </a:txBody>
                  <a:tcPr/>
                </a:tc>
                <a:tc>
                  <a:txBody>
                    <a:bodyPr/>
                    <a:lstStyle/>
                    <a:p>
                      <a:pPr algn="ctr"/>
                      <a:r>
                        <a:rPr lang="de-DE" sz="1600" u="sng" dirty="0"/>
                        <a:t>2. und 3. Buchstaben </a:t>
                      </a:r>
                      <a:r>
                        <a:rPr lang="de-DE" sz="1600" dirty="0"/>
                        <a:t>deines Nachnamens</a:t>
                      </a:r>
                    </a:p>
                  </a:txBody>
                  <a:tcPr/>
                </a:tc>
                <a:tc>
                  <a:txBody>
                    <a:bodyPr/>
                    <a:lstStyle/>
                    <a:p>
                      <a:pPr algn="ctr"/>
                      <a:r>
                        <a:rPr lang="de-DE" sz="1600" u="none" dirty="0"/>
                        <a:t>Tag und Monat deines Geburtstags (TTMM)</a:t>
                      </a:r>
                    </a:p>
                  </a:txBody>
                  <a:tcPr/>
                </a:tc>
                <a:tc>
                  <a:txBody>
                    <a:bodyPr/>
                    <a:lstStyle/>
                    <a:p>
                      <a:pPr algn="ctr"/>
                      <a:r>
                        <a:rPr lang="de-DE" sz="1600" dirty="0"/>
                        <a:t>1. und 2. Buchstabe des Vornamens deiner Mutter</a:t>
                      </a:r>
                    </a:p>
                  </a:txBody>
                  <a:tcPr/>
                </a:tc>
                <a:extLst>
                  <a:ext uri="{0D108BD9-81ED-4DB2-BD59-A6C34878D82A}">
                    <a16:rowId xmlns:a16="http://schemas.microsoft.com/office/drawing/2014/main" val="1901073494"/>
                  </a:ext>
                </a:extLst>
              </a:tr>
              <a:tr h="370840">
                <a:tc>
                  <a:txBody>
                    <a:bodyPr/>
                    <a:lstStyle/>
                    <a:p>
                      <a:endParaRPr lang="de-DE" dirty="0"/>
                    </a:p>
                    <a:p>
                      <a:endParaRPr lang="de-DE" dirty="0"/>
                    </a:p>
                    <a:p>
                      <a:endParaRPr lang="de-DE" dirty="0"/>
                    </a:p>
                  </a:txBody>
                  <a:tcPr/>
                </a:tc>
                <a:tc>
                  <a:txBody>
                    <a:bodyPr/>
                    <a:lstStyle/>
                    <a:p>
                      <a:endParaRPr lang="de-DE" dirty="0"/>
                    </a:p>
                  </a:txBody>
                  <a:tcPr/>
                </a:tc>
                <a:tc>
                  <a:txBody>
                    <a:bodyPr/>
                    <a:lstStyle/>
                    <a:p>
                      <a:endParaRPr lang="de-DE" dirty="0"/>
                    </a:p>
                  </a:txBody>
                  <a:tcPr/>
                </a:tc>
                <a:tc>
                  <a:txBody>
                    <a:bodyPr/>
                    <a:lstStyle/>
                    <a:p>
                      <a:endParaRPr lang="de-DE" dirty="0"/>
                    </a:p>
                  </a:txBody>
                  <a:tcPr/>
                </a:tc>
                <a:extLst>
                  <a:ext uri="{0D108BD9-81ED-4DB2-BD59-A6C34878D82A}">
                    <a16:rowId xmlns:a16="http://schemas.microsoft.com/office/drawing/2014/main" val="1783396656"/>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2</a:t>
            </a:fld>
            <a:endParaRPr lang="de-DE"/>
          </a:p>
        </p:txBody>
      </p:sp>
      <mc:AlternateContent xmlns:mc="http://schemas.openxmlformats.org/markup-compatibility/2006" xmlns:p14="http://schemas.microsoft.com/office/powerpoint/2010/main">
        <mc:Choice Requires="p14">
          <p:contentPart p14:bwMode="auto" r:id="rId2">
            <p14:nvContentPartPr>
              <p14:cNvPr id="5" name="Freihand 4">
                <a:extLst>
                  <a:ext uri="{FF2B5EF4-FFF2-40B4-BE49-F238E27FC236}">
                    <a16:creationId xmlns:a16="http://schemas.microsoft.com/office/drawing/2014/main" id="{632D1A4B-8E92-0C4B-A90A-69997B8287C4}"/>
                  </a:ext>
                </a:extLst>
              </p14:cNvPr>
              <p14:cNvContentPartPr/>
              <p14:nvPr/>
            </p14:nvContentPartPr>
            <p14:xfrm>
              <a:off x="7843850" y="8030984"/>
              <a:ext cx="360" cy="360"/>
            </p14:xfrm>
          </p:contentPart>
        </mc:Choice>
        <mc:Fallback xmlns="">
          <p:pic>
            <p:nvPicPr>
              <p:cNvPr id="5" name="Freihand 4">
                <a:extLst>
                  <a:ext uri="{FF2B5EF4-FFF2-40B4-BE49-F238E27FC236}">
                    <a16:creationId xmlns:a16="http://schemas.microsoft.com/office/drawing/2014/main" id="{632D1A4B-8E92-0C4B-A90A-69997B8287C4}"/>
                  </a:ext>
                </a:extLst>
              </p:cNvPr>
              <p:cNvPicPr/>
              <p:nvPr/>
            </p:nvPicPr>
            <p:blipFill>
              <a:blip r:embed="rId3"/>
              <a:stretch>
                <a:fillRect/>
              </a:stretch>
            </p:blipFill>
            <p:spPr>
              <a:xfrm>
                <a:off x="7834850" y="8021984"/>
                <a:ext cx="18000" cy="18000"/>
              </a:xfrm>
              <a:prstGeom prst="rect">
                <a:avLst/>
              </a:prstGeom>
            </p:spPr>
          </p:pic>
        </mc:Fallback>
      </mc:AlternateContent>
    </p:spTree>
    <p:extLst>
      <p:ext uri="{BB962C8B-B14F-4D97-AF65-F5344CB8AC3E}">
        <p14:creationId xmlns:p14="http://schemas.microsoft.com/office/powerpoint/2010/main" val="3069195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3</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Neutralisation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20</a:t>
            </a:fld>
            <a:endParaRPr lang="de-DE"/>
          </a:p>
        </p:txBody>
      </p:sp>
    </p:spTree>
    <p:extLst>
      <p:ext uri="{BB962C8B-B14F-4D97-AF65-F5344CB8AC3E}">
        <p14:creationId xmlns:p14="http://schemas.microsoft.com/office/powerpoint/2010/main" val="4171409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Wie du in den vorherigen Aufgaben erfahren hast, können säurehaltige Lebensmittel, wie z.B. die meisten Softdrinks, den Zahnschmelz beschädigen. Das führt nach einiger Zeit zu Karies. Um den Säuregehalt von Softdrinks zu regulieren, wird von den Herstellern häufig Natriumhydroxid als Lebensmittelzusatzstoff E 524 eingesetzt. Dadurch werden</a:t>
            </a:r>
            <a:r>
              <a:rPr lang="de-DE" sz="2000" dirty="0">
                <a:solidFill>
                  <a:srgbClr val="FF0000"/>
                </a:solidFill>
              </a:rPr>
              <a:t> </a:t>
            </a:r>
            <a:r>
              <a:rPr lang="de-DE" sz="2000" dirty="0"/>
              <a:t>die enthaltenen Säuren neutralisiert und so der pH-Wert reguliert. Aber was bedeutet Neutralisation überhaupt? </a:t>
            </a:r>
          </a:p>
          <a:p>
            <a:pPr marL="0" indent="0">
              <a:buNone/>
            </a:pPr>
            <a:r>
              <a:rPr lang="de-DE" sz="2000" dirty="0"/>
              <a:t>Bei einer Neutralisation spielen sogenannte Basen wie Natriumhydroxid eine wichtige Rolle. </a:t>
            </a:r>
            <a:r>
              <a:rPr lang="de-DE" sz="2000" dirty="0" err="1"/>
              <a:t>Svante</a:t>
            </a:r>
            <a:r>
              <a:rPr lang="de-DE" sz="2000" dirty="0"/>
              <a:t> Arrhenius hat </a:t>
            </a:r>
            <a:r>
              <a:rPr lang="de-DE" sz="2000" i="1" dirty="0">
                <a:solidFill>
                  <a:schemeClr val="accent2">
                    <a:lumMod val="75000"/>
                  </a:schemeClr>
                </a:solidFill>
              </a:rPr>
              <a:t>Basen dabei als Teilchen definiert, die sich in Wasser in ein negativ geladenes Hydroxid-Ion (OH</a:t>
            </a:r>
            <a:r>
              <a:rPr lang="de-DE" sz="2000" i="1" baseline="30000" dirty="0">
                <a:solidFill>
                  <a:schemeClr val="accent2">
                    <a:lumMod val="75000"/>
                  </a:schemeClr>
                </a:solidFill>
              </a:rPr>
              <a:t>-</a:t>
            </a:r>
            <a:r>
              <a:rPr lang="de-DE" sz="2000" i="1" dirty="0">
                <a:solidFill>
                  <a:schemeClr val="accent2">
                    <a:lumMod val="75000"/>
                  </a:schemeClr>
                </a:solidFill>
              </a:rPr>
              <a:t>-Ion) und ein positiv geladenes Basenrest-Ion aufspalten</a:t>
            </a:r>
            <a:r>
              <a:rPr lang="de-DE" sz="2000" dirty="0"/>
              <a:t>.</a:t>
            </a:r>
          </a:p>
          <a:p>
            <a:pPr marL="0" indent="0">
              <a:buNone/>
            </a:pPr>
            <a:endParaRPr lang="de-DE" sz="2000" dirty="0"/>
          </a:p>
        </p:txBody>
      </p:sp>
      <p:sp>
        <p:nvSpPr>
          <p:cNvPr id="4" name="Foliennummernplatzhalter 3"/>
          <p:cNvSpPr>
            <a:spLocks noGrp="1"/>
          </p:cNvSpPr>
          <p:nvPr>
            <p:ph type="sldNum" sz="quarter" idx="12"/>
          </p:nvPr>
        </p:nvSpPr>
        <p:spPr/>
        <p:txBody>
          <a:bodyPr/>
          <a:lstStyle/>
          <a:p>
            <a:fld id="{2BFF9692-ABA8-EB4D-B52F-45EFB6AD87B9}" type="slidenum">
              <a:rPr lang="de-DE" smtClean="0"/>
              <a:t>21</a:t>
            </a:fld>
            <a:endParaRPr lang="de-DE" dirty="0"/>
          </a:p>
        </p:txBody>
      </p:sp>
      <p:sp>
        <p:nvSpPr>
          <p:cNvPr id="5" name="Oval 3">
            <a:extLst>
              <a:ext uri="{FF2B5EF4-FFF2-40B4-BE49-F238E27FC236}">
                <a16:creationId xmlns:a16="http://schemas.microsoft.com/office/drawing/2014/main" id="{95E661CC-52DA-D34C-85AD-54E007B27D14}"/>
              </a:ext>
            </a:extLst>
          </p:cNvPr>
          <p:cNvSpPr>
            <a:spLocks noChangeAspect="1"/>
          </p:cNvSpPr>
          <p:nvPr/>
        </p:nvSpPr>
        <p:spPr>
          <a:xfrm>
            <a:off x="3639252" y="4145268"/>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Textfeld 5">
            <a:extLst>
              <a:ext uri="{FF2B5EF4-FFF2-40B4-BE49-F238E27FC236}">
                <a16:creationId xmlns:a16="http://schemas.microsoft.com/office/drawing/2014/main" id="{48E6D44E-02EC-884D-BED0-E5A714370BC6}"/>
              </a:ext>
            </a:extLst>
          </p:cNvPr>
          <p:cNvSpPr txBox="1"/>
          <p:nvPr/>
        </p:nvSpPr>
        <p:spPr>
          <a:xfrm>
            <a:off x="1988165" y="4216241"/>
            <a:ext cx="1385740" cy="276999"/>
          </a:xfrm>
          <a:prstGeom prst="rect">
            <a:avLst/>
          </a:prstGeom>
          <a:noFill/>
        </p:spPr>
        <p:txBody>
          <a:bodyPr wrap="square" rtlCol="0">
            <a:spAutoFit/>
          </a:bodyPr>
          <a:lstStyle/>
          <a:p>
            <a:r>
              <a:rPr lang="de-DE" sz="1200" i="1" dirty="0"/>
              <a:t>Modell:</a:t>
            </a:r>
          </a:p>
        </p:txBody>
      </p:sp>
      <p:sp>
        <p:nvSpPr>
          <p:cNvPr id="7" name="Textfeld 6">
            <a:extLst>
              <a:ext uri="{FF2B5EF4-FFF2-40B4-BE49-F238E27FC236}">
                <a16:creationId xmlns:a16="http://schemas.microsoft.com/office/drawing/2014/main" id="{CCA9CFBA-FA39-144E-B35C-A75B7F590B7E}"/>
              </a:ext>
            </a:extLst>
          </p:cNvPr>
          <p:cNvSpPr txBox="1"/>
          <p:nvPr/>
        </p:nvSpPr>
        <p:spPr>
          <a:xfrm>
            <a:off x="1972156" y="4808665"/>
            <a:ext cx="1385740" cy="276999"/>
          </a:xfrm>
          <a:prstGeom prst="rect">
            <a:avLst/>
          </a:prstGeom>
          <a:noFill/>
        </p:spPr>
        <p:txBody>
          <a:bodyPr wrap="square" rtlCol="0">
            <a:spAutoFit/>
          </a:bodyPr>
          <a:lstStyle/>
          <a:p>
            <a:r>
              <a:rPr lang="de-DE" sz="1200" i="1" dirty="0"/>
              <a:t>Reaktionsschema:</a:t>
            </a:r>
          </a:p>
        </p:txBody>
      </p:sp>
      <p:sp>
        <p:nvSpPr>
          <p:cNvPr id="8" name="Textfeld 7">
            <a:extLst>
              <a:ext uri="{FF2B5EF4-FFF2-40B4-BE49-F238E27FC236}">
                <a16:creationId xmlns:a16="http://schemas.microsoft.com/office/drawing/2014/main" id="{546E3332-456F-634C-8052-B0E0E8479904}"/>
              </a:ext>
            </a:extLst>
          </p:cNvPr>
          <p:cNvSpPr txBox="1"/>
          <p:nvPr/>
        </p:nvSpPr>
        <p:spPr>
          <a:xfrm>
            <a:off x="1941508" y="5412574"/>
            <a:ext cx="1479054" cy="276999"/>
          </a:xfrm>
          <a:prstGeom prst="rect">
            <a:avLst/>
          </a:prstGeom>
          <a:noFill/>
        </p:spPr>
        <p:txBody>
          <a:bodyPr wrap="square" rtlCol="0">
            <a:spAutoFit/>
          </a:bodyPr>
          <a:lstStyle/>
          <a:p>
            <a:r>
              <a:rPr lang="de-DE" sz="1200" i="1" dirty="0"/>
              <a:t>Reaktionsgleichung:</a:t>
            </a:r>
          </a:p>
        </p:txBody>
      </p:sp>
      <p:sp>
        <p:nvSpPr>
          <p:cNvPr id="9" name="Oval 7">
            <a:extLst>
              <a:ext uri="{FF2B5EF4-FFF2-40B4-BE49-F238E27FC236}">
                <a16:creationId xmlns:a16="http://schemas.microsoft.com/office/drawing/2014/main" id="{8E3E6956-FDC7-C74B-8649-C03D3E01C7CF}"/>
              </a:ext>
            </a:extLst>
          </p:cNvPr>
          <p:cNvSpPr>
            <a:spLocks noChangeAspect="1"/>
          </p:cNvSpPr>
          <p:nvPr/>
        </p:nvSpPr>
        <p:spPr>
          <a:xfrm>
            <a:off x="3952929" y="4145268"/>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10" name="Gerade Verbindung mit Pfeil 9">
            <a:extLst>
              <a:ext uri="{FF2B5EF4-FFF2-40B4-BE49-F238E27FC236}">
                <a16:creationId xmlns:a16="http://schemas.microsoft.com/office/drawing/2014/main" id="{EA078B8C-2F3C-A84C-955E-FB66EDE517E6}"/>
              </a:ext>
            </a:extLst>
          </p:cNvPr>
          <p:cNvCxnSpPr/>
          <p:nvPr/>
        </p:nvCxnSpPr>
        <p:spPr>
          <a:xfrm>
            <a:off x="5185530" y="438720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Oval 12">
            <a:extLst>
              <a:ext uri="{FF2B5EF4-FFF2-40B4-BE49-F238E27FC236}">
                <a16:creationId xmlns:a16="http://schemas.microsoft.com/office/drawing/2014/main" id="{787F09CC-A5C1-404A-8040-322900899385}"/>
              </a:ext>
            </a:extLst>
          </p:cNvPr>
          <p:cNvSpPr>
            <a:spLocks noChangeAspect="1"/>
          </p:cNvSpPr>
          <p:nvPr/>
        </p:nvSpPr>
        <p:spPr>
          <a:xfrm>
            <a:off x="9189351" y="4379971"/>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Textfeld 12">
            <a:extLst>
              <a:ext uri="{FF2B5EF4-FFF2-40B4-BE49-F238E27FC236}">
                <a16:creationId xmlns:a16="http://schemas.microsoft.com/office/drawing/2014/main" id="{3468C388-A219-C64C-B2EB-C0CDE9D4C61A}"/>
              </a:ext>
            </a:extLst>
          </p:cNvPr>
          <p:cNvSpPr txBox="1"/>
          <p:nvPr/>
        </p:nvSpPr>
        <p:spPr>
          <a:xfrm>
            <a:off x="3254644" y="4738722"/>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14" name="Textfeld 13">
            <a:extLst>
              <a:ext uri="{FF2B5EF4-FFF2-40B4-BE49-F238E27FC236}">
                <a16:creationId xmlns:a16="http://schemas.microsoft.com/office/drawing/2014/main" id="{24EE0DAD-71ED-6E44-90BA-EFA0205AA453}"/>
              </a:ext>
            </a:extLst>
          </p:cNvPr>
          <p:cNvSpPr txBox="1"/>
          <p:nvPr/>
        </p:nvSpPr>
        <p:spPr>
          <a:xfrm>
            <a:off x="6016754" y="4747189"/>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5" name="Gerade Verbindung mit Pfeil 14">
            <a:extLst>
              <a:ext uri="{FF2B5EF4-FFF2-40B4-BE49-F238E27FC236}">
                <a16:creationId xmlns:a16="http://schemas.microsoft.com/office/drawing/2014/main" id="{B49E665B-21A3-9B4A-8038-588460AB13E5}"/>
              </a:ext>
            </a:extLst>
          </p:cNvPr>
          <p:cNvCxnSpPr/>
          <p:nvPr/>
        </p:nvCxnSpPr>
        <p:spPr>
          <a:xfrm>
            <a:off x="5169521" y="490870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Textfeld 15">
            <a:extLst>
              <a:ext uri="{FF2B5EF4-FFF2-40B4-BE49-F238E27FC236}">
                <a16:creationId xmlns:a16="http://schemas.microsoft.com/office/drawing/2014/main" id="{D0A5D1BA-D8C5-F44C-A0B9-848507E31481}"/>
              </a:ext>
            </a:extLst>
          </p:cNvPr>
          <p:cNvSpPr txBox="1"/>
          <p:nvPr/>
        </p:nvSpPr>
        <p:spPr>
          <a:xfrm>
            <a:off x="7818060" y="4195305"/>
            <a:ext cx="280447" cy="369332"/>
          </a:xfrm>
          <a:prstGeom prst="rect">
            <a:avLst/>
          </a:prstGeom>
          <a:noFill/>
        </p:spPr>
        <p:txBody>
          <a:bodyPr wrap="square">
            <a:spAutoFit/>
          </a:bodyPr>
          <a:lstStyle/>
          <a:p>
            <a:r>
              <a:rPr lang="de-DE" dirty="0"/>
              <a:t>+</a:t>
            </a:r>
          </a:p>
        </p:txBody>
      </p:sp>
      <p:sp>
        <p:nvSpPr>
          <p:cNvPr id="19" name="Textfeld 18">
            <a:extLst>
              <a:ext uri="{FF2B5EF4-FFF2-40B4-BE49-F238E27FC236}">
                <a16:creationId xmlns:a16="http://schemas.microsoft.com/office/drawing/2014/main" id="{73822A3D-116F-BE4E-9F10-57EB6DD68526}"/>
              </a:ext>
            </a:extLst>
          </p:cNvPr>
          <p:cNvSpPr txBox="1"/>
          <p:nvPr/>
        </p:nvSpPr>
        <p:spPr>
          <a:xfrm>
            <a:off x="3134432" y="5347288"/>
            <a:ext cx="1782430" cy="369332"/>
          </a:xfrm>
          <a:prstGeom prst="rect">
            <a:avLst/>
          </a:prstGeom>
          <a:noFill/>
        </p:spPr>
        <p:txBody>
          <a:bodyPr wrap="square" rtlCol="0">
            <a:spAutoFit/>
          </a:bodyPr>
          <a:lstStyle/>
          <a:p>
            <a:pPr algn="ctr"/>
            <a:r>
              <a:rPr lang="de-DE" dirty="0">
                <a:solidFill>
                  <a:schemeClr val="bg1">
                    <a:lumMod val="50000"/>
                  </a:schemeClr>
                </a:solidFill>
              </a:rPr>
              <a:t>B</a:t>
            </a:r>
            <a:r>
              <a:rPr lang="de-DE" dirty="0">
                <a:solidFill>
                  <a:schemeClr val="accent1">
                    <a:lumMod val="75000"/>
                  </a:schemeClr>
                </a:solidFill>
              </a:rPr>
              <a:t>O</a:t>
            </a:r>
            <a:r>
              <a:rPr lang="de-DE" dirty="0">
                <a:solidFill>
                  <a:schemeClr val="accent2">
                    <a:lumMod val="75000"/>
                  </a:schemeClr>
                </a:solidFill>
              </a:rPr>
              <a:t>H</a:t>
            </a:r>
            <a:r>
              <a:rPr lang="de-DE" dirty="0"/>
              <a:t>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2C2433-E29C-EE43-8824-FA534FD2570D}"/>
              </a:ext>
            </a:extLst>
          </p:cNvPr>
          <p:cNvSpPr txBox="1"/>
          <p:nvPr/>
        </p:nvSpPr>
        <p:spPr>
          <a:xfrm>
            <a:off x="5895386" y="5355755"/>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cxnSp>
        <p:nvCxnSpPr>
          <p:cNvPr id="21" name="Gerade Verbindung mit Pfeil 20">
            <a:extLst>
              <a:ext uri="{FF2B5EF4-FFF2-40B4-BE49-F238E27FC236}">
                <a16:creationId xmlns:a16="http://schemas.microsoft.com/office/drawing/2014/main" id="{CAA2B3B1-7E58-344B-A0F4-0A58E0B10600}"/>
              </a:ext>
            </a:extLst>
          </p:cNvPr>
          <p:cNvCxnSpPr/>
          <p:nvPr/>
        </p:nvCxnSpPr>
        <p:spPr>
          <a:xfrm>
            <a:off x="5169521" y="552510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feld 21">
            <a:extLst>
              <a:ext uri="{FF2B5EF4-FFF2-40B4-BE49-F238E27FC236}">
                <a16:creationId xmlns:a16="http://schemas.microsoft.com/office/drawing/2014/main" id="{A48DEEE1-F7E9-1642-AEA3-1D8E0AF34EA5}"/>
              </a:ext>
            </a:extLst>
          </p:cNvPr>
          <p:cNvSpPr txBox="1"/>
          <p:nvPr/>
        </p:nvSpPr>
        <p:spPr>
          <a:xfrm>
            <a:off x="7818060" y="5355755"/>
            <a:ext cx="280447" cy="369332"/>
          </a:xfrm>
          <a:prstGeom prst="rect">
            <a:avLst/>
          </a:prstGeom>
          <a:noFill/>
        </p:spPr>
        <p:txBody>
          <a:bodyPr wrap="square">
            <a:spAutoFit/>
          </a:bodyPr>
          <a:lstStyle/>
          <a:p>
            <a:r>
              <a:rPr lang="de-DE" dirty="0"/>
              <a:t>+</a:t>
            </a:r>
          </a:p>
        </p:txBody>
      </p:sp>
      <p:sp>
        <p:nvSpPr>
          <p:cNvPr id="23" name="Textfeld 22">
            <a:extLst>
              <a:ext uri="{FF2B5EF4-FFF2-40B4-BE49-F238E27FC236}">
                <a16:creationId xmlns:a16="http://schemas.microsoft.com/office/drawing/2014/main" id="{37BD1E53-0AD8-B546-A52B-6222C8F51D4D}"/>
              </a:ext>
            </a:extLst>
          </p:cNvPr>
          <p:cNvSpPr txBox="1"/>
          <p:nvPr/>
        </p:nvSpPr>
        <p:spPr>
          <a:xfrm>
            <a:off x="8633851" y="5353316"/>
            <a:ext cx="1782431" cy="369332"/>
          </a:xfrm>
          <a:prstGeom prst="rect">
            <a:avLst/>
          </a:prstGeom>
          <a:noFill/>
        </p:spPr>
        <p:txBody>
          <a:bodyPr wrap="square" rtlCol="0">
            <a:spAutoFit/>
          </a:bodyPr>
          <a:lstStyle/>
          <a:p>
            <a:pPr algn="ctr"/>
            <a:r>
              <a:rPr lang="de-DE" dirty="0">
                <a:solidFill>
                  <a:schemeClr val="bg1">
                    <a:lumMod val="50000"/>
                  </a:schemeClr>
                </a:solidFill>
              </a:rPr>
              <a:t>B</a:t>
            </a:r>
            <a:r>
              <a:rPr lang="de-DE" baseline="30000" dirty="0">
                <a:solidFill>
                  <a:schemeClr val="bg1">
                    <a:lumMod val="50000"/>
                  </a:schemeClr>
                </a:solidFill>
              </a:rPr>
              <a:t>+</a:t>
            </a:r>
            <a:r>
              <a:rPr lang="de-DE" dirty="0">
                <a:solidFill>
                  <a:srgbClr val="FF0000"/>
                </a:solidFill>
              </a:rPr>
              <a:t> </a:t>
            </a:r>
            <a:r>
              <a:rPr lang="de-DE" baseline="-25000" dirty="0"/>
              <a:t>(</a:t>
            </a:r>
            <a:r>
              <a:rPr lang="de-DE" baseline="-25000" dirty="0" err="1"/>
              <a:t>aq</a:t>
            </a:r>
            <a:r>
              <a:rPr lang="de-DE" baseline="-25000" dirty="0"/>
              <a:t>)</a:t>
            </a:r>
          </a:p>
        </p:txBody>
      </p:sp>
      <p:sp>
        <p:nvSpPr>
          <p:cNvPr id="24" name="Oval 7">
            <a:extLst>
              <a:ext uri="{FF2B5EF4-FFF2-40B4-BE49-F238E27FC236}">
                <a16:creationId xmlns:a16="http://schemas.microsoft.com/office/drawing/2014/main" id="{8E3E6956-FDC7-C74B-8649-C03D3E01C7CF}"/>
              </a:ext>
            </a:extLst>
          </p:cNvPr>
          <p:cNvSpPr>
            <a:spLocks noChangeAspect="1"/>
          </p:cNvSpPr>
          <p:nvPr/>
        </p:nvSpPr>
        <p:spPr>
          <a:xfrm>
            <a:off x="4144027" y="4145268"/>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5" name="Oval 7">
            <a:extLst>
              <a:ext uri="{FF2B5EF4-FFF2-40B4-BE49-F238E27FC236}">
                <a16:creationId xmlns:a16="http://schemas.microsoft.com/office/drawing/2014/main" id="{8E3E6956-FDC7-C74B-8649-C03D3E01C7CF}"/>
              </a:ext>
            </a:extLst>
          </p:cNvPr>
          <p:cNvSpPr>
            <a:spLocks noChangeAspect="1"/>
          </p:cNvSpPr>
          <p:nvPr/>
        </p:nvSpPr>
        <p:spPr>
          <a:xfrm>
            <a:off x="6474606" y="4141345"/>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6" name="Oval 7">
            <a:extLst>
              <a:ext uri="{FF2B5EF4-FFF2-40B4-BE49-F238E27FC236}">
                <a16:creationId xmlns:a16="http://schemas.microsoft.com/office/drawing/2014/main" id="{8E3E6956-FDC7-C74B-8649-C03D3E01C7CF}"/>
              </a:ext>
            </a:extLst>
          </p:cNvPr>
          <p:cNvSpPr>
            <a:spLocks noChangeAspect="1"/>
          </p:cNvSpPr>
          <p:nvPr/>
        </p:nvSpPr>
        <p:spPr>
          <a:xfrm>
            <a:off x="6665704" y="414134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Oval 3">
            <a:extLst>
              <a:ext uri="{FF2B5EF4-FFF2-40B4-BE49-F238E27FC236}">
                <a16:creationId xmlns:a16="http://schemas.microsoft.com/office/drawing/2014/main" id="{95E661CC-52DA-D34C-85AD-54E007B27D14}"/>
              </a:ext>
            </a:extLst>
          </p:cNvPr>
          <p:cNvSpPr>
            <a:spLocks noChangeAspect="1"/>
          </p:cNvSpPr>
          <p:nvPr/>
        </p:nvSpPr>
        <p:spPr>
          <a:xfrm>
            <a:off x="9031353" y="4141345"/>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8" name="Oval 7">
            <a:extLst>
              <a:ext uri="{FF2B5EF4-FFF2-40B4-BE49-F238E27FC236}">
                <a16:creationId xmlns:a16="http://schemas.microsoft.com/office/drawing/2014/main" id="{8E3E6956-FDC7-C74B-8649-C03D3E01C7CF}"/>
              </a:ext>
            </a:extLst>
          </p:cNvPr>
          <p:cNvSpPr>
            <a:spLocks noChangeAspect="1"/>
          </p:cNvSpPr>
          <p:nvPr/>
        </p:nvSpPr>
        <p:spPr>
          <a:xfrm>
            <a:off x="9345030" y="4141345"/>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9" name="Rechteck 28"/>
          <p:cNvSpPr/>
          <p:nvPr/>
        </p:nvSpPr>
        <p:spPr>
          <a:xfrm>
            <a:off x="8536450" y="4747189"/>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D0A5D1BA-D8C5-F44C-A0B9-848507E31481}"/>
              </a:ext>
            </a:extLst>
          </p:cNvPr>
          <p:cNvSpPr txBox="1"/>
          <p:nvPr/>
        </p:nvSpPr>
        <p:spPr>
          <a:xfrm>
            <a:off x="7824347" y="4773332"/>
            <a:ext cx="280447" cy="369332"/>
          </a:xfrm>
          <a:prstGeom prst="rect">
            <a:avLst/>
          </a:prstGeom>
          <a:noFill/>
        </p:spPr>
        <p:txBody>
          <a:bodyPr wrap="square">
            <a:spAutoFit/>
          </a:bodyPr>
          <a:lstStyle/>
          <a:p>
            <a:r>
              <a:rPr lang="de-DE" dirty="0"/>
              <a:t>+</a:t>
            </a:r>
          </a:p>
        </p:txBody>
      </p:sp>
      <p:pic>
        <p:nvPicPr>
          <p:cNvPr id="31" name="Grafik 30">
            <a:extLst>
              <a:ext uri="{FF2B5EF4-FFF2-40B4-BE49-F238E27FC236}">
                <a16:creationId xmlns:a16="http://schemas.microsoft.com/office/drawing/2014/main" id="{9E44FC56-0882-7A46-A643-3F892BB044CD}"/>
              </a:ext>
            </a:extLst>
          </p:cNvPr>
          <p:cNvPicPr>
            <a:picLocks noChangeAspect="1"/>
          </p:cNvPicPr>
          <p:nvPr/>
        </p:nvPicPr>
        <p:blipFill>
          <a:blip r:embed="rId2"/>
          <a:stretch>
            <a:fillRect/>
          </a:stretch>
        </p:blipFill>
        <p:spPr>
          <a:xfrm>
            <a:off x="359411" y="3002555"/>
            <a:ext cx="478789" cy="478789"/>
          </a:xfrm>
          <a:prstGeom prst="rect">
            <a:avLst/>
          </a:prstGeom>
        </p:spPr>
      </p:pic>
      <p:sp>
        <p:nvSpPr>
          <p:cNvPr id="32" name="Textfeld 31">
            <a:extLst>
              <a:ext uri="{FF2B5EF4-FFF2-40B4-BE49-F238E27FC236}">
                <a16:creationId xmlns:a16="http://schemas.microsoft.com/office/drawing/2014/main" id="{56A90FFC-FE39-A445-8BE3-A51F658A73C2}"/>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0BD71F46-1F7D-9742-A26C-087EFA5D8EAD}"/>
              </a:ext>
            </a:extLst>
          </p:cNvPr>
          <p:cNvPicPr>
            <a:picLocks noChangeAspect="1"/>
          </p:cNvPicPr>
          <p:nvPr/>
        </p:nvPicPr>
        <p:blipFill>
          <a:blip r:embed="rId3"/>
          <a:stretch>
            <a:fillRect/>
          </a:stretch>
        </p:blipFill>
        <p:spPr>
          <a:xfrm>
            <a:off x="10664429" y="335802"/>
            <a:ext cx="679872" cy="679872"/>
          </a:xfrm>
          <a:prstGeom prst="rect">
            <a:avLst/>
          </a:prstGeom>
        </p:spPr>
      </p:pic>
    </p:spTree>
    <p:extLst>
      <p:ext uri="{BB962C8B-B14F-4D97-AF65-F5344CB8AC3E}">
        <p14:creationId xmlns:p14="http://schemas.microsoft.com/office/powerpoint/2010/main" val="681630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Sowohl das Hydroxid-Ion als auch das Basenrest-Ion sind hydratisiert, also von Wassermolekülen umgeben. Das wird, wie schon bei den Säuren, durch das Symbol (</a:t>
            </a:r>
            <a:r>
              <a:rPr lang="de-DE" sz="2000" dirty="0" err="1"/>
              <a:t>aq</a:t>
            </a:r>
            <a:r>
              <a:rPr lang="de-DE" sz="2000" dirty="0"/>
              <a:t>) deutlich gemacht. Wenn Basen in Wasser gelöst werden, spricht man auch von alkalischen Lösungen. </a:t>
            </a:r>
          </a:p>
          <a:p>
            <a:pPr marL="0" indent="0">
              <a:buNone/>
            </a:pPr>
            <a:r>
              <a:rPr lang="de-DE" sz="2000" dirty="0"/>
              <a:t>Basen sind das Gegenstück zu Säuren. </a:t>
            </a:r>
            <a:r>
              <a:rPr lang="de-DE" sz="2000" dirty="0">
                <a:solidFill>
                  <a:schemeClr val="accent2">
                    <a:lumMod val="75000"/>
                  </a:schemeClr>
                </a:solidFill>
              </a:rPr>
              <a:t>Bei einer </a:t>
            </a:r>
            <a:r>
              <a:rPr lang="de-DE" sz="2000" i="1" dirty="0">
                <a:solidFill>
                  <a:schemeClr val="accent2">
                    <a:lumMod val="75000"/>
                  </a:schemeClr>
                </a:solidFill>
              </a:rPr>
              <a:t>Neutralisation reagieren Säuren und Basen miteinander. Hierbei reagieren die Wasserstoff-Ionen der sauren Lösung mit den Hydroxid-Ionen der alkalischen Lösung</a:t>
            </a:r>
            <a:r>
              <a:rPr lang="de-DE" sz="2000" dirty="0">
                <a:solidFill>
                  <a:schemeClr val="accent2">
                    <a:lumMod val="75000"/>
                  </a:schemeClr>
                </a:solidFill>
              </a:rPr>
              <a:t>. </a:t>
            </a:r>
          </a:p>
          <a:p>
            <a:pPr marL="0" indent="0">
              <a:buNone/>
            </a:pPr>
            <a:endParaRPr lang="de-DE" sz="2000" dirty="0"/>
          </a:p>
          <a:p>
            <a:pPr marL="0" indent="0">
              <a:buNone/>
            </a:pPr>
            <a:endParaRPr lang="de-DE" sz="2000" dirty="0">
              <a:solidFill>
                <a:schemeClr val="accent1">
                  <a:lumMod val="75000"/>
                </a:schemeClr>
              </a:solidFill>
            </a:endParaRPr>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Durch die Neutralisation verringert sich die Konzentration der H</a:t>
            </a:r>
            <a:r>
              <a:rPr lang="de-DE" sz="2000" baseline="30000" dirty="0"/>
              <a:t>+</a:t>
            </a:r>
            <a:r>
              <a:rPr lang="de-DE" sz="2000" dirty="0"/>
              <a:t>-Ionen in der Lösung. Dadurch erhöht sich der pH-Wert, da weniger H</a:t>
            </a:r>
            <a:r>
              <a:rPr lang="de-DE" sz="2000" baseline="30000" dirty="0"/>
              <a:t>+</a:t>
            </a:r>
            <a:r>
              <a:rPr lang="de-DE" sz="2000" dirty="0"/>
              <a:t>-Ionen in einem bestimmten Volumen der Lösung vorhanden sind. </a:t>
            </a:r>
          </a:p>
        </p:txBody>
      </p:sp>
      <p:sp>
        <p:nvSpPr>
          <p:cNvPr id="4" name="Foliennummernplatzhalter 3"/>
          <p:cNvSpPr>
            <a:spLocks noGrp="1"/>
          </p:cNvSpPr>
          <p:nvPr>
            <p:ph type="sldNum" sz="quarter" idx="12"/>
          </p:nvPr>
        </p:nvSpPr>
        <p:spPr/>
        <p:txBody>
          <a:bodyPr/>
          <a:lstStyle/>
          <a:p>
            <a:fld id="{2BFF9692-ABA8-EB4D-B52F-45EFB6AD87B9}" type="slidenum">
              <a:rPr lang="de-DE" smtClean="0"/>
              <a:t>22</a:t>
            </a:fld>
            <a:endParaRPr lang="de-DE" dirty="0"/>
          </a:p>
        </p:txBody>
      </p:sp>
      <p:sp>
        <p:nvSpPr>
          <p:cNvPr id="31" name="Textfeld 30">
            <a:extLst>
              <a:ext uri="{FF2B5EF4-FFF2-40B4-BE49-F238E27FC236}">
                <a16:creationId xmlns:a16="http://schemas.microsoft.com/office/drawing/2014/main" id="{48E6D44E-02EC-884D-BED0-E5A714370BC6}"/>
              </a:ext>
            </a:extLst>
          </p:cNvPr>
          <p:cNvSpPr txBox="1"/>
          <p:nvPr/>
        </p:nvSpPr>
        <p:spPr>
          <a:xfrm>
            <a:off x="1658710" y="3445215"/>
            <a:ext cx="1385740" cy="276999"/>
          </a:xfrm>
          <a:prstGeom prst="rect">
            <a:avLst/>
          </a:prstGeom>
          <a:noFill/>
        </p:spPr>
        <p:txBody>
          <a:bodyPr wrap="square" rtlCol="0">
            <a:spAutoFit/>
          </a:bodyPr>
          <a:lstStyle/>
          <a:p>
            <a:r>
              <a:rPr lang="de-DE" sz="1200" i="1" dirty="0"/>
              <a:t>Modell:</a:t>
            </a:r>
          </a:p>
        </p:txBody>
      </p:sp>
      <p:sp>
        <p:nvSpPr>
          <p:cNvPr id="32" name="Textfeld 31">
            <a:extLst>
              <a:ext uri="{FF2B5EF4-FFF2-40B4-BE49-F238E27FC236}">
                <a16:creationId xmlns:a16="http://schemas.microsoft.com/office/drawing/2014/main" id="{CCA9CFBA-FA39-144E-B35C-A75B7F590B7E}"/>
              </a:ext>
            </a:extLst>
          </p:cNvPr>
          <p:cNvSpPr txBox="1"/>
          <p:nvPr/>
        </p:nvSpPr>
        <p:spPr>
          <a:xfrm>
            <a:off x="1642701" y="4037639"/>
            <a:ext cx="1385740" cy="276999"/>
          </a:xfrm>
          <a:prstGeom prst="rect">
            <a:avLst/>
          </a:prstGeom>
          <a:noFill/>
        </p:spPr>
        <p:txBody>
          <a:bodyPr wrap="square" rtlCol="0">
            <a:spAutoFit/>
          </a:bodyPr>
          <a:lstStyle/>
          <a:p>
            <a:r>
              <a:rPr lang="de-DE" sz="1200" i="1" dirty="0"/>
              <a:t>Reaktionsschema:</a:t>
            </a:r>
          </a:p>
        </p:txBody>
      </p:sp>
      <p:sp>
        <p:nvSpPr>
          <p:cNvPr id="33" name="Textfeld 32">
            <a:extLst>
              <a:ext uri="{FF2B5EF4-FFF2-40B4-BE49-F238E27FC236}">
                <a16:creationId xmlns:a16="http://schemas.microsoft.com/office/drawing/2014/main" id="{546E3332-456F-634C-8052-B0E0E8479904}"/>
              </a:ext>
            </a:extLst>
          </p:cNvPr>
          <p:cNvSpPr txBox="1"/>
          <p:nvPr/>
        </p:nvSpPr>
        <p:spPr>
          <a:xfrm>
            <a:off x="1612053" y="4641548"/>
            <a:ext cx="1479054" cy="276999"/>
          </a:xfrm>
          <a:prstGeom prst="rect">
            <a:avLst/>
          </a:prstGeom>
          <a:noFill/>
        </p:spPr>
        <p:txBody>
          <a:bodyPr wrap="square" rtlCol="0">
            <a:spAutoFit/>
          </a:bodyPr>
          <a:lstStyle/>
          <a:p>
            <a:r>
              <a:rPr lang="de-DE" sz="1200" i="1" dirty="0"/>
              <a:t>Reaktionsgleichung:</a:t>
            </a:r>
          </a:p>
        </p:txBody>
      </p:sp>
      <p:sp>
        <p:nvSpPr>
          <p:cNvPr id="34" name="Oval 7">
            <a:extLst>
              <a:ext uri="{FF2B5EF4-FFF2-40B4-BE49-F238E27FC236}">
                <a16:creationId xmlns:a16="http://schemas.microsoft.com/office/drawing/2014/main" id="{8E3E6956-FDC7-C74B-8649-C03D3E01C7CF}"/>
              </a:ext>
            </a:extLst>
          </p:cNvPr>
          <p:cNvSpPr>
            <a:spLocks noChangeAspect="1"/>
          </p:cNvSpPr>
          <p:nvPr/>
        </p:nvSpPr>
        <p:spPr>
          <a:xfrm>
            <a:off x="5633997" y="3445215"/>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2" name="Textfeld 41">
            <a:extLst>
              <a:ext uri="{FF2B5EF4-FFF2-40B4-BE49-F238E27FC236}">
                <a16:creationId xmlns:a16="http://schemas.microsoft.com/office/drawing/2014/main" id="{AF2C2433-E29C-EE43-8824-FA534FD2570D}"/>
              </a:ext>
            </a:extLst>
          </p:cNvPr>
          <p:cNvSpPr txBox="1"/>
          <p:nvPr/>
        </p:nvSpPr>
        <p:spPr>
          <a:xfrm>
            <a:off x="5114803" y="4556527"/>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sp>
        <p:nvSpPr>
          <p:cNvPr id="46" name="Oval 7">
            <a:extLst>
              <a:ext uri="{FF2B5EF4-FFF2-40B4-BE49-F238E27FC236}">
                <a16:creationId xmlns:a16="http://schemas.microsoft.com/office/drawing/2014/main" id="{8E3E6956-FDC7-C74B-8649-C03D3E01C7CF}"/>
              </a:ext>
            </a:extLst>
          </p:cNvPr>
          <p:cNvSpPr>
            <a:spLocks noChangeAspect="1"/>
          </p:cNvSpPr>
          <p:nvPr/>
        </p:nvSpPr>
        <p:spPr>
          <a:xfrm>
            <a:off x="5825095" y="344521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5" name="Oval 7">
            <a:extLst>
              <a:ext uri="{FF2B5EF4-FFF2-40B4-BE49-F238E27FC236}">
                <a16:creationId xmlns:a16="http://schemas.microsoft.com/office/drawing/2014/main" id="{8E3E6956-FDC7-C74B-8649-C03D3E01C7CF}"/>
              </a:ext>
            </a:extLst>
          </p:cNvPr>
          <p:cNvSpPr>
            <a:spLocks noChangeAspect="1"/>
          </p:cNvSpPr>
          <p:nvPr/>
        </p:nvSpPr>
        <p:spPr>
          <a:xfrm>
            <a:off x="8541986" y="3441354"/>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6" name="Oval 7">
            <a:extLst>
              <a:ext uri="{FF2B5EF4-FFF2-40B4-BE49-F238E27FC236}">
                <a16:creationId xmlns:a16="http://schemas.microsoft.com/office/drawing/2014/main" id="{8E3E6956-FDC7-C74B-8649-C03D3E01C7CF}"/>
              </a:ext>
            </a:extLst>
          </p:cNvPr>
          <p:cNvSpPr>
            <a:spLocks noChangeAspect="1"/>
          </p:cNvSpPr>
          <p:nvPr/>
        </p:nvSpPr>
        <p:spPr>
          <a:xfrm>
            <a:off x="8733084" y="3441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7" name="Oval 7">
            <a:extLst>
              <a:ext uri="{FF2B5EF4-FFF2-40B4-BE49-F238E27FC236}">
                <a16:creationId xmlns:a16="http://schemas.microsoft.com/office/drawing/2014/main" id="{8E3E6956-FDC7-C74B-8649-C03D3E01C7CF}"/>
              </a:ext>
            </a:extLst>
          </p:cNvPr>
          <p:cNvSpPr>
            <a:spLocks noChangeAspect="1"/>
          </p:cNvSpPr>
          <p:nvPr/>
        </p:nvSpPr>
        <p:spPr>
          <a:xfrm>
            <a:off x="8416463" y="3567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8" name="Textfeld 57">
            <a:extLst>
              <a:ext uri="{FF2B5EF4-FFF2-40B4-BE49-F238E27FC236}">
                <a16:creationId xmlns:a16="http://schemas.microsoft.com/office/drawing/2014/main" id="{3468C388-A219-C64C-B2EB-C0CDE9D4C61A}"/>
              </a:ext>
            </a:extLst>
          </p:cNvPr>
          <p:cNvSpPr txBox="1"/>
          <p:nvPr/>
        </p:nvSpPr>
        <p:spPr>
          <a:xfrm>
            <a:off x="2928654" y="3965282"/>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59" name="Textfeld 58">
            <a:extLst>
              <a:ext uri="{FF2B5EF4-FFF2-40B4-BE49-F238E27FC236}">
                <a16:creationId xmlns:a16="http://schemas.microsoft.com/office/drawing/2014/main" id="{3468C388-A219-C64C-B2EB-C0CDE9D4C61A}"/>
              </a:ext>
            </a:extLst>
          </p:cNvPr>
          <p:cNvSpPr txBox="1"/>
          <p:nvPr/>
        </p:nvSpPr>
        <p:spPr>
          <a:xfrm>
            <a:off x="5173396" y="3965640"/>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60" name="Gerade Verbindung mit Pfeil 59">
            <a:extLst>
              <a:ext uri="{FF2B5EF4-FFF2-40B4-BE49-F238E27FC236}">
                <a16:creationId xmlns:a16="http://schemas.microsoft.com/office/drawing/2014/main" id="{EA078B8C-2F3C-A84C-955E-FB66EDE517E6}"/>
              </a:ext>
            </a:extLst>
          </p:cNvPr>
          <p:cNvCxnSpPr/>
          <p:nvPr/>
        </p:nvCxnSpPr>
        <p:spPr>
          <a:xfrm>
            <a:off x="7137110" y="417954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1" name="Textfeld 60">
            <a:extLst>
              <a:ext uri="{FF2B5EF4-FFF2-40B4-BE49-F238E27FC236}">
                <a16:creationId xmlns:a16="http://schemas.microsoft.com/office/drawing/2014/main" id="{D0A5D1BA-D8C5-F44C-A0B9-848507E31481}"/>
              </a:ext>
            </a:extLst>
          </p:cNvPr>
          <p:cNvSpPr txBox="1"/>
          <p:nvPr/>
        </p:nvSpPr>
        <p:spPr>
          <a:xfrm>
            <a:off x="4892949" y="3965640"/>
            <a:ext cx="280447" cy="369332"/>
          </a:xfrm>
          <a:prstGeom prst="rect">
            <a:avLst/>
          </a:prstGeom>
          <a:noFill/>
        </p:spPr>
        <p:txBody>
          <a:bodyPr wrap="square">
            <a:spAutoFit/>
          </a:bodyPr>
          <a:lstStyle/>
          <a:p>
            <a:r>
              <a:rPr lang="de-DE" dirty="0"/>
              <a:t>+</a:t>
            </a:r>
          </a:p>
        </p:txBody>
      </p:sp>
      <p:sp>
        <p:nvSpPr>
          <p:cNvPr id="62" name="Textfeld 61">
            <a:extLst>
              <a:ext uri="{FF2B5EF4-FFF2-40B4-BE49-F238E27FC236}">
                <a16:creationId xmlns:a16="http://schemas.microsoft.com/office/drawing/2014/main" id="{3468C388-A219-C64C-B2EB-C0CDE9D4C61A}"/>
              </a:ext>
            </a:extLst>
          </p:cNvPr>
          <p:cNvSpPr txBox="1"/>
          <p:nvPr/>
        </p:nvSpPr>
        <p:spPr>
          <a:xfrm>
            <a:off x="8014751" y="3965282"/>
            <a:ext cx="2065510" cy="369332"/>
          </a:xfrm>
          <a:prstGeom prst="rect">
            <a:avLst/>
          </a:prstGeom>
          <a:noFill/>
        </p:spPr>
        <p:txBody>
          <a:bodyPr wrap="square" rtlCol="0">
            <a:spAutoFit/>
          </a:bodyPr>
          <a:lstStyle/>
          <a:p>
            <a:r>
              <a:rPr lang="de-DE" dirty="0"/>
              <a:t>Wassermolekül </a:t>
            </a:r>
            <a:endParaRPr lang="de-DE" baseline="-25000" dirty="0"/>
          </a:p>
        </p:txBody>
      </p:sp>
      <p:sp>
        <p:nvSpPr>
          <p:cNvPr id="63" name="Textfeld 62">
            <a:extLst>
              <a:ext uri="{FF2B5EF4-FFF2-40B4-BE49-F238E27FC236}">
                <a16:creationId xmlns:a16="http://schemas.microsoft.com/office/drawing/2014/main" id="{D0A5D1BA-D8C5-F44C-A0B9-848507E31481}"/>
              </a:ext>
            </a:extLst>
          </p:cNvPr>
          <p:cNvSpPr txBox="1"/>
          <p:nvPr/>
        </p:nvSpPr>
        <p:spPr>
          <a:xfrm>
            <a:off x="4890759" y="3399048"/>
            <a:ext cx="280447" cy="369332"/>
          </a:xfrm>
          <a:prstGeom prst="rect">
            <a:avLst/>
          </a:prstGeom>
          <a:noFill/>
        </p:spPr>
        <p:txBody>
          <a:bodyPr wrap="square">
            <a:spAutoFit/>
          </a:bodyPr>
          <a:lstStyle/>
          <a:p>
            <a:r>
              <a:rPr lang="de-DE" dirty="0"/>
              <a:t>+</a:t>
            </a:r>
          </a:p>
        </p:txBody>
      </p:sp>
      <p:cxnSp>
        <p:nvCxnSpPr>
          <p:cNvPr id="64" name="Gerade Verbindung mit Pfeil 63">
            <a:extLst>
              <a:ext uri="{FF2B5EF4-FFF2-40B4-BE49-F238E27FC236}">
                <a16:creationId xmlns:a16="http://schemas.microsoft.com/office/drawing/2014/main" id="{EA078B8C-2F3C-A84C-955E-FB66EDE517E6}"/>
              </a:ext>
            </a:extLst>
          </p:cNvPr>
          <p:cNvCxnSpPr/>
          <p:nvPr/>
        </p:nvCxnSpPr>
        <p:spPr>
          <a:xfrm>
            <a:off x="7137110" y="360163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5" name="Textfeld 64">
            <a:extLst>
              <a:ext uri="{FF2B5EF4-FFF2-40B4-BE49-F238E27FC236}">
                <a16:creationId xmlns:a16="http://schemas.microsoft.com/office/drawing/2014/main" id="{AF2C2433-E29C-EE43-8824-FA534FD2570D}"/>
              </a:ext>
            </a:extLst>
          </p:cNvPr>
          <p:cNvSpPr txBox="1"/>
          <p:nvPr/>
        </p:nvSpPr>
        <p:spPr>
          <a:xfrm>
            <a:off x="3583777" y="4556169"/>
            <a:ext cx="1069778"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sp>
        <p:nvSpPr>
          <p:cNvPr id="66" name="Textfeld 65">
            <a:extLst>
              <a:ext uri="{FF2B5EF4-FFF2-40B4-BE49-F238E27FC236}">
                <a16:creationId xmlns:a16="http://schemas.microsoft.com/office/drawing/2014/main" id="{D0A5D1BA-D8C5-F44C-A0B9-848507E31481}"/>
              </a:ext>
            </a:extLst>
          </p:cNvPr>
          <p:cNvSpPr txBox="1"/>
          <p:nvPr/>
        </p:nvSpPr>
        <p:spPr>
          <a:xfrm>
            <a:off x="4892949" y="4556169"/>
            <a:ext cx="280447" cy="369332"/>
          </a:xfrm>
          <a:prstGeom prst="rect">
            <a:avLst/>
          </a:prstGeom>
          <a:noFill/>
        </p:spPr>
        <p:txBody>
          <a:bodyPr wrap="square">
            <a:spAutoFit/>
          </a:bodyPr>
          <a:lstStyle/>
          <a:p>
            <a:r>
              <a:rPr lang="de-DE" dirty="0"/>
              <a:t>+</a:t>
            </a:r>
          </a:p>
        </p:txBody>
      </p:sp>
      <p:cxnSp>
        <p:nvCxnSpPr>
          <p:cNvPr id="67" name="Gerade Verbindung mit Pfeil 66">
            <a:extLst>
              <a:ext uri="{FF2B5EF4-FFF2-40B4-BE49-F238E27FC236}">
                <a16:creationId xmlns:a16="http://schemas.microsoft.com/office/drawing/2014/main" id="{EA078B8C-2F3C-A84C-955E-FB66EDE517E6}"/>
              </a:ext>
            </a:extLst>
          </p:cNvPr>
          <p:cNvCxnSpPr/>
          <p:nvPr/>
        </p:nvCxnSpPr>
        <p:spPr>
          <a:xfrm>
            <a:off x="7137110" y="474288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8" name="Textfeld 67">
            <a:extLst>
              <a:ext uri="{FF2B5EF4-FFF2-40B4-BE49-F238E27FC236}">
                <a16:creationId xmlns:a16="http://schemas.microsoft.com/office/drawing/2014/main" id="{AF2C2433-E29C-EE43-8824-FA534FD2570D}"/>
              </a:ext>
            </a:extLst>
          </p:cNvPr>
          <p:cNvSpPr txBox="1"/>
          <p:nvPr/>
        </p:nvSpPr>
        <p:spPr>
          <a:xfrm>
            <a:off x="7771747" y="4532302"/>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25000" dirty="0">
                <a:solidFill>
                  <a:schemeClr val="accent2">
                    <a:lumMod val="75000"/>
                  </a:schemeClr>
                </a:solidFill>
              </a:rPr>
              <a:t>2</a:t>
            </a:r>
            <a:r>
              <a:rPr lang="de-DE" dirty="0">
                <a:solidFill>
                  <a:schemeClr val="accent1">
                    <a:lumMod val="75000"/>
                  </a:schemeClr>
                </a:solidFill>
              </a:rPr>
              <a:t>O</a:t>
            </a:r>
            <a:endParaRPr lang="de-DE" baseline="-25000" dirty="0">
              <a:solidFill>
                <a:schemeClr val="accent1">
                  <a:lumMod val="75000"/>
                </a:schemeClr>
              </a:solidFill>
            </a:endParaRPr>
          </a:p>
        </p:txBody>
      </p:sp>
      <p:pic>
        <p:nvPicPr>
          <p:cNvPr id="26" name="Grafik 25">
            <a:extLst>
              <a:ext uri="{FF2B5EF4-FFF2-40B4-BE49-F238E27FC236}">
                <a16:creationId xmlns:a16="http://schemas.microsoft.com/office/drawing/2014/main" id="{5C0B8EB0-C35A-2F4C-B5B5-F4D36B7DB481}"/>
              </a:ext>
            </a:extLst>
          </p:cNvPr>
          <p:cNvPicPr>
            <a:picLocks noChangeAspect="1"/>
          </p:cNvPicPr>
          <p:nvPr/>
        </p:nvPicPr>
        <p:blipFill>
          <a:blip r:embed="rId2"/>
          <a:stretch>
            <a:fillRect/>
          </a:stretch>
        </p:blipFill>
        <p:spPr>
          <a:xfrm>
            <a:off x="359411" y="2435588"/>
            <a:ext cx="478789" cy="478789"/>
          </a:xfrm>
          <a:prstGeom prst="rect">
            <a:avLst/>
          </a:prstGeom>
        </p:spPr>
      </p:pic>
      <p:sp>
        <p:nvSpPr>
          <p:cNvPr id="27" name="Textfeld 26">
            <a:extLst>
              <a:ext uri="{FF2B5EF4-FFF2-40B4-BE49-F238E27FC236}">
                <a16:creationId xmlns:a16="http://schemas.microsoft.com/office/drawing/2014/main" id="{7E44BC49-C418-554A-A8AE-EDF76236AA5A}"/>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28" name="Grafik 27">
            <a:extLst>
              <a:ext uri="{FF2B5EF4-FFF2-40B4-BE49-F238E27FC236}">
                <a16:creationId xmlns:a16="http://schemas.microsoft.com/office/drawing/2014/main" id="{37305974-CAD1-0045-8C21-3902121EFD35}"/>
              </a:ext>
            </a:extLst>
          </p:cNvPr>
          <p:cNvPicPr>
            <a:picLocks noChangeAspect="1"/>
          </p:cNvPicPr>
          <p:nvPr/>
        </p:nvPicPr>
        <p:blipFill>
          <a:blip r:embed="rId3"/>
          <a:stretch>
            <a:fillRect/>
          </a:stretch>
        </p:blipFill>
        <p:spPr>
          <a:xfrm>
            <a:off x="10664429" y="335802"/>
            <a:ext cx="679872" cy="679872"/>
          </a:xfrm>
          <a:prstGeom prst="rect">
            <a:avLst/>
          </a:prstGeom>
        </p:spPr>
      </p:pic>
      <p:sp>
        <p:nvSpPr>
          <p:cNvPr id="43" name="Oval 7">
            <a:extLst>
              <a:ext uri="{FF2B5EF4-FFF2-40B4-BE49-F238E27FC236}">
                <a16:creationId xmlns:a16="http://schemas.microsoft.com/office/drawing/2014/main" id="{7FFCFD11-DCFF-354E-A52F-8FE8D725F14C}"/>
              </a:ext>
            </a:extLst>
          </p:cNvPr>
          <p:cNvSpPr>
            <a:spLocks noChangeAspect="1"/>
          </p:cNvSpPr>
          <p:nvPr/>
        </p:nvSpPr>
        <p:spPr>
          <a:xfrm>
            <a:off x="3900805" y="3441354"/>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3457045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 </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Durch den Einsatz von Natriumhydroxid als Lebensmittelzusatzstoff können die Säuren des Softdrinks neutralisiert werden. Dabei spalten sich die Natriumhydroxid-Teilchen in Wasser in ein negativ geladenes Hydroxid-Ion und in ein positiv geladenes Basenrest-Ion, das Natrium-Ion, auf.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Anschließend reagieren die Hydroxid-Ionen mit den Wasserstoff-Ionen aus der sauren Lösung im Softdrink. </a:t>
            </a:r>
          </a:p>
        </p:txBody>
      </p:sp>
      <p:sp>
        <p:nvSpPr>
          <p:cNvPr id="4" name="Foliennummernplatzhalter 3"/>
          <p:cNvSpPr>
            <a:spLocks noGrp="1"/>
          </p:cNvSpPr>
          <p:nvPr>
            <p:ph type="sldNum" sz="quarter" idx="12"/>
          </p:nvPr>
        </p:nvSpPr>
        <p:spPr/>
        <p:txBody>
          <a:bodyPr/>
          <a:lstStyle/>
          <a:p>
            <a:fld id="{2BFF9692-ABA8-EB4D-B52F-45EFB6AD87B9}" type="slidenum">
              <a:rPr lang="de-DE" smtClean="0"/>
              <a:t>23</a:t>
            </a:fld>
            <a:endParaRPr lang="de-DE"/>
          </a:p>
        </p:txBody>
      </p:sp>
      <p:sp>
        <p:nvSpPr>
          <p:cNvPr id="5" name="Textfeld 4">
            <a:extLst>
              <a:ext uri="{FF2B5EF4-FFF2-40B4-BE49-F238E27FC236}">
                <a16:creationId xmlns:a16="http://schemas.microsoft.com/office/drawing/2014/main" id="{B0DB2FDB-F315-604E-90DC-A7E20768AE69}"/>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6" name="Grafik 5">
            <a:extLst>
              <a:ext uri="{FF2B5EF4-FFF2-40B4-BE49-F238E27FC236}">
                <a16:creationId xmlns:a16="http://schemas.microsoft.com/office/drawing/2014/main" id="{7360DA92-E79A-AF44-8173-FEBF32CE76EC}"/>
              </a:ext>
            </a:extLst>
          </p:cNvPr>
          <p:cNvPicPr>
            <a:picLocks noChangeAspect="1"/>
          </p:cNvPicPr>
          <p:nvPr/>
        </p:nvPicPr>
        <p:blipFill>
          <a:blip r:embed="rId2"/>
          <a:stretch>
            <a:fillRect/>
          </a:stretch>
        </p:blipFill>
        <p:spPr>
          <a:xfrm>
            <a:off x="10664429" y="335802"/>
            <a:ext cx="679872" cy="679872"/>
          </a:xfrm>
          <a:prstGeom prst="rect">
            <a:avLst/>
          </a:prstGeom>
        </p:spPr>
      </p:pic>
      <p:sp>
        <p:nvSpPr>
          <p:cNvPr id="9" name="Textfeld 8">
            <a:extLst>
              <a:ext uri="{FF2B5EF4-FFF2-40B4-BE49-F238E27FC236}">
                <a16:creationId xmlns:a16="http://schemas.microsoft.com/office/drawing/2014/main" id="{5E6F4EF8-AEF1-E744-AB24-AA9259BC770E}"/>
              </a:ext>
            </a:extLst>
          </p:cNvPr>
          <p:cNvSpPr txBox="1"/>
          <p:nvPr/>
        </p:nvSpPr>
        <p:spPr>
          <a:xfrm>
            <a:off x="1468269" y="2600211"/>
            <a:ext cx="1385740" cy="276999"/>
          </a:xfrm>
          <a:prstGeom prst="rect">
            <a:avLst/>
          </a:prstGeom>
          <a:noFill/>
        </p:spPr>
        <p:txBody>
          <a:bodyPr wrap="square" rtlCol="0">
            <a:spAutoFit/>
          </a:bodyPr>
          <a:lstStyle/>
          <a:p>
            <a:r>
              <a:rPr lang="de-DE" sz="1200" i="1" dirty="0"/>
              <a:t>Reaktionsschema:</a:t>
            </a:r>
          </a:p>
        </p:txBody>
      </p:sp>
      <p:sp>
        <p:nvSpPr>
          <p:cNvPr id="10" name="Textfeld 9">
            <a:extLst>
              <a:ext uri="{FF2B5EF4-FFF2-40B4-BE49-F238E27FC236}">
                <a16:creationId xmlns:a16="http://schemas.microsoft.com/office/drawing/2014/main" id="{9E78E23E-8D87-4544-9940-7DE29060E1D3}"/>
              </a:ext>
            </a:extLst>
          </p:cNvPr>
          <p:cNvSpPr txBox="1"/>
          <p:nvPr/>
        </p:nvSpPr>
        <p:spPr>
          <a:xfrm>
            <a:off x="1437621" y="3204120"/>
            <a:ext cx="1479054" cy="276999"/>
          </a:xfrm>
          <a:prstGeom prst="rect">
            <a:avLst/>
          </a:prstGeom>
          <a:noFill/>
        </p:spPr>
        <p:txBody>
          <a:bodyPr wrap="square" rtlCol="0">
            <a:spAutoFit/>
          </a:bodyPr>
          <a:lstStyle/>
          <a:p>
            <a:r>
              <a:rPr lang="de-DE" sz="1200" i="1" dirty="0"/>
              <a:t>Reaktionsgleichung:</a:t>
            </a:r>
          </a:p>
        </p:txBody>
      </p:sp>
      <p:sp>
        <p:nvSpPr>
          <p:cNvPr id="11" name="Textfeld 10">
            <a:extLst>
              <a:ext uri="{FF2B5EF4-FFF2-40B4-BE49-F238E27FC236}">
                <a16:creationId xmlns:a16="http://schemas.microsoft.com/office/drawing/2014/main" id="{4C864377-2E43-7B43-894E-BBBA3208EB68}"/>
              </a:ext>
            </a:extLst>
          </p:cNvPr>
          <p:cNvSpPr txBox="1"/>
          <p:nvPr/>
        </p:nvSpPr>
        <p:spPr>
          <a:xfrm>
            <a:off x="2729115" y="2515156"/>
            <a:ext cx="3147219" cy="369332"/>
          </a:xfrm>
          <a:prstGeom prst="rect">
            <a:avLst/>
          </a:prstGeom>
          <a:noFill/>
        </p:spPr>
        <p:txBody>
          <a:bodyPr wrap="square" rtlCol="0">
            <a:spAutoFit/>
          </a:bodyPr>
          <a:lstStyle/>
          <a:p>
            <a:r>
              <a:rPr lang="de-DE" dirty="0"/>
              <a:t>Natriumhydroxid-Teilchen </a:t>
            </a:r>
            <a:r>
              <a:rPr lang="de-DE" baseline="-25000" dirty="0"/>
              <a:t>(</a:t>
            </a:r>
            <a:r>
              <a:rPr lang="de-DE" baseline="-25000" dirty="0" err="1"/>
              <a:t>aq</a:t>
            </a:r>
            <a:r>
              <a:rPr lang="de-DE" baseline="-25000" dirty="0"/>
              <a:t>)</a:t>
            </a:r>
          </a:p>
        </p:txBody>
      </p:sp>
      <p:sp>
        <p:nvSpPr>
          <p:cNvPr id="12" name="Textfeld 11">
            <a:extLst>
              <a:ext uri="{FF2B5EF4-FFF2-40B4-BE49-F238E27FC236}">
                <a16:creationId xmlns:a16="http://schemas.microsoft.com/office/drawing/2014/main" id="{EFBFB991-3E6E-D649-B89C-35DD9C7DC5C7}"/>
              </a:ext>
            </a:extLst>
          </p:cNvPr>
          <p:cNvSpPr txBox="1"/>
          <p:nvPr/>
        </p:nvSpPr>
        <p:spPr>
          <a:xfrm>
            <a:off x="6542592" y="2523623"/>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3" name="Gerade Verbindung mit Pfeil 12">
            <a:extLst>
              <a:ext uri="{FF2B5EF4-FFF2-40B4-BE49-F238E27FC236}">
                <a16:creationId xmlns:a16="http://schemas.microsoft.com/office/drawing/2014/main" id="{C1E34174-8BAD-054C-8213-0FDF85686EFA}"/>
              </a:ext>
            </a:extLst>
          </p:cNvPr>
          <p:cNvCxnSpPr/>
          <p:nvPr/>
        </p:nvCxnSpPr>
        <p:spPr>
          <a:xfrm>
            <a:off x="5695359" y="268513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feld 13">
            <a:extLst>
              <a:ext uri="{FF2B5EF4-FFF2-40B4-BE49-F238E27FC236}">
                <a16:creationId xmlns:a16="http://schemas.microsoft.com/office/drawing/2014/main" id="{9A237E43-44DA-A04D-B342-AF4299CC32DA}"/>
              </a:ext>
            </a:extLst>
          </p:cNvPr>
          <p:cNvSpPr txBox="1"/>
          <p:nvPr/>
        </p:nvSpPr>
        <p:spPr>
          <a:xfrm>
            <a:off x="3329233" y="3137612"/>
            <a:ext cx="1782430" cy="369332"/>
          </a:xfrm>
          <a:prstGeom prst="rect">
            <a:avLst/>
          </a:prstGeom>
          <a:noFill/>
        </p:spPr>
        <p:txBody>
          <a:bodyPr wrap="square" rtlCol="0">
            <a:spAutoFit/>
          </a:bodyPr>
          <a:lstStyle/>
          <a:p>
            <a:pPr algn="ctr"/>
            <a:r>
              <a:rPr lang="de-DE" dirty="0" err="1"/>
              <a:t>NaOH</a:t>
            </a:r>
            <a:r>
              <a:rPr lang="de-DE" dirty="0"/>
              <a:t>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9BF67107-CD35-5C40-8735-C062F01A7DF5}"/>
              </a:ext>
            </a:extLst>
          </p:cNvPr>
          <p:cNvSpPr txBox="1"/>
          <p:nvPr/>
        </p:nvSpPr>
        <p:spPr>
          <a:xfrm>
            <a:off x="6421224" y="3132189"/>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827E3D6B-EBFE-D143-9C55-468D001ACC37}"/>
              </a:ext>
            </a:extLst>
          </p:cNvPr>
          <p:cNvCxnSpPr/>
          <p:nvPr/>
        </p:nvCxnSpPr>
        <p:spPr>
          <a:xfrm>
            <a:off x="5695359" y="3301540"/>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feld 16">
            <a:extLst>
              <a:ext uri="{FF2B5EF4-FFF2-40B4-BE49-F238E27FC236}">
                <a16:creationId xmlns:a16="http://schemas.microsoft.com/office/drawing/2014/main" id="{AE3720D7-CF6C-AF45-8255-3E2A7A62425E}"/>
              </a:ext>
            </a:extLst>
          </p:cNvPr>
          <p:cNvSpPr txBox="1"/>
          <p:nvPr/>
        </p:nvSpPr>
        <p:spPr>
          <a:xfrm>
            <a:off x="8343898" y="3132189"/>
            <a:ext cx="280447" cy="369332"/>
          </a:xfrm>
          <a:prstGeom prst="rect">
            <a:avLst/>
          </a:prstGeom>
          <a:noFill/>
        </p:spPr>
        <p:txBody>
          <a:bodyPr wrap="square">
            <a:spAutoFit/>
          </a:bodyPr>
          <a:lstStyle/>
          <a:p>
            <a:r>
              <a:rPr lang="de-DE" dirty="0"/>
              <a:t>+</a:t>
            </a:r>
          </a:p>
        </p:txBody>
      </p:sp>
      <p:sp>
        <p:nvSpPr>
          <p:cNvPr id="18" name="Textfeld 17">
            <a:extLst>
              <a:ext uri="{FF2B5EF4-FFF2-40B4-BE49-F238E27FC236}">
                <a16:creationId xmlns:a16="http://schemas.microsoft.com/office/drawing/2014/main" id="{85EE62E4-81AA-A743-8DE4-76FC99E73E0F}"/>
              </a:ext>
            </a:extLst>
          </p:cNvPr>
          <p:cNvSpPr txBox="1"/>
          <p:nvPr/>
        </p:nvSpPr>
        <p:spPr>
          <a:xfrm>
            <a:off x="8868931" y="3117928"/>
            <a:ext cx="1782431" cy="369332"/>
          </a:xfrm>
          <a:prstGeom prst="rect">
            <a:avLst/>
          </a:prstGeom>
          <a:noFill/>
        </p:spPr>
        <p:txBody>
          <a:bodyPr wrap="square" rtlCol="0">
            <a:spAutoFit/>
          </a:bodyPr>
          <a:lstStyle/>
          <a:p>
            <a:pPr algn="ctr"/>
            <a:r>
              <a:rPr lang="de-DE" dirty="0"/>
              <a:t>Na</a:t>
            </a:r>
            <a:r>
              <a:rPr lang="de-DE" baseline="30000" dirty="0"/>
              <a:t>+</a:t>
            </a:r>
            <a:r>
              <a:rPr lang="de-DE" dirty="0"/>
              <a:t> </a:t>
            </a:r>
            <a:r>
              <a:rPr lang="de-DE" baseline="-25000" dirty="0"/>
              <a:t>(</a:t>
            </a:r>
            <a:r>
              <a:rPr lang="de-DE" baseline="-25000" dirty="0" err="1"/>
              <a:t>aq</a:t>
            </a:r>
            <a:r>
              <a:rPr lang="de-DE" baseline="-25000" dirty="0"/>
              <a:t>)</a:t>
            </a:r>
          </a:p>
        </p:txBody>
      </p:sp>
      <p:sp>
        <p:nvSpPr>
          <p:cNvPr id="19" name="Rechteck 18">
            <a:extLst>
              <a:ext uri="{FF2B5EF4-FFF2-40B4-BE49-F238E27FC236}">
                <a16:creationId xmlns:a16="http://schemas.microsoft.com/office/drawing/2014/main" id="{D599C3F0-6533-BF4D-91C8-99D1A543C466}"/>
              </a:ext>
            </a:extLst>
          </p:cNvPr>
          <p:cNvSpPr/>
          <p:nvPr/>
        </p:nvSpPr>
        <p:spPr>
          <a:xfrm>
            <a:off x="8771530" y="2511801"/>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720BB5-B493-E54D-A94C-7186A819DD31}"/>
              </a:ext>
            </a:extLst>
          </p:cNvPr>
          <p:cNvSpPr txBox="1"/>
          <p:nvPr/>
        </p:nvSpPr>
        <p:spPr>
          <a:xfrm>
            <a:off x="8350185" y="2549766"/>
            <a:ext cx="280447" cy="369332"/>
          </a:xfrm>
          <a:prstGeom prst="rect">
            <a:avLst/>
          </a:prstGeom>
          <a:noFill/>
        </p:spPr>
        <p:txBody>
          <a:bodyPr wrap="square">
            <a:spAutoFit/>
          </a:bodyPr>
          <a:lstStyle/>
          <a:p>
            <a:r>
              <a:rPr lang="de-DE" dirty="0"/>
              <a:t>+</a:t>
            </a:r>
          </a:p>
        </p:txBody>
      </p:sp>
      <p:sp>
        <p:nvSpPr>
          <p:cNvPr id="21" name="Textfeld 20">
            <a:extLst>
              <a:ext uri="{FF2B5EF4-FFF2-40B4-BE49-F238E27FC236}">
                <a16:creationId xmlns:a16="http://schemas.microsoft.com/office/drawing/2014/main" id="{D53394BB-16C1-4643-9B84-DEBF67DA1124}"/>
              </a:ext>
            </a:extLst>
          </p:cNvPr>
          <p:cNvSpPr txBox="1"/>
          <p:nvPr/>
        </p:nvSpPr>
        <p:spPr>
          <a:xfrm>
            <a:off x="1437621" y="4722052"/>
            <a:ext cx="1385740" cy="276999"/>
          </a:xfrm>
          <a:prstGeom prst="rect">
            <a:avLst/>
          </a:prstGeom>
          <a:noFill/>
        </p:spPr>
        <p:txBody>
          <a:bodyPr wrap="square" rtlCol="0">
            <a:spAutoFit/>
          </a:bodyPr>
          <a:lstStyle/>
          <a:p>
            <a:r>
              <a:rPr lang="de-DE" sz="1200" i="1" dirty="0"/>
              <a:t>Reaktionsschema:</a:t>
            </a:r>
          </a:p>
        </p:txBody>
      </p:sp>
      <p:sp>
        <p:nvSpPr>
          <p:cNvPr id="22" name="Textfeld 21">
            <a:extLst>
              <a:ext uri="{FF2B5EF4-FFF2-40B4-BE49-F238E27FC236}">
                <a16:creationId xmlns:a16="http://schemas.microsoft.com/office/drawing/2014/main" id="{75B2A9C0-0D96-1047-850A-7215429CA329}"/>
              </a:ext>
            </a:extLst>
          </p:cNvPr>
          <p:cNvSpPr txBox="1"/>
          <p:nvPr/>
        </p:nvSpPr>
        <p:spPr>
          <a:xfrm>
            <a:off x="1406973" y="5325961"/>
            <a:ext cx="1479054" cy="276999"/>
          </a:xfrm>
          <a:prstGeom prst="rect">
            <a:avLst/>
          </a:prstGeom>
          <a:noFill/>
        </p:spPr>
        <p:txBody>
          <a:bodyPr wrap="square" rtlCol="0">
            <a:spAutoFit/>
          </a:bodyPr>
          <a:lstStyle/>
          <a:p>
            <a:r>
              <a:rPr lang="de-DE" sz="1200" i="1" dirty="0"/>
              <a:t>Reaktionsgleichung:</a:t>
            </a:r>
          </a:p>
        </p:txBody>
      </p:sp>
      <p:sp>
        <p:nvSpPr>
          <p:cNvPr id="23" name="Textfeld 22">
            <a:extLst>
              <a:ext uri="{FF2B5EF4-FFF2-40B4-BE49-F238E27FC236}">
                <a16:creationId xmlns:a16="http://schemas.microsoft.com/office/drawing/2014/main" id="{4D83AB36-C46B-8C45-8F5A-FF81A68CA09C}"/>
              </a:ext>
            </a:extLst>
          </p:cNvPr>
          <p:cNvSpPr txBox="1"/>
          <p:nvPr/>
        </p:nvSpPr>
        <p:spPr>
          <a:xfrm>
            <a:off x="5008330" y="5298090"/>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24" name="Textfeld 23">
            <a:extLst>
              <a:ext uri="{FF2B5EF4-FFF2-40B4-BE49-F238E27FC236}">
                <a16:creationId xmlns:a16="http://schemas.microsoft.com/office/drawing/2014/main" id="{40BDFD3F-E073-8F43-8616-B47567DEFCCD}"/>
              </a:ext>
            </a:extLst>
          </p:cNvPr>
          <p:cNvSpPr txBox="1"/>
          <p:nvPr/>
        </p:nvSpPr>
        <p:spPr>
          <a:xfrm>
            <a:off x="2846036" y="4650872"/>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25" name="Textfeld 24">
            <a:extLst>
              <a:ext uri="{FF2B5EF4-FFF2-40B4-BE49-F238E27FC236}">
                <a16:creationId xmlns:a16="http://schemas.microsoft.com/office/drawing/2014/main" id="{D161FBE1-A8FF-F44C-BB2A-B6DF0247083E}"/>
              </a:ext>
            </a:extLst>
          </p:cNvPr>
          <p:cNvSpPr txBox="1"/>
          <p:nvPr/>
        </p:nvSpPr>
        <p:spPr>
          <a:xfrm>
            <a:off x="5090778" y="4651230"/>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26" name="Gerade Verbindung mit Pfeil 25">
            <a:extLst>
              <a:ext uri="{FF2B5EF4-FFF2-40B4-BE49-F238E27FC236}">
                <a16:creationId xmlns:a16="http://schemas.microsoft.com/office/drawing/2014/main" id="{9188BE92-0469-2242-81EB-B13C692349DE}"/>
              </a:ext>
            </a:extLst>
          </p:cNvPr>
          <p:cNvCxnSpPr/>
          <p:nvPr/>
        </p:nvCxnSpPr>
        <p:spPr>
          <a:xfrm>
            <a:off x="7054492" y="4865137"/>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Textfeld 26">
            <a:extLst>
              <a:ext uri="{FF2B5EF4-FFF2-40B4-BE49-F238E27FC236}">
                <a16:creationId xmlns:a16="http://schemas.microsoft.com/office/drawing/2014/main" id="{01E56693-E60C-6548-A8CA-A01118DB7977}"/>
              </a:ext>
            </a:extLst>
          </p:cNvPr>
          <p:cNvSpPr txBox="1"/>
          <p:nvPr/>
        </p:nvSpPr>
        <p:spPr>
          <a:xfrm>
            <a:off x="4810331" y="4651230"/>
            <a:ext cx="280447" cy="369332"/>
          </a:xfrm>
          <a:prstGeom prst="rect">
            <a:avLst/>
          </a:prstGeom>
          <a:noFill/>
        </p:spPr>
        <p:txBody>
          <a:bodyPr wrap="square">
            <a:spAutoFit/>
          </a:bodyPr>
          <a:lstStyle/>
          <a:p>
            <a:r>
              <a:rPr lang="de-DE" dirty="0"/>
              <a:t>+</a:t>
            </a:r>
          </a:p>
        </p:txBody>
      </p:sp>
      <p:sp>
        <p:nvSpPr>
          <p:cNvPr id="28" name="Textfeld 27">
            <a:extLst>
              <a:ext uri="{FF2B5EF4-FFF2-40B4-BE49-F238E27FC236}">
                <a16:creationId xmlns:a16="http://schemas.microsoft.com/office/drawing/2014/main" id="{CF577FDA-0C61-0441-8B60-8045E83ABD70}"/>
              </a:ext>
            </a:extLst>
          </p:cNvPr>
          <p:cNvSpPr txBox="1"/>
          <p:nvPr/>
        </p:nvSpPr>
        <p:spPr>
          <a:xfrm>
            <a:off x="7932133" y="4650872"/>
            <a:ext cx="2065510" cy="369332"/>
          </a:xfrm>
          <a:prstGeom prst="rect">
            <a:avLst/>
          </a:prstGeom>
          <a:noFill/>
        </p:spPr>
        <p:txBody>
          <a:bodyPr wrap="square" rtlCol="0">
            <a:spAutoFit/>
          </a:bodyPr>
          <a:lstStyle/>
          <a:p>
            <a:r>
              <a:rPr lang="de-DE" dirty="0"/>
              <a:t>Wassermolekül </a:t>
            </a:r>
            <a:endParaRPr lang="de-DE" baseline="-25000" dirty="0"/>
          </a:p>
        </p:txBody>
      </p:sp>
      <p:sp>
        <p:nvSpPr>
          <p:cNvPr id="29" name="Textfeld 28">
            <a:extLst>
              <a:ext uri="{FF2B5EF4-FFF2-40B4-BE49-F238E27FC236}">
                <a16:creationId xmlns:a16="http://schemas.microsoft.com/office/drawing/2014/main" id="{B7B48453-5452-5541-AF56-BB87B3F47500}"/>
              </a:ext>
            </a:extLst>
          </p:cNvPr>
          <p:cNvSpPr txBox="1"/>
          <p:nvPr/>
        </p:nvSpPr>
        <p:spPr>
          <a:xfrm>
            <a:off x="3461593" y="5265824"/>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F7CA0F3E-AC40-0747-8B7D-2D164492B80D}"/>
              </a:ext>
            </a:extLst>
          </p:cNvPr>
          <p:cNvSpPr txBox="1"/>
          <p:nvPr/>
        </p:nvSpPr>
        <p:spPr>
          <a:xfrm>
            <a:off x="4786476" y="5297732"/>
            <a:ext cx="280447" cy="369332"/>
          </a:xfrm>
          <a:prstGeom prst="rect">
            <a:avLst/>
          </a:prstGeom>
          <a:noFill/>
        </p:spPr>
        <p:txBody>
          <a:bodyPr wrap="square">
            <a:spAutoFit/>
          </a:bodyPr>
          <a:lstStyle/>
          <a:p>
            <a:r>
              <a:rPr lang="de-DE" dirty="0"/>
              <a:t>+</a:t>
            </a:r>
          </a:p>
        </p:txBody>
      </p:sp>
      <p:cxnSp>
        <p:nvCxnSpPr>
          <p:cNvPr id="31" name="Gerade Verbindung mit Pfeil 30">
            <a:extLst>
              <a:ext uri="{FF2B5EF4-FFF2-40B4-BE49-F238E27FC236}">
                <a16:creationId xmlns:a16="http://schemas.microsoft.com/office/drawing/2014/main" id="{1EEFE987-E9C3-2A4A-94E5-6DB544528EFD}"/>
              </a:ext>
            </a:extLst>
          </p:cNvPr>
          <p:cNvCxnSpPr/>
          <p:nvPr/>
        </p:nvCxnSpPr>
        <p:spPr>
          <a:xfrm>
            <a:off x="7030637" y="5484449"/>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feld 31">
            <a:extLst>
              <a:ext uri="{FF2B5EF4-FFF2-40B4-BE49-F238E27FC236}">
                <a16:creationId xmlns:a16="http://schemas.microsoft.com/office/drawing/2014/main" id="{605727F1-BD52-F446-949E-9F7AE52F8EB9}"/>
              </a:ext>
            </a:extLst>
          </p:cNvPr>
          <p:cNvSpPr txBox="1"/>
          <p:nvPr/>
        </p:nvSpPr>
        <p:spPr>
          <a:xfrm>
            <a:off x="7785781" y="5265824"/>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sp>
        <p:nvSpPr>
          <p:cNvPr id="7" name="Textfeld 6">
            <a:extLst>
              <a:ext uri="{FF2B5EF4-FFF2-40B4-BE49-F238E27FC236}">
                <a16:creationId xmlns:a16="http://schemas.microsoft.com/office/drawing/2014/main" id="{D299C5A9-0B8B-4AF8-BAC3-AE29FD8A33FD}"/>
              </a:ext>
            </a:extLst>
          </p:cNvPr>
          <p:cNvSpPr txBox="1"/>
          <p:nvPr/>
        </p:nvSpPr>
        <p:spPr>
          <a:xfrm>
            <a:off x="593694" y="2901482"/>
            <a:ext cx="1088433" cy="307777"/>
          </a:xfrm>
          <a:prstGeom prst="rect">
            <a:avLst/>
          </a:prstGeom>
          <a:noFill/>
        </p:spPr>
        <p:txBody>
          <a:bodyPr wrap="square" rtlCol="0">
            <a:spAutoFit/>
          </a:bodyPr>
          <a:lstStyle/>
          <a:p>
            <a:r>
              <a:rPr lang="de-DE" sz="1400" i="1" dirty="0"/>
              <a:t>Schritt 1</a:t>
            </a:r>
          </a:p>
        </p:txBody>
      </p:sp>
      <p:sp>
        <p:nvSpPr>
          <p:cNvPr id="33" name="Textfeld 32">
            <a:extLst>
              <a:ext uri="{FF2B5EF4-FFF2-40B4-BE49-F238E27FC236}">
                <a16:creationId xmlns:a16="http://schemas.microsoft.com/office/drawing/2014/main" id="{AC4C9BEF-783B-4A18-97B2-AC792933A8E6}"/>
              </a:ext>
            </a:extLst>
          </p:cNvPr>
          <p:cNvSpPr txBox="1"/>
          <p:nvPr/>
        </p:nvSpPr>
        <p:spPr>
          <a:xfrm>
            <a:off x="593693" y="4934856"/>
            <a:ext cx="1088433" cy="307777"/>
          </a:xfrm>
          <a:prstGeom prst="rect">
            <a:avLst/>
          </a:prstGeom>
          <a:noFill/>
        </p:spPr>
        <p:txBody>
          <a:bodyPr wrap="square" rtlCol="0">
            <a:spAutoFit/>
          </a:bodyPr>
          <a:lstStyle/>
          <a:p>
            <a:r>
              <a:rPr lang="de-DE" sz="1400" i="1" dirty="0"/>
              <a:t>Schritt 2</a:t>
            </a:r>
          </a:p>
        </p:txBody>
      </p:sp>
    </p:spTree>
    <p:extLst>
      <p:ext uri="{BB962C8B-B14F-4D97-AF65-F5344CB8AC3E}">
        <p14:creationId xmlns:p14="http://schemas.microsoft.com/office/powerpoint/2010/main" val="1015439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Um den Zahnschmelz zu schützen, müssen die Säuren im Softdrink neutralisiert werden. Dazu können Basen genutzt werden. Die Basen-Teilchen werden im Wasser </a:t>
            </a:r>
            <a:r>
              <a:rPr lang="de-DE" sz="2000"/>
              <a:t>des Softdrinks </a:t>
            </a:r>
            <a:r>
              <a:rPr lang="de-DE" sz="2000" dirty="0"/>
              <a:t>aufgespalten. </a:t>
            </a:r>
          </a:p>
          <a:p>
            <a:pPr marL="0" indent="0">
              <a:buNone/>
            </a:pPr>
            <a:r>
              <a:rPr lang="de-DE" sz="2000" dirty="0"/>
              <a:t>Beschreibe, in welche Teilchen Basen im Wasser aufgespalten werden. Gebe dazu ein Modell, ein Reaktionsschema oder eine Reaktionsgleichung an.  </a:t>
            </a:r>
          </a:p>
          <a:p>
            <a:pPr marL="0" indent="0">
              <a:buNone/>
            </a:pPr>
            <a:endParaRPr lang="de-DE" sz="2000" dirty="0"/>
          </a:p>
          <a:p>
            <a:pPr marL="0" indent="0">
              <a:buNone/>
            </a:pPr>
            <a:endParaRPr lang="de-DE" dirty="0"/>
          </a:p>
          <a:p>
            <a:pPr marL="0" indent="0">
              <a:buNone/>
            </a:pPr>
            <a:endParaRPr lang="de-DE" dirty="0"/>
          </a:p>
        </p:txBody>
      </p:sp>
      <p:graphicFrame>
        <p:nvGraphicFramePr>
          <p:cNvPr id="7" name="Tabelle 6"/>
          <p:cNvGraphicFramePr>
            <a:graphicFrameLocks noGrp="1"/>
          </p:cNvGraphicFramePr>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24</a:t>
            </a:fld>
            <a:endParaRPr lang="de-DE"/>
          </a:p>
        </p:txBody>
      </p:sp>
      <p:pic>
        <p:nvPicPr>
          <p:cNvPr id="6" name="Grafik 5" descr="Ein Bild, das Briefpapier enthält.&#10;&#10;Automatisch generierte Beschreibung">
            <a:extLst>
              <a:ext uri="{FF2B5EF4-FFF2-40B4-BE49-F238E27FC236}">
                <a16:creationId xmlns:a16="http://schemas.microsoft.com/office/drawing/2014/main" id="{EADB6356-DBC1-9844-AA56-7151D91C181E}"/>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
        <p:nvSpPr>
          <p:cNvPr id="9" name="Textfeld 8">
            <a:extLst>
              <a:ext uri="{FF2B5EF4-FFF2-40B4-BE49-F238E27FC236}">
                <a16:creationId xmlns:a16="http://schemas.microsoft.com/office/drawing/2014/main" id="{34BF253B-066E-D340-BBB7-DCD0F1499030}"/>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a:hlinkClick r:id="rId3" action="ppaction://hlinksldjump"/>
            <a:extLst>
              <a:ext uri="{FF2B5EF4-FFF2-40B4-BE49-F238E27FC236}">
                <a16:creationId xmlns:a16="http://schemas.microsoft.com/office/drawing/2014/main" id="{F45DA766-A4BA-EF4C-A08A-037C27456004}"/>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775239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feld 19">
            <a:extLst>
              <a:ext uri="{FF2B5EF4-FFF2-40B4-BE49-F238E27FC236}">
                <a16:creationId xmlns:a16="http://schemas.microsoft.com/office/drawing/2014/main" id="{5AA201B5-AE2F-354C-A9C7-7BDE572CB33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Saure Softdrinks können den Zahnschmelz und die Zähne nachhaltig beschädigen. </a:t>
            </a:r>
          </a:p>
          <a:p>
            <a:pPr marL="0" indent="0">
              <a:buNone/>
            </a:pPr>
            <a:r>
              <a:rPr lang="de-DE" sz="2000" dirty="0"/>
              <a:t>Erläutere unter Berücksichtigung des angegebenen Reaktionsschemas, wie der Zahnschmelz vor der Schädigung durch Säuren geschützt werden kann. </a:t>
            </a:r>
          </a:p>
          <a:p>
            <a:pPr marL="0" indent="0">
              <a:buNone/>
            </a:pP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2040597771"/>
              </p:ext>
            </p:extLst>
          </p:nvPr>
        </p:nvGraphicFramePr>
        <p:xfrm>
          <a:off x="838200" y="4501938"/>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4" name="Foliennummernplatzhalter 3"/>
          <p:cNvSpPr>
            <a:spLocks noGrp="1"/>
          </p:cNvSpPr>
          <p:nvPr>
            <p:ph type="sldNum" sz="quarter" idx="12"/>
          </p:nvPr>
        </p:nvSpPr>
        <p:spPr/>
        <p:txBody>
          <a:bodyPr/>
          <a:lstStyle/>
          <a:p>
            <a:fld id="{2BFF9692-ABA8-EB4D-B52F-45EFB6AD87B9}" type="slidenum">
              <a:rPr lang="de-DE" smtClean="0"/>
              <a:t>25</a:t>
            </a:fld>
            <a:endParaRPr lang="de-DE"/>
          </a:p>
        </p:txBody>
      </p:sp>
      <p:sp>
        <p:nvSpPr>
          <p:cNvPr id="6" name="Textfeld 5">
            <a:extLst>
              <a:ext uri="{FF2B5EF4-FFF2-40B4-BE49-F238E27FC236}">
                <a16:creationId xmlns:a16="http://schemas.microsoft.com/office/drawing/2014/main" id="{65C02B3C-469A-F64A-8A05-D49D693789BF}"/>
              </a:ext>
            </a:extLst>
          </p:cNvPr>
          <p:cNvSpPr txBox="1"/>
          <p:nvPr/>
        </p:nvSpPr>
        <p:spPr>
          <a:xfrm>
            <a:off x="2091737" y="3012035"/>
            <a:ext cx="1385740" cy="276999"/>
          </a:xfrm>
          <a:prstGeom prst="rect">
            <a:avLst/>
          </a:prstGeom>
          <a:noFill/>
        </p:spPr>
        <p:txBody>
          <a:bodyPr wrap="square" rtlCol="0">
            <a:spAutoFit/>
          </a:bodyPr>
          <a:lstStyle/>
          <a:p>
            <a:r>
              <a:rPr lang="de-DE" sz="1200" i="1" dirty="0"/>
              <a:t>Reaktionsschema:</a:t>
            </a:r>
          </a:p>
        </p:txBody>
      </p:sp>
      <p:sp>
        <p:nvSpPr>
          <p:cNvPr id="10" name="Textfeld 9">
            <a:extLst>
              <a:ext uri="{FF2B5EF4-FFF2-40B4-BE49-F238E27FC236}">
                <a16:creationId xmlns:a16="http://schemas.microsoft.com/office/drawing/2014/main" id="{30C8E7EF-9E82-4341-A658-166EAC347B79}"/>
              </a:ext>
            </a:extLst>
          </p:cNvPr>
          <p:cNvSpPr txBox="1"/>
          <p:nvPr/>
        </p:nvSpPr>
        <p:spPr>
          <a:xfrm>
            <a:off x="3377690" y="2939678"/>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11" name="Textfeld 10">
            <a:extLst>
              <a:ext uri="{FF2B5EF4-FFF2-40B4-BE49-F238E27FC236}">
                <a16:creationId xmlns:a16="http://schemas.microsoft.com/office/drawing/2014/main" id="{FCAED41B-7ABE-CF4F-8105-840CEAD4468C}"/>
              </a:ext>
            </a:extLst>
          </p:cNvPr>
          <p:cNvSpPr txBox="1"/>
          <p:nvPr/>
        </p:nvSpPr>
        <p:spPr>
          <a:xfrm>
            <a:off x="5622432" y="2940036"/>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2" name="Gerade Verbindung mit Pfeil 11">
            <a:extLst>
              <a:ext uri="{FF2B5EF4-FFF2-40B4-BE49-F238E27FC236}">
                <a16:creationId xmlns:a16="http://schemas.microsoft.com/office/drawing/2014/main" id="{2D6011FF-B61A-CD45-95D6-2A53456E6DB3}"/>
              </a:ext>
            </a:extLst>
          </p:cNvPr>
          <p:cNvCxnSpPr/>
          <p:nvPr/>
        </p:nvCxnSpPr>
        <p:spPr>
          <a:xfrm>
            <a:off x="7586146" y="315394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Textfeld 12">
            <a:extLst>
              <a:ext uri="{FF2B5EF4-FFF2-40B4-BE49-F238E27FC236}">
                <a16:creationId xmlns:a16="http://schemas.microsoft.com/office/drawing/2014/main" id="{33F66CAC-C376-9148-A2CC-030C41FA4545}"/>
              </a:ext>
            </a:extLst>
          </p:cNvPr>
          <p:cNvSpPr txBox="1"/>
          <p:nvPr/>
        </p:nvSpPr>
        <p:spPr>
          <a:xfrm>
            <a:off x="5341985" y="2940036"/>
            <a:ext cx="280447" cy="369332"/>
          </a:xfrm>
          <a:prstGeom prst="rect">
            <a:avLst/>
          </a:prstGeom>
          <a:noFill/>
        </p:spPr>
        <p:txBody>
          <a:bodyPr wrap="square">
            <a:spAutoFit/>
          </a:bodyPr>
          <a:lstStyle/>
          <a:p>
            <a:r>
              <a:rPr lang="de-DE" dirty="0"/>
              <a:t>+</a:t>
            </a:r>
          </a:p>
        </p:txBody>
      </p:sp>
      <p:sp>
        <p:nvSpPr>
          <p:cNvPr id="14" name="Textfeld 13">
            <a:extLst>
              <a:ext uri="{FF2B5EF4-FFF2-40B4-BE49-F238E27FC236}">
                <a16:creationId xmlns:a16="http://schemas.microsoft.com/office/drawing/2014/main" id="{F072C3E0-5805-8C4F-A0BB-62276412CAAA}"/>
              </a:ext>
            </a:extLst>
          </p:cNvPr>
          <p:cNvSpPr txBox="1"/>
          <p:nvPr/>
        </p:nvSpPr>
        <p:spPr>
          <a:xfrm>
            <a:off x="8463787" y="2939678"/>
            <a:ext cx="2065510" cy="369332"/>
          </a:xfrm>
          <a:prstGeom prst="rect">
            <a:avLst/>
          </a:prstGeom>
          <a:noFill/>
        </p:spPr>
        <p:txBody>
          <a:bodyPr wrap="square" rtlCol="0">
            <a:spAutoFit/>
          </a:bodyPr>
          <a:lstStyle/>
          <a:p>
            <a:r>
              <a:rPr lang="de-DE" dirty="0"/>
              <a:t>Wassermolekül </a:t>
            </a:r>
            <a:endParaRPr lang="de-DE" baseline="-25000" dirty="0"/>
          </a:p>
        </p:txBody>
      </p:sp>
      <p:pic>
        <p:nvPicPr>
          <p:cNvPr id="21" name="Grafik 20" descr="Ein Bild, das Briefpapier enthält.&#10;&#10;Automatisch generierte Beschreibung">
            <a:extLst>
              <a:ext uri="{FF2B5EF4-FFF2-40B4-BE49-F238E27FC236}">
                <a16:creationId xmlns:a16="http://schemas.microsoft.com/office/drawing/2014/main" id="{B3AEBE4A-2CF3-E94B-8F2E-F704C624E7BE}"/>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15" name="Grafik 14">
            <a:hlinkClick r:id="rId3" action="ppaction://hlinksldjump"/>
            <a:extLst>
              <a:ext uri="{FF2B5EF4-FFF2-40B4-BE49-F238E27FC236}">
                <a16:creationId xmlns:a16="http://schemas.microsoft.com/office/drawing/2014/main" id="{19686ADD-2126-3A49-A262-D5CA18EA4E85}"/>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2135935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Neben Natriumhydroxid wird häufig auch Kaliumhydroxid als Lebensmittelzusatzstoff E 525 eingesetzt. </a:t>
            </a:r>
          </a:p>
          <a:p>
            <a:pPr marL="0" indent="0">
              <a:buNone/>
            </a:pPr>
            <a:endParaRPr lang="de-DE" sz="2000" dirty="0"/>
          </a:p>
          <a:p>
            <a:pPr marL="0" indent="0">
              <a:buNone/>
            </a:pPr>
            <a:endParaRPr lang="de-DE" sz="2000" dirty="0"/>
          </a:p>
          <a:p>
            <a:pPr marL="0" indent="0">
              <a:buNone/>
            </a:pPr>
            <a:endParaRPr lang="de-DE" dirty="0"/>
          </a:p>
          <a:p>
            <a:pPr marL="0" indent="0">
              <a:buNone/>
            </a:pPr>
            <a:r>
              <a:rPr lang="de-DE" sz="2000" dirty="0"/>
              <a:t>Genau wie Natriumhydroxid soll auch Kaliumhydroxid den pH-Wert regulieren. </a:t>
            </a:r>
          </a:p>
          <a:p>
            <a:pPr marL="0" indent="0">
              <a:buNone/>
            </a:pPr>
            <a:r>
              <a:rPr lang="de-DE" sz="2000" dirty="0"/>
              <a:t>Erkläre, was mit den Kaliumhydroxid-Teilchen im Wasser des Softdrinks geschieht und welche Folgen das für die Säuremoleküle hat. Nutze dazu ein passendes Reaktionsschema oder eine Reaktionsgleichung. Notiere die Lösung auf der nächsten Seite.  </a:t>
            </a:r>
          </a:p>
          <a:p>
            <a:pPr marL="0" indent="0">
              <a:buNone/>
            </a:pPr>
            <a:endParaRPr lang="de-DE" sz="2000"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26</a:t>
            </a:fld>
            <a:endParaRPr lang="de-DE"/>
          </a:p>
        </p:txBody>
      </p:sp>
      <p:sp>
        <p:nvSpPr>
          <p:cNvPr id="11" name="Textfeld 10">
            <a:extLst>
              <a:ext uri="{FF2B5EF4-FFF2-40B4-BE49-F238E27FC236}">
                <a16:creationId xmlns:a16="http://schemas.microsoft.com/office/drawing/2014/main" id="{B3BE671F-DCB7-414F-9B5A-57966E23419C}"/>
              </a:ext>
            </a:extLst>
          </p:cNvPr>
          <p:cNvSpPr txBox="1"/>
          <p:nvPr/>
        </p:nvSpPr>
        <p:spPr>
          <a:xfrm>
            <a:off x="5568042" y="2403084"/>
            <a:ext cx="1055915" cy="461665"/>
          </a:xfrm>
          <a:prstGeom prst="rect">
            <a:avLst/>
          </a:prstGeom>
          <a:noFill/>
        </p:spPr>
        <p:txBody>
          <a:bodyPr wrap="square" rtlCol="0">
            <a:spAutoFit/>
          </a:bodyPr>
          <a:lstStyle/>
          <a:p>
            <a:r>
              <a:rPr lang="de-DE" sz="2400" dirty="0">
                <a:solidFill>
                  <a:srgbClr val="C00000"/>
                </a:solidFill>
              </a:rPr>
              <a:t>K</a:t>
            </a:r>
            <a:r>
              <a:rPr lang="de-DE" sz="2400" dirty="0"/>
              <a:t>OH</a:t>
            </a:r>
          </a:p>
        </p:txBody>
      </p:sp>
      <p:sp>
        <p:nvSpPr>
          <p:cNvPr id="13" name="Textfeld 12">
            <a:extLst>
              <a:ext uri="{FF2B5EF4-FFF2-40B4-BE49-F238E27FC236}">
                <a16:creationId xmlns:a16="http://schemas.microsoft.com/office/drawing/2014/main" id="{96C1360D-C9BD-1344-995B-929E4A7B9D62}"/>
              </a:ext>
            </a:extLst>
          </p:cNvPr>
          <p:cNvSpPr txBox="1"/>
          <p:nvPr/>
        </p:nvSpPr>
        <p:spPr>
          <a:xfrm>
            <a:off x="6760300" y="2264584"/>
            <a:ext cx="3700600" cy="276999"/>
          </a:xfrm>
          <a:prstGeom prst="rect">
            <a:avLst/>
          </a:prstGeom>
          <a:noFill/>
        </p:spPr>
        <p:txBody>
          <a:bodyPr wrap="square" rtlCol="0">
            <a:spAutoFit/>
          </a:bodyPr>
          <a:lstStyle/>
          <a:p>
            <a:r>
              <a:rPr lang="de-DE" sz="1200" i="1" dirty="0"/>
              <a:t>Der Basenrest ist rot markiert. </a:t>
            </a:r>
          </a:p>
        </p:txBody>
      </p:sp>
      <p:sp>
        <p:nvSpPr>
          <p:cNvPr id="7" name="Textfeld 6">
            <a:extLst>
              <a:ext uri="{FF2B5EF4-FFF2-40B4-BE49-F238E27FC236}">
                <a16:creationId xmlns:a16="http://schemas.microsoft.com/office/drawing/2014/main" id="{F04CE48B-4023-9647-A379-8D95ADD6D6DC}"/>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descr="Ein Bild, das Briefpapier enthält.&#10;&#10;Automatisch generierte Beschreibung">
            <a:extLst>
              <a:ext uri="{FF2B5EF4-FFF2-40B4-BE49-F238E27FC236}">
                <a16:creationId xmlns:a16="http://schemas.microsoft.com/office/drawing/2014/main" id="{F9FD4516-01AA-AF4F-A617-15143E307684}"/>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spTree>
    <p:extLst>
      <p:ext uri="{BB962C8B-B14F-4D97-AF65-F5344CB8AC3E}">
        <p14:creationId xmlns:p14="http://schemas.microsoft.com/office/powerpoint/2010/main" val="1326418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3</a:t>
            </a:r>
          </a:p>
        </p:txBody>
      </p:sp>
      <p:sp>
        <p:nvSpPr>
          <p:cNvPr id="4" name="Foliennummernplatzhalter 3"/>
          <p:cNvSpPr>
            <a:spLocks noGrp="1"/>
          </p:cNvSpPr>
          <p:nvPr>
            <p:ph type="sldNum" sz="quarter" idx="12"/>
          </p:nvPr>
        </p:nvSpPr>
        <p:spPr/>
        <p:txBody>
          <a:bodyPr/>
          <a:lstStyle/>
          <a:p>
            <a:fld id="{2BFF9692-ABA8-EB4D-B52F-45EFB6AD87B9}" type="slidenum">
              <a:rPr lang="de-DE" smtClean="0"/>
              <a:t>27</a:t>
            </a:fld>
            <a:endParaRPr lang="de-DE"/>
          </a:p>
        </p:txBody>
      </p:sp>
      <p:sp>
        <p:nvSpPr>
          <p:cNvPr id="7" name="Textfeld 6">
            <a:extLst>
              <a:ext uri="{FF2B5EF4-FFF2-40B4-BE49-F238E27FC236}">
                <a16:creationId xmlns:a16="http://schemas.microsoft.com/office/drawing/2014/main" id="{F04CE48B-4023-9647-A379-8D95ADD6D6DC}"/>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8" name="Grafik 7" descr="Ein Bild, das Briefpapier enthält.&#10;&#10;Automatisch generierte Beschreibung">
            <a:extLst>
              <a:ext uri="{FF2B5EF4-FFF2-40B4-BE49-F238E27FC236}">
                <a16:creationId xmlns:a16="http://schemas.microsoft.com/office/drawing/2014/main" id="{F9FD4516-01AA-AF4F-A617-15143E307684}"/>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graphicFrame>
        <p:nvGraphicFramePr>
          <p:cNvPr id="12" name="Tabelle 11"/>
          <p:cNvGraphicFramePr>
            <a:graphicFrameLocks noGrp="1"/>
          </p:cNvGraphicFramePr>
          <p:nvPr>
            <p:extLst>
              <p:ext uri="{D42A27DB-BD31-4B8C-83A1-F6EECF244321}">
                <p14:modId xmlns:p14="http://schemas.microsoft.com/office/powerpoint/2010/main" val="4193063087"/>
              </p:ext>
            </p:extLst>
          </p:nvPr>
        </p:nvGraphicFramePr>
        <p:xfrm>
          <a:off x="838200" y="1658657"/>
          <a:ext cx="10515600" cy="460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02859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978779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897514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7714388"/>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6735361"/>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1278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7569486"/>
                  </a:ext>
                </a:extLst>
              </a:tr>
            </a:tbl>
          </a:graphicData>
        </a:graphic>
      </p:graphicFrame>
      <p:pic>
        <p:nvPicPr>
          <p:cNvPr id="9" name="Grafik 8">
            <a:hlinkClick r:id="rId3" action="ppaction://hlinksldjump"/>
            <a:extLst>
              <a:ext uri="{FF2B5EF4-FFF2-40B4-BE49-F238E27FC236}">
                <a16:creationId xmlns:a16="http://schemas.microsoft.com/office/drawing/2014/main" id="{42494CEB-3F03-C844-93A8-761505B897BC}"/>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4038795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Grafik 14">
            <a:extLst>
              <a:ext uri="{FF2B5EF4-FFF2-40B4-BE49-F238E27FC236}">
                <a16:creationId xmlns:a16="http://schemas.microsoft.com/office/drawing/2014/main" id="{9021B6C1-270C-C942-95D2-9961ABFF730D}"/>
              </a:ext>
            </a:extLst>
          </p:cNvPr>
          <p:cNvPicPr>
            <a:picLocks noChangeAspect="1"/>
          </p:cNvPicPr>
          <p:nvPr/>
        </p:nvPicPr>
        <p:blipFill>
          <a:blip r:embed="rId2"/>
          <a:stretch>
            <a:fillRect/>
          </a:stretch>
        </p:blipFill>
        <p:spPr>
          <a:xfrm>
            <a:off x="10663901" y="370682"/>
            <a:ext cx="680400" cy="680400"/>
          </a:xfrm>
          <a:prstGeom prst="rect">
            <a:avLst/>
          </a:prstGeom>
        </p:spPr>
      </p:pic>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Befragung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Wir wollen nun erfahren, wie dir die Aufgabe gefallen hat. Klicke dazu auf folgenden Link: </a:t>
            </a:r>
          </a:p>
          <a:p>
            <a:pPr marL="0" indent="0">
              <a:buNone/>
            </a:pPr>
            <a:endParaRPr lang="de-DE" sz="2000" dirty="0"/>
          </a:p>
          <a:p>
            <a:pPr marL="0" indent="0" algn="ctr">
              <a:buNone/>
            </a:pPr>
            <a:r>
              <a:rPr lang="de-DE" sz="2000" b="1" i="1" dirty="0">
                <a:hlinkClick r:id="rId3"/>
              </a:rPr>
              <a:t>Begleitfragebogen 3</a:t>
            </a:r>
            <a:endParaRPr lang="de-DE" sz="2000" b="1" i="1" dirty="0"/>
          </a:p>
          <a:p>
            <a:pPr marL="0" indent="0">
              <a:buNone/>
            </a:pPr>
            <a:endParaRPr lang="de-DE" sz="2000" dirty="0"/>
          </a:p>
          <a:p>
            <a:pPr marL="0" indent="0" algn="ctr">
              <a:buNone/>
            </a:pPr>
            <a:r>
              <a:rPr lang="de-DE" sz="2000" dirty="0"/>
              <a:t>Oder scanne den QR-Code auf der Übersicht zum Studienablauf. </a:t>
            </a:r>
          </a:p>
          <a:p>
            <a:pPr marL="0" indent="0">
              <a:buNone/>
            </a:pPr>
            <a:endParaRPr lang="de-DE" sz="2000" dirty="0"/>
          </a:p>
          <a:p>
            <a:pPr marL="0" indent="0">
              <a:buNone/>
            </a:pPr>
            <a:endParaRPr lang="de-DE" dirty="0"/>
          </a:p>
        </p:txBody>
      </p:sp>
      <p:sp>
        <p:nvSpPr>
          <p:cNvPr id="6" name="Foliennummernplatzhalter 5"/>
          <p:cNvSpPr>
            <a:spLocks noGrp="1"/>
          </p:cNvSpPr>
          <p:nvPr>
            <p:ph type="sldNum" sz="quarter" idx="12"/>
          </p:nvPr>
        </p:nvSpPr>
        <p:spPr/>
        <p:txBody>
          <a:bodyPr/>
          <a:lstStyle/>
          <a:p>
            <a:fld id="{2BFF9692-ABA8-EB4D-B52F-45EFB6AD87B9}" type="slidenum">
              <a:rPr lang="de-DE" smtClean="0"/>
              <a:t>28</a:t>
            </a:fld>
            <a:endParaRPr lang="de-DE"/>
          </a:p>
        </p:txBody>
      </p:sp>
      <p:sp>
        <p:nvSpPr>
          <p:cNvPr id="8" name="Textfeld 7">
            <a:extLst>
              <a:ext uri="{FF2B5EF4-FFF2-40B4-BE49-F238E27FC236}">
                <a16:creationId xmlns:a16="http://schemas.microsoft.com/office/drawing/2014/main" id="{837B69A1-CC40-C34F-BB41-6BDDCE2BA08E}"/>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spTree>
    <p:extLst>
      <p:ext uri="{BB962C8B-B14F-4D97-AF65-F5344CB8AC3E}">
        <p14:creationId xmlns:p14="http://schemas.microsoft.com/office/powerpoint/2010/main" val="964807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lgn="ctr">
              <a:buNone/>
            </a:pPr>
            <a:endParaRPr lang="de-DE" sz="2000" dirty="0"/>
          </a:p>
          <a:p>
            <a:pPr marL="0" indent="0" algn="ctr">
              <a:buNone/>
            </a:pPr>
            <a:endParaRPr lang="de-DE" sz="2000" dirty="0"/>
          </a:p>
          <a:p>
            <a:pPr marL="0" indent="0" algn="ctr">
              <a:buNone/>
            </a:pPr>
            <a:r>
              <a:rPr lang="de-DE" sz="2800" b="1" i="1" dirty="0"/>
              <a:t>Du hast die Aufgabe erfolgreich beendet!</a:t>
            </a:r>
          </a:p>
          <a:p>
            <a:pPr marL="0" indent="0" algn="ctr">
              <a:buNone/>
            </a:pPr>
            <a:endParaRPr lang="de-DE" sz="2800" b="1" i="1" dirty="0"/>
          </a:p>
          <a:p>
            <a:pPr marL="0" indent="0" algn="ctr">
              <a:buNone/>
            </a:pPr>
            <a:r>
              <a:rPr lang="de-DE" sz="9600" dirty="0"/>
              <a:t>🥳🎉</a:t>
            </a:r>
            <a:r>
              <a:rPr lang="de-DE" sz="2800" b="1" i="1" dirty="0"/>
              <a:t> </a:t>
            </a:r>
          </a:p>
        </p:txBody>
      </p:sp>
      <p:sp>
        <p:nvSpPr>
          <p:cNvPr id="4" name="Foliennummernplatzhalter 3"/>
          <p:cNvSpPr>
            <a:spLocks noGrp="1"/>
          </p:cNvSpPr>
          <p:nvPr>
            <p:ph type="sldNum" sz="quarter" idx="12"/>
          </p:nvPr>
        </p:nvSpPr>
        <p:spPr/>
        <p:txBody>
          <a:bodyPr/>
          <a:lstStyle/>
          <a:p>
            <a:fld id="{2BFF9692-ABA8-EB4D-B52F-45EFB6AD87B9}" type="slidenum">
              <a:rPr lang="de-DE" smtClean="0"/>
              <a:t>29</a:t>
            </a:fld>
            <a:endParaRPr lang="de-DE" dirty="0"/>
          </a:p>
        </p:txBody>
      </p:sp>
      <p:sp>
        <p:nvSpPr>
          <p:cNvPr id="6" name="Textfeld 5">
            <a:extLst>
              <a:ext uri="{FF2B5EF4-FFF2-40B4-BE49-F238E27FC236}">
                <a16:creationId xmlns:a16="http://schemas.microsoft.com/office/drawing/2014/main" id="{72D0596B-3C29-434B-9D7B-6DF361D95455}"/>
              </a:ext>
            </a:extLst>
          </p:cNvPr>
          <p:cNvSpPr txBox="1"/>
          <p:nvPr/>
        </p:nvSpPr>
        <p:spPr>
          <a:xfrm>
            <a:off x="6982691" y="1116281"/>
            <a:ext cx="184731" cy="369332"/>
          </a:xfrm>
          <a:prstGeom prst="rect">
            <a:avLst/>
          </a:prstGeom>
          <a:noFill/>
        </p:spPr>
        <p:txBody>
          <a:bodyPr wrap="none" rtlCol="0">
            <a:spAutoFit/>
          </a:bodyPr>
          <a:lstStyle/>
          <a:p>
            <a:endParaRPr lang="de-DE" dirty="0"/>
          </a:p>
        </p:txBody>
      </p:sp>
    </p:spTree>
    <p:extLst>
      <p:ext uri="{BB962C8B-B14F-4D97-AF65-F5344CB8AC3E}">
        <p14:creationId xmlns:p14="http://schemas.microsoft.com/office/powerpoint/2010/main" val="86221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B854A-CE80-DE46-9558-594EEB96872E}"/>
              </a:ext>
            </a:extLst>
          </p:cNvPr>
          <p:cNvSpPr>
            <a:spLocks noGrp="1"/>
          </p:cNvSpPr>
          <p:nvPr>
            <p:ph type="title"/>
          </p:nvPr>
        </p:nvSpPr>
        <p:spPr/>
        <p:txBody>
          <a:bodyPr>
            <a:normAutofit fontScale="90000"/>
          </a:bodyPr>
          <a:lstStyle/>
          <a:p>
            <a:r>
              <a:rPr lang="de-DE" dirty="0"/>
              <a:t>Einführung</a:t>
            </a:r>
          </a:p>
        </p:txBody>
      </p:sp>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buNone/>
            </a:pPr>
            <a:r>
              <a:rPr lang="de-DE" sz="2000" dirty="0"/>
              <a:t>Liebe Schülerin, lieber Schüler,</a:t>
            </a:r>
          </a:p>
          <a:p>
            <a:pPr marL="0" indent="0">
              <a:buNone/>
            </a:pPr>
            <a:r>
              <a:rPr lang="de-DE" sz="2000" dirty="0"/>
              <a:t>in den nächsten Unterrichtsstunden wirst du etwas über “saure und alkalische Lösungen“ lernen. </a:t>
            </a:r>
          </a:p>
          <a:p>
            <a:pPr marL="0" indent="0">
              <a:buNone/>
            </a:pPr>
            <a:r>
              <a:rPr lang="de-DE" sz="2000" dirty="0"/>
              <a:t>Zu Beginn wirst du mithilfe einer kurzen Beschreibung in das übergeordnete Thema der Aufgaben eingeführt. Anschließend folgen drei unterschiedliche Abschnitte, die immer aus den gleichen vier Phasen bestehen: </a:t>
            </a:r>
          </a:p>
        </p:txBody>
      </p:sp>
      <p:sp>
        <p:nvSpPr>
          <p:cNvPr id="48" name="Textfeld 47">
            <a:extLst>
              <a:ext uri="{FF2B5EF4-FFF2-40B4-BE49-F238E27FC236}">
                <a16:creationId xmlns:a16="http://schemas.microsoft.com/office/drawing/2014/main" id="{7DB0366F-3217-E04B-914B-8C8C5819266E}"/>
              </a:ext>
            </a:extLst>
          </p:cNvPr>
          <p:cNvSpPr txBox="1"/>
          <p:nvPr/>
        </p:nvSpPr>
        <p:spPr>
          <a:xfrm>
            <a:off x="1376658" y="4311851"/>
            <a:ext cx="2240291" cy="738664"/>
          </a:xfrm>
          <a:prstGeom prst="rect">
            <a:avLst/>
          </a:prstGeom>
          <a:noFill/>
        </p:spPr>
        <p:txBody>
          <a:bodyPr wrap="square" rtlCol="0">
            <a:spAutoFit/>
          </a:bodyPr>
          <a:lstStyle/>
          <a:p>
            <a:r>
              <a:rPr lang="de-DE" sz="1400" i="1" dirty="0"/>
              <a:t>Lerne neue Begriffe und Konzepte und erweitere dein Wissen.</a:t>
            </a:r>
          </a:p>
        </p:txBody>
      </p:sp>
      <p:sp>
        <p:nvSpPr>
          <p:cNvPr id="49" name="Textfeld 48">
            <a:extLst>
              <a:ext uri="{FF2B5EF4-FFF2-40B4-BE49-F238E27FC236}">
                <a16:creationId xmlns:a16="http://schemas.microsoft.com/office/drawing/2014/main" id="{182009CF-E8BB-E34F-8854-B895B8A2DE41}"/>
              </a:ext>
            </a:extLst>
          </p:cNvPr>
          <p:cNvSpPr txBox="1"/>
          <p:nvPr/>
        </p:nvSpPr>
        <p:spPr>
          <a:xfrm>
            <a:off x="3825173" y="4311851"/>
            <a:ext cx="2240291" cy="523220"/>
          </a:xfrm>
          <a:prstGeom prst="rect">
            <a:avLst/>
          </a:prstGeom>
          <a:noFill/>
        </p:spPr>
        <p:txBody>
          <a:bodyPr wrap="square" rtlCol="0">
            <a:spAutoFit/>
          </a:bodyPr>
          <a:lstStyle/>
          <a:p>
            <a:r>
              <a:rPr lang="de-DE" sz="1400" i="1" dirty="0"/>
              <a:t>Bearbeite die Übungen, um dein Wissen anzuwenden. </a:t>
            </a:r>
          </a:p>
        </p:txBody>
      </p:sp>
      <p:sp>
        <p:nvSpPr>
          <p:cNvPr id="50" name="Textfeld 49">
            <a:extLst>
              <a:ext uri="{FF2B5EF4-FFF2-40B4-BE49-F238E27FC236}">
                <a16:creationId xmlns:a16="http://schemas.microsoft.com/office/drawing/2014/main" id="{4AC269F0-EF09-7A4D-9C14-12823D7D19F2}"/>
              </a:ext>
            </a:extLst>
          </p:cNvPr>
          <p:cNvSpPr txBox="1"/>
          <p:nvPr/>
        </p:nvSpPr>
        <p:spPr>
          <a:xfrm>
            <a:off x="6065464" y="4311851"/>
            <a:ext cx="2240291" cy="1169551"/>
          </a:xfrm>
          <a:prstGeom prst="rect">
            <a:avLst/>
          </a:prstGeom>
          <a:noFill/>
        </p:spPr>
        <p:txBody>
          <a:bodyPr wrap="square" rtlCol="0">
            <a:spAutoFit/>
          </a:bodyPr>
          <a:lstStyle/>
          <a:p>
            <a:r>
              <a:rPr lang="de-DE" sz="1400" i="1" dirty="0"/>
              <a:t>Klicke auf das Symbol, um zur Erklärung zu gelangen. Kontrolliere deine Antworten nach jeder Übung selbstständig.</a:t>
            </a:r>
          </a:p>
        </p:txBody>
      </p:sp>
      <p:cxnSp>
        <p:nvCxnSpPr>
          <p:cNvPr id="53" name="Gerade Verbindung mit Pfeil 52">
            <a:extLst>
              <a:ext uri="{FF2B5EF4-FFF2-40B4-BE49-F238E27FC236}">
                <a16:creationId xmlns:a16="http://schemas.microsoft.com/office/drawing/2014/main" id="{45930F8C-E6D9-FB40-924E-6A93B11D0891}"/>
              </a:ext>
            </a:extLst>
          </p:cNvPr>
          <p:cNvCxnSpPr/>
          <p:nvPr/>
        </p:nvCxnSpPr>
        <p:spPr>
          <a:xfrm>
            <a:off x="2355235" y="4055864"/>
            <a:ext cx="7691215" cy="30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feld 50">
            <a:extLst>
              <a:ext uri="{FF2B5EF4-FFF2-40B4-BE49-F238E27FC236}">
                <a16:creationId xmlns:a16="http://schemas.microsoft.com/office/drawing/2014/main" id="{D14CCD57-436B-4E4D-A38B-80E9E6815173}"/>
              </a:ext>
            </a:extLst>
          </p:cNvPr>
          <p:cNvSpPr txBox="1"/>
          <p:nvPr/>
        </p:nvSpPr>
        <p:spPr>
          <a:xfrm>
            <a:off x="8290625" y="4311851"/>
            <a:ext cx="2240291" cy="738664"/>
          </a:xfrm>
          <a:prstGeom prst="rect">
            <a:avLst/>
          </a:prstGeom>
          <a:noFill/>
        </p:spPr>
        <p:txBody>
          <a:bodyPr wrap="square" rtlCol="0">
            <a:spAutoFit/>
          </a:bodyPr>
          <a:lstStyle/>
          <a:p>
            <a:r>
              <a:rPr lang="de-DE" sz="1400" i="1" dirty="0"/>
              <a:t>Deine Meinung ist uns wichtig! Teile uns mit, wie dir die Aufgabe gefallen hat.</a:t>
            </a:r>
          </a:p>
        </p:txBody>
      </p:sp>
      <p:grpSp>
        <p:nvGrpSpPr>
          <p:cNvPr id="31" name="Gruppieren 30">
            <a:extLst>
              <a:ext uri="{FF2B5EF4-FFF2-40B4-BE49-F238E27FC236}">
                <a16:creationId xmlns:a16="http://schemas.microsoft.com/office/drawing/2014/main" id="{F600EDC4-0FAC-4A43-AFBA-6EE2F0C8A9F2}"/>
              </a:ext>
            </a:extLst>
          </p:cNvPr>
          <p:cNvGrpSpPr/>
          <p:nvPr/>
        </p:nvGrpSpPr>
        <p:grpSpPr>
          <a:xfrm>
            <a:off x="4562020" y="3336995"/>
            <a:ext cx="1182039" cy="928672"/>
            <a:chOff x="3744709" y="3952270"/>
            <a:chExt cx="1182039" cy="928672"/>
          </a:xfrm>
          <a:solidFill>
            <a:schemeClr val="bg1"/>
          </a:solidFill>
        </p:grpSpPr>
        <p:pic>
          <p:nvPicPr>
            <p:cNvPr id="10" name="Grafik 9" descr="Ein Bild, das Briefpapier enthält.&#10;&#10;Automatisch generierte Beschreibung">
              <a:extLst>
                <a:ext uri="{FF2B5EF4-FFF2-40B4-BE49-F238E27FC236}">
                  <a16:creationId xmlns:a16="http://schemas.microsoft.com/office/drawing/2014/main" id="{6B3FA9E8-4327-8240-BE9B-823884145135}"/>
                </a:ext>
              </a:extLst>
            </p:cNvPr>
            <p:cNvPicPr>
              <a:picLocks noChangeAspect="1"/>
            </p:cNvPicPr>
            <p:nvPr/>
          </p:nvPicPr>
          <p:blipFill>
            <a:blip r:embed="rId2"/>
            <a:stretch>
              <a:fillRect/>
            </a:stretch>
          </p:blipFill>
          <p:spPr>
            <a:xfrm>
              <a:off x="4128008" y="3952270"/>
              <a:ext cx="558000" cy="558000"/>
            </a:xfrm>
            <a:prstGeom prst="rect">
              <a:avLst/>
            </a:prstGeom>
            <a:grpFill/>
          </p:spPr>
        </p:pic>
        <p:grpSp>
          <p:nvGrpSpPr>
            <p:cNvPr id="27" name="Gruppieren 26">
              <a:extLst>
                <a:ext uri="{FF2B5EF4-FFF2-40B4-BE49-F238E27FC236}">
                  <a16:creationId xmlns:a16="http://schemas.microsoft.com/office/drawing/2014/main" id="{4B4A8472-5249-644C-8ED2-6E4E1456A287}"/>
                </a:ext>
              </a:extLst>
            </p:cNvPr>
            <p:cNvGrpSpPr/>
            <p:nvPr/>
          </p:nvGrpSpPr>
          <p:grpSpPr>
            <a:xfrm>
              <a:off x="3744709" y="4511610"/>
              <a:ext cx="1182039" cy="369332"/>
              <a:chOff x="3744709" y="4511610"/>
              <a:chExt cx="1182039" cy="369332"/>
            </a:xfrm>
            <a:grpFill/>
          </p:grpSpPr>
          <p:sp>
            <p:nvSpPr>
              <p:cNvPr id="24" name="Abgerundetes Rechteck 23">
                <a:extLst>
                  <a:ext uri="{FF2B5EF4-FFF2-40B4-BE49-F238E27FC236}">
                    <a16:creationId xmlns:a16="http://schemas.microsoft.com/office/drawing/2014/main" id="{89A6CFA0-E246-4940-B2A1-192DFE2DA01C}"/>
                  </a:ext>
                </a:extLst>
              </p:cNvPr>
              <p:cNvSpPr/>
              <p:nvPr/>
            </p:nvSpPr>
            <p:spPr>
              <a:xfrm>
                <a:off x="3744709" y="4542349"/>
                <a:ext cx="1182039" cy="307855"/>
              </a:xfrm>
              <a:prstGeom prst="roundRect">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7F44D45E-781A-1D4A-A73C-A6A10C7F8AFC}"/>
                  </a:ext>
                </a:extLst>
              </p:cNvPr>
              <p:cNvSpPr txBox="1"/>
              <p:nvPr/>
            </p:nvSpPr>
            <p:spPr>
              <a:xfrm>
                <a:off x="3942524" y="4511610"/>
                <a:ext cx="966502" cy="369332"/>
              </a:xfrm>
              <a:prstGeom prst="rect">
                <a:avLst/>
              </a:prstGeom>
              <a:noFill/>
            </p:spPr>
            <p:txBody>
              <a:bodyPr wrap="square" rtlCol="0">
                <a:spAutoFit/>
              </a:bodyPr>
              <a:lstStyle/>
              <a:p>
                <a:r>
                  <a:rPr lang="de-DE" i="1" dirty="0"/>
                  <a:t>Übung</a:t>
                </a:r>
              </a:p>
            </p:txBody>
          </p:sp>
        </p:grpSp>
      </p:grpSp>
      <p:grpSp>
        <p:nvGrpSpPr>
          <p:cNvPr id="32" name="Gruppieren 31">
            <a:extLst>
              <a:ext uri="{FF2B5EF4-FFF2-40B4-BE49-F238E27FC236}">
                <a16:creationId xmlns:a16="http://schemas.microsoft.com/office/drawing/2014/main" id="{03B4AB6F-E985-E144-B0B0-8CFEB38270E9}"/>
              </a:ext>
            </a:extLst>
          </p:cNvPr>
          <p:cNvGrpSpPr/>
          <p:nvPr/>
        </p:nvGrpSpPr>
        <p:grpSpPr>
          <a:xfrm>
            <a:off x="6627235" y="3333285"/>
            <a:ext cx="1550041" cy="932382"/>
            <a:chOff x="5667988" y="3932306"/>
            <a:chExt cx="1550041" cy="932382"/>
          </a:xfrm>
        </p:grpSpPr>
        <p:pic>
          <p:nvPicPr>
            <p:cNvPr id="12" name="Grafik 11">
              <a:extLst>
                <a:ext uri="{FF2B5EF4-FFF2-40B4-BE49-F238E27FC236}">
                  <a16:creationId xmlns:a16="http://schemas.microsoft.com/office/drawing/2014/main" id="{9C87A7D0-D8C6-9349-94CA-A1DA35E37804}"/>
                </a:ext>
              </a:extLst>
            </p:cNvPr>
            <p:cNvPicPr>
              <a:picLocks noChangeAspect="1"/>
            </p:cNvPicPr>
            <p:nvPr/>
          </p:nvPicPr>
          <p:blipFill>
            <a:blip r:embed="rId3"/>
            <a:stretch>
              <a:fillRect/>
            </a:stretch>
          </p:blipFill>
          <p:spPr>
            <a:xfrm>
              <a:off x="5980007" y="3932306"/>
              <a:ext cx="558000" cy="558000"/>
            </a:xfrm>
            <a:prstGeom prst="rect">
              <a:avLst/>
            </a:prstGeom>
          </p:spPr>
        </p:pic>
        <p:grpSp>
          <p:nvGrpSpPr>
            <p:cNvPr id="28" name="Gruppieren 27">
              <a:extLst>
                <a:ext uri="{FF2B5EF4-FFF2-40B4-BE49-F238E27FC236}">
                  <a16:creationId xmlns:a16="http://schemas.microsoft.com/office/drawing/2014/main" id="{19174EA5-4A7E-684B-83D8-3C3A6FB77206}"/>
                </a:ext>
              </a:extLst>
            </p:cNvPr>
            <p:cNvGrpSpPr/>
            <p:nvPr/>
          </p:nvGrpSpPr>
          <p:grpSpPr>
            <a:xfrm>
              <a:off x="5667988" y="4495356"/>
              <a:ext cx="1550041" cy="369332"/>
              <a:chOff x="5627307" y="4506009"/>
              <a:chExt cx="1550041" cy="369332"/>
            </a:xfrm>
          </p:grpSpPr>
          <p:sp>
            <p:nvSpPr>
              <p:cNvPr id="25" name="Abgerundetes Rechteck 24">
                <a:extLst>
                  <a:ext uri="{FF2B5EF4-FFF2-40B4-BE49-F238E27FC236}">
                    <a16:creationId xmlns:a16="http://schemas.microsoft.com/office/drawing/2014/main" id="{038D85F9-4475-D64E-8A83-A3F78CEFE9B3}"/>
                  </a:ext>
                </a:extLst>
              </p:cNvPr>
              <p:cNvSpPr/>
              <p:nvPr/>
            </p:nvSpPr>
            <p:spPr>
              <a:xfrm>
                <a:off x="5627307" y="4542349"/>
                <a:ext cx="1182039" cy="307855"/>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Textfeld 18">
                <a:extLst>
                  <a:ext uri="{FF2B5EF4-FFF2-40B4-BE49-F238E27FC236}">
                    <a16:creationId xmlns:a16="http://schemas.microsoft.com/office/drawing/2014/main" id="{46D3C02F-B247-7348-8C3B-0B2DC49D3339}"/>
                  </a:ext>
                </a:extLst>
              </p:cNvPr>
              <p:cNvSpPr txBox="1"/>
              <p:nvPr/>
            </p:nvSpPr>
            <p:spPr>
              <a:xfrm>
                <a:off x="5690380" y="4506009"/>
                <a:ext cx="1486968" cy="369332"/>
              </a:xfrm>
              <a:prstGeom prst="rect">
                <a:avLst/>
              </a:prstGeom>
              <a:noFill/>
            </p:spPr>
            <p:txBody>
              <a:bodyPr wrap="square" rtlCol="0">
                <a:spAutoFit/>
              </a:bodyPr>
              <a:lstStyle/>
              <a:p>
                <a:r>
                  <a:rPr lang="de-DE" i="1" dirty="0"/>
                  <a:t>Erklärung</a:t>
                </a:r>
              </a:p>
            </p:txBody>
          </p:sp>
        </p:grpSp>
      </p:grpSp>
      <p:grpSp>
        <p:nvGrpSpPr>
          <p:cNvPr id="33" name="Gruppieren 32">
            <a:extLst>
              <a:ext uri="{FF2B5EF4-FFF2-40B4-BE49-F238E27FC236}">
                <a16:creationId xmlns:a16="http://schemas.microsoft.com/office/drawing/2014/main" id="{EFEF19C6-9249-9445-9300-8191AC97D052}"/>
              </a:ext>
            </a:extLst>
          </p:cNvPr>
          <p:cNvGrpSpPr/>
          <p:nvPr/>
        </p:nvGrpSpPr>
        <p:grpSpPr>
          <a:xfrm>
            <a:off x="8710171" y="3388161"/>
            <a:ext cx="1486969" cy="852369"/>
            <a:chOff x="7438235" y="4028572"/>
            <a:chExt cx="1486969" cy="852369"/>
          </a:xfrm>
        </p:grpSpPr>
        <p:pic>
          <p:nvPicPr>
            <p:cNvPr id="14" name="Grafik 13">
              <a:extLst>
                <a:ext uri="{FF2B5EF4-FFF2-40B4-BE49-F238E27FC236}">
                  <a16:creationId xmlns:a16="http://schemas.microsoft.com/office/drawing/2014/main" id="{9021B6C1-270C-C942-95D2-9961ABFF730D}"/>
                </a:ext>
              </a:extLst>
            </p:cNvPr>
            <p:cNvPicPr>
              <a:picLocks noChangeAspect="1"/>
            </p:cNvPicPr>
            <p:nvPr/>
          </p:nvPicPr>
          <p:blipFill>
            <a:blip r:embed="rId4"/>
            <a:stretch>
              <a:fillRect/>
            </a:stretch>
          </p:blipFill>
          <p:spPr>
            <a:xfrm>
              <a:off x="7750255" y="4028572"/>
              <a:ext cx="558000" cy="558000"/>
            </a:xfrm>
            <a:prstGeom prst="rect">
              <a:avLst/>
            </a:prstGeom>
          </p:spPr>
        </p:pic>
        <p:grpSp>
          <p:nvGrpSpPr>
            <p:cNvPr id="29" name="Gruppieren 28">
              <a:extLst>
                <a:ext uri="{FF2B5EF4-FFF2-40B4-BE49-F238E27FC236}">
                  <a16:creationId xmlns:a16="http://schemas.microsoft.com/office/drawing/2014/main" id="{FAF0827E-38B6-7A4A-82CD-F9203FE49EA9}"/>
                </a:ext>
              </a:extLst>
            </p:cNvPr>
            <p:cNvGrpSpPr/>
            <p:nvPr/>
          </p:nvGrpSpPr>
          <p:grpSpPr>
            <a:xfrm>
              <a:off x="7438235" y="4511609"/>
              <a:ext cx="1486969" cy="369332"/>
              <a:chOff x="7438235" y="4511609"/>
              <a:chExt cx="1486969" cy="369332"/>
            </a:xfrm>
          </p:grpSpPr>
          <p:sp>
            <p:nvSpPr>
              <p:cNvPr id="26" name="Abgerundetes Rechteck 25">
                <a:extLst>
                  <a:ext uri="{FF2B5EF4-FFF2-40B4-BE49-F238E27FC236}">
                    <a16:creationId xmlns:a16="http://schemas.microsoft.com/office/drawing/2014/main" id="{56A93637-051F-AE40-B5A2-6446A182C9AE}"/>
                  </a:ext>
                </a:extLst>
              </p:cNvPr>
              <p:cNvSpPr/>
              <p:nvPr/>
            </p:nvSpPr>
            <p:spPr>
              <a:xfrm>
                <a:off x="7438235" y="4548090"/>
                <a:ext cx="1182039" cy="307855"/>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Textfeld 19">
                <a:extLst>
                  <a:ext uri="{FF2B5EF4-FFF2-40B4-BE49-F238E27FC236}">
                    <a16:creationId xmlns:a16="http://schemas.microsoft.com/office/drawing/2014/main" id="{F32074E1-A6CE-304B-BA6B-987D6308150F}"/>
                  </a:ext>
                </a:extLst>
              </p:cNvPr>
              <p:cNvSpPr txBox="1"/>
              <p:nvPr/>
            </p:nvSpPr>
            <p:spPr>
              <a:xfrm>
                <a:off x="7438236" y="4511609"/>
                <a:ext cx="1486968" cy="369332"/>
              </a:xfrm>
              <a:prstGeom prst="rect">
                <a:avLst/>
              </a:prstGeom>
              <a:noFill/>
            </p:spPr>
            <p:txBody>
              <a:bodyPr wrap="square" rtlCol="0">
                <a:spAutoFit/>
              </a:bodyPr>
              <a:lstStyle/>
              <a:p>
                <a:r>
                  <a:rPr lang="de-DE" i="1" dirty="0"/>
                  <a:t>Befragung</a:t>
                </a:r>
              </a:p>
            </p:txBody>
          </p:sp>
        </p:grpSp>
      </p:grpSp>
      <p:grpSp>
        <p:nvGrpSpPr>
          <p:cNvPr id="37" name="Gruppieren 36">
            <a:extLst>
              <a:ext uri="{FF2B5EF4-FFF2-40B4-BE49-F238E27FC236}">
                <a16:creationId xmlns:a16="http://schemas.microsoft.com/office/drawing/2014/main" id="{2A3D7FCB-CE04-304D-A22B-4BC9442CB8C7}"/>
              </a:ext>
            </a:extLst>
          </p:cNvPr>
          <p:cNvGrpSpPr/>
          <p:nvPr/>
        </p:nvGrpSpPr>
        <p:grpSpPr>
          <a:xfrm>
            <a:off x="2496804" y="3367113"/>
            <a:ext cx="1182040" cy="876928"/>
            <a:chOff x="2309822" y="3513805"/>
            <a:chExt cx="1182040" cy="876928"/>
          </a:xfrm>
        </p:grpSpPr>
        <p:sp>
          <p:nvSpPr>
            <p:cNvPr id="22" name="Abgerundetes Rechteck 21">
              <a:extLst>
                <a:ext uri="{FF2B5EF4-FFF2-40B4-BE49-F238E27FC236}">
                  <a16:creationId xmlns:a16="http://schemas.microsoft.com/office/drawing/2014/main" id="{5C88DD3A-829F-C941-8049-E3843D896187}"/>
                </a:ext>
              </a:extLst>
            </p:cNvPr>
            <p:cNvSpPr/>
            <p:nvPr/>
          </p:nvSpPr>
          <p:spPr>
            <a:xfrm>
              <a:off x="2309822" y="4067610"/>
              <a:ext cx="1182039" cy="307855"/>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36" name="Gruppieren 35">
              <a:extLst>
                <a:ext uri="{FF2B5EF4-FFF2-40B4-BE49-F238E27FC236}">
                  <a16:creationId xmlns:a16="http://schemas.microsoft.com/office/drawing/2014/main" id="{DC80D857-ED18-4E4B-BB66-5C64950EBDAF}"/>
                </a:ext>
              </a:extLst>
            </p:cNvPr>
            <p:cNvGrpSpPr/>
            <p:nvPr/>
          </p:nvGrpSpPr>
          <p:grpSpPr>
            <a:xfrm>
              <a:off x="2309823" y="3513805"/>
              <a:ext cx="1182039" cy="876928"/>
              <a:chOff x="1838505" y="3984735"/>
              <a:chExt cx="1182039" cy="876928"/>
            </a:xfrm>
          </p:grpSpPr>
          <p:pic>
            <p:nvPicPr>
              <p:cNvPr id="8" name="Grafik 7">
                <a:extLst>
                  <a:ext uri="{FF2B5EF4-FFF2-40B4-BE49-F238E27FC236}">
                    <a16:creationId xmlns:a16="http://schemas.microsoft.com/office/drawing/2014/main" id="{4CED8C1C-F357-5948-8079-C79C134739A7}"/>
                  </a:ext>
                </a:extLst>
              </p:cNvPr>
              <p:cNvPicPr>
                <a:picLocks noChangeAspect="1"/>
              </p:cNvPicPr>
              <p:nvPr/>
            </p:nvPicPr>
            <p:blipFill>
              <a:blip r:embed="rId5"/>
              <a:stretch>
                <a:fillRect/>
              </a:stretch>
            </p:blipFill>
            <p:spPr>
              <a:xfrm>
                <a:off x="2188723" y="3984735"/>
                <a:ext cx="557613" cy="557613"/>
              </a:xfrm>
              <a:prstGeom prst="rect">
                <a:avLst/>
              </a:prstGeom>
            </p:spPr>
          </p:pic>
          <p:sp>
            <p:nvSpPr>
              <p:cNvPr id="17" name="Textfeld 16">
                <a:extLst>
                  <a:ext uri="{FF2B5EF4-FFF2-40B4-BE49-F238E27FC236}">
                    <a16:creationId xmlns:a16="http://schemas.microsoft.com/office/drawing/2014/main" id="{B4B93D53-20C1-AE49-89B6-29A79363BA7F}"/>
                  </a:ext>
                </a:extLst>
              </p:cNvPr>
              <p:cNvSpPr txBox="1"/>
              <p:nvPr/>
            </p:nvSpPr>
            <p:spPr>
              <a:xfrm>
                <a:off x="1838505" y="4492331"/>
                <a:ext cx="1182039" cy="369332"/>
              </a:xfrm>
              <a:prstGeom prst="rect">
                <a:avLst/>
              </a:prstGeom>
              <a:noFill/>
            </p:spPr>
            <p:txBody>
              <a:bodyPr wrap="square" rtlCol="0">
                <a:spAutoFit/>
              </a:bodyPr>
              <a:lstStyle/>
              <a:p>
                <a:r>
                  <a:rPr lang="de-DE" i="1" dirty="0"/>
                  <a:t>Aneignung</a:t>
                </a:r>
              </a:p>
            </p:txBody>
          </p:sp>
        </p:grpSp>
      </p:grpSp>
      <p:pic>
        <p:nvPicPr>
          <p:cNvPr id="30" name="Grafik 29">
            <a:extLst>
              <a:ext uri="{FF2B5EF4-FFF2-40B4-BE49-F238E27FC236}">
                <a16:creationId xmlns:a16="http://schemas.microsoft.com/office/drawing/2014/main" id="{820EF222-4271-754D-8D39-999337E43D33}"/>
              </a:ext>
            </a:extLst>
          </p:cNvPr>
          <p:cNvPicPr>
            <a:picLocks noChangeAspect="1"/>
          </p:cNvPicPr>
          <p:nvPr/>
        </p:nvPicPr>
        <p:blipFill>
          <a:blip r:embed="rId6"/>
          <a:stretch>
            <a:fillRect/>
          </a:stretch>
        </p:blipFill>
        <p:spPr>
          <a:xfrm>
            <a:off x="954437" y="5133593"/>
            <a:ext cx="472659" cy="472659"/>
          </a:xfrm>
          <a:prstGeom prst="rect">
            <a:avLst/>
          </a:prstGeom>
        </p:spPr>
      </p:pic>
      <p:sp>
        <p:nvSpPr>
          <p:cNvPr id="34" name="Textfeld 33">
            <a:extLst>
              <a:ext uri="{FF2B5EF4-FFF2-40B4-BE49-F238E27FC236}">
                <a16:creationId xmlns:a16="http://schemas.microsoft.com/office/drawing/2014/main" id="{AB57C96C-B6C6-B94F-AE5F-9DBB88E34030}"/>
              </a:ext>
            </a:extLst>
          </p:cNvPr>
          <p:cNvSpPr txBox="1"/>
          <p:nvPr/>
        </p:nvSpPr>
        <p:spPr>
          <a:xfrm>
            <a:off x="1376658" y="4979618"/>
            <a:ext cx="2240291" cy="738664"/>
          </a:xfrm>
          <a:prstGeom prst="rect">
            <a:avLst/>
          </a:prstGeom>
          <a:noFill/>
        </p:spPr>
        <p:txBody>
          <a:bodyPr wrap="square" rtlCol="0">
            <a:spAutoFit/>
          </a:bodyPr>
          <a:lstStyle/>
          <a:p>
            <a:r>
              <a:rPr lang="de-DE" sz="1400" i="1" dirty="0"/>
              <a:t>Achte während des Lesens auf den Forscher! Er weist auf wichtige Begriffe hin. </a:t>
            </a:r>
          </a:p>
        </p:txBody>
      </p:sp>
      <p:pic>
        <p:nvPicPr>
          <p:cNvPr id="35" name="Grafik 3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91574" y="332375"/>
            <a:ext cx="680400" cy="680400"/>
          </a:xfrm>
          <a:prstGeom prst="rect">
            <a:avLst/>
          </a:prstGeom>
        </p:spPr>
      </p:pic>
    </p:spTree>
    <p:extLst>
      <p:ext uri="{BB962C8B-B14F-4D97-AF65-F5344CB8AC3E}">
        <p14:creationId xmlns:p14="http://schemas.microsoft.com/office/powerpoint/2010/main" val="9629963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Bei sauren Lebensmitteln zeigt der pH-Indikator eine rote oder gelbe Färbung an. Das zeigt, dass der pH-Wert unter 7 ist. </a:t>
            </a:r>
          </a:p>
        </p:txBody>
      </p:sp>
      <p:sp>
        <p:nvSpPr>
          <p:cNvPr id="4" name="Foliennummernplatzhalter 3"/>
          <p:cNvSpPr>
            <a:spLocks noGrp="1"/>
          </p:cNvSpPr>
          <p:nvPr>
            <p:ph type="sldNum" sz="quarter" idx="12"/>
          </p:nvPr>
        </p:nvSpPr>
        <p:spPr/>
        <p:txBody>
          <a:bodyPr/>
          <a:lstStyle/>
          <a:p>
            <a:fld id="{2BFF9692-ABA8-EB4D-B52F-45EFB6AD87B9}" type="slidenum">
              <a:rPr lang="de-DE" smtClean="0"/>
              <a:t>30</a:t>
            </a:fld>
            <a:endParaRPr lang="de-DE"/>
          </a:p>
        </p:txBody>
      </p:sp>
      <p:sp>
        <p:nvSpPr>
          <p:cNvPr id="5" name="Textfeld 4">
            <a:extLst>
              <a:ext uri="{FF2B5EF4-FFF2-40B4-BE49-F238E27FC236}">
                <a16:creationId xmlns:a16="http://schemas.microsoft.com/office/drawing/2014/main" id="{6675BC94-2D4A-944A-A657-43671DC2AB42}"/>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6" name="Grafik 5">
            <a:extLst>
              <a:ext uri="{FF2B5EF4-FFF2-40B4-BE49-F238E27FC236}">
                <a16:creationId xmlns:a16="http://schemas.microsoft.com/office/drawing/2014/main" id="{90BDC2EF-2B0E-4E41-879D-2135E63AA2D8}"/>
              </a:ext>
            </a:extLst>
          </p:cNvPr>
          <p:cNvPicPr>
            <a:picLocks noChangeAspect="1"/>
          </p:cNvPicPr>
          <p:nvPr/>
        </p:nvPicPr>
        <p:blipFill>
          <a:blip r:embed="rId2"/>
          <a:stretch>
            <a:fillRect/>
          </a:stretch>
        </p:blipFill>
        <p:spPr>
          <a:xfrm>
            <a:off x="10637052" y="303179"/>
            <a:ext cx="680400" cy="680400"/>
          </a:xfrm>
          <a:prstGeom prst="rect">
            <a:avLst/>
          </a:prstGeom>
        </p:spPr>
      </p:pic>
      <p:graphicFrame>
        <p:nvGraphicFramePr>
          <p:cNvPr id="7" name="Tabelle 6"/>
          <p:cNvGraphicFramePr>
            <a:graphicFrameLocks noGrp="1"/>
          </p:cNvGraphicFramePr>
          <p:nvPr>
            <p:extLst>
              <p:ext uri="{D42A27DB-BD31-4B8C-83A1-F6EECF244321}">
                <p14:modId xmlns:p14="http://schemas.microsoft.com/office/powerpoint/2010/main" val="3853956184"/>
              </p:ext>
            </p:extLst>
          </p:nvPr>
        </p:nvGraphicFramePr>
        <p:xfrm>
          <a:off x="2029763" y="3129866"/>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8" name="Textfeld 7"/>
          <p:cNvSpPr txBox="1"/>
          <p:nvPr/>
        </p:nvSpPr>
        <p:spPr>
          <a:xfrm>
            <a:off x="1910499" y="2765690"/>
            <a:ext cx="9521072" cy="369332"/>
          </a:xfrm>
          <a:prstGeom prst="rect">
            <a:avLst/>
          </a:prstGeom>
          <a:noFill/>
        </p:spPr>
        <p:txBody>
          <a:bodyPr wrap="square" rtlCol="0">
            <a:spAutoFit/>
          </a:bodyPr>
          <a:lstStyle/>
          <a:p>
            <a:r>
              <a:rPr lang="de-DE" dirty="0"/>
              <a:t>0          1         2          3          4          5           6          7          8          9        10        11        12        13       14 </a:t>
            </a:r>
          </a:p>
        </p:txBody>
      </p:sp>
      <p:sp>
        <p:nvSpPr>
          <p:cNvPr id="9" name="Textfeld 8"/>
          <p:cNvSpPr txBox="1"/>
          <p:nvPr/>
        </p:nvSpPr>
        <p:spPr>
          <a:xfrm>
            <a:off x="5400900" y="3519435"/>
            <a:ext cx="2232328" cy="276999"/>
          </a:xfrm>
          <a:prstGeom prst="rect">
            <a:avLst/>
          </a:prstGeom>
          <a:noFill/>
        </p:spPr>
        <p:txBody>
          <a:bodyPr wrap="square" rtlCol="0">
            <a:spAutoFit/>
          </a:bodyPr>
          <a:lstStyle/>
          <a:p>
            <a:r>
              <a:rPr lang="de-DE" sz="1200" i="1" dirty="0"/>
              <a:t>Farbskala von Universalindikator</a:t>
            </a:r>
          </a:p>
        </p:txBody>
      </p:sp>
      <p:sp>
        <p:nvSpPr>
          <p:cNvPr id="10" name="Textfeld 9"/>
          <p:cNvSpPr txBox="1"/>
          <p:nvPr/>
        </p:nvSpPr>
        <p:spPr>
          <a:xfrm>
            <a:off x="1017952" y="2796467"/>
            <a:ext cx="1011811" cy="307777"/>
          </a:xfrm>
          <a:prstGeom prst="rect">
            <a:avLst/>
          </a:prstGeom>
          <a:noFill/>
        </p:spPr>
        <p:txBody>
          <a:bodyPr wrap="square" rtlCol="0">
            <a:spAutoFit/>
          </a:bodyPr>
          <a:lstStyle/>
          <a:p>
            <a:r>
              <a:rPr lang="de-DE" sz="1400" dirty="0"/>
              <a:t>pH-Wert</a:t>
            </a:r>
            <a:endParaRPr lang="de-DE" dirty="0"/>
          </a:p>
        </p:txBody>
      </p:sp>
      <p:sp>
        <p:nvSpPr>
          <p:cNvPr id="11" name="Textfeld 10"/>
          <p:cNvSpPr txBox="1"/>
          <p:nvPr/>
        </p:nvSpPr>
        <p:spPr>
          <a:xfrm>
            <a:off x="3649850" y="3153751"/>
            <a:ext cx="1782305" cy="307777"/>
          </a:xfrm>
          <a:prstGeom prst="rect">
            <a:avLst/>
          </a:prstGeom>
          <a:noFill/>
        </p:spPr>
        <p:txBody>
          <a:bodyPr wrap="square" rtlCol="0">
            <a:spAutoFit/>
          </a:bodyPr>
          <a:lstStyle/>
          <a:p>
            <a:r>
              <a:rPr lang="de-DE" sz="1400" i="1" dirty="0"/>
              <a:t>sauer</a:t>
            </a:r>
          </a:p>
        </p:txBody>
      </p:sp>
      <p:sp>
        <p:nvSpPr>
          <p:cNvPr id="12" name="Textfeld 11"/>
          <p:cNvSpPr txBox="1"/>
          <p:nvPr/>
        </p:nvSpPr>
        <p:spPr>
          <a:xfrm>
            <a:off x="6122605" y="3161397"/>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3159908"/>
            <a:ext cx="1002225" cy="307777"/>
          </a:xfrm>
          <a:prstGeom prst="rect">
            <a:avLst/>
          </a:prstGeom>
          <a:noFill/>
        </p:spPr>
        <p:txBody>
          <a:bodyPr wrap="square" rtlCol="0">
            <a:spAutoFit/>
          </a:bodyPr>
          <a:lstStyle/>
          <a:p>
            <a:r>
              <a:rPr lang="de-DE" sz="1400" i="1" dirty="0"/>
              <a:t>alkalisch</a:t>
            </a:r>
          </a:p>
        </p:txBody>
      </p:sp>
      <p:pic>
        <p:nvPicPr>
          <p:cNvPr id="16" name="Grafik 1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24112405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Mithilfe des Universalindikators kann der pH-Wert des unbekannten Softdrinks überprüft werden. Wenn der Universalindikator eine rote oder gelbe Färbung zeigt, liegt der pH-Wert unter 7. Das deutet auf einen sauren Softdrink hin.</a:t>
            </a:r>
          </a:p>
        </p:txBody>
      </p:sp>
      <p:sp>
        <p:nvSpPr>
          <p:cNvPr id="4" name="Foliennummernplatzhalter 3"/>
          <p:cNvSpPr>
            <a:spLocks noGrp="1"/>
          </p:cNvSpPr>
          <p:nvPr>
            <p:ph type="sldNum" sz="quarter" idx="12"/>
          </p:nvPr>
        </p:nvSpPr>
        <p:spPr/>
        <p:txBody>
          <a:bodyPr/>
          <a:lstStyle/>
          <a:p>
            <a:fld id="{2BFF9692-ABA8-EB4D-B52F-45EFB6AD87B9}" type="slidenum">
              <a:rPr lang="de-DE" smtClean="0"/>
              <a:t>31</a:t>
            </a:fld>
            <a:endParaRPr lang="de-DE"/>
          </a:p>
        </p:txBody>
      </p:sp>
      <p:sp>
        <p:nvSpPr>
          <p:cNvPr id="5" name="Textfeld 4">
            <a:extLst>
              <a:ext uri="{FF2B5EF4-FFF2-40B4-BE49-F238E27FC236}">
                <a16:creationId xmlns:a16="http://schemas.microsoft.com/office/drawing/2014/main" id="{B694E52C-10BD-F549-A1C1-3A69F12E305C}"/>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6" name="Grafik 5">
            <a:extLst>
              <a:ext uri="{FF2B5EF4-FFF2-40B4-BE49-F238E27FC236}">
                <a16:creationId xmlns:a16="http://schemas.microsoft.com/office/drawing/2014/main" id="{839B19F7-F69B-2E4F-85D8-9C238B01C563}"/>
              </a:ext>
            </a:extLst>
          </p:cNvPr>
          <p:cNvPicPr>
            <a:picLocks noChangeAspect="1"/>
          </p:cNvPicPr>
          <p:nvPr/>
        </p:nvPicPr>
        <p:blipFill>
          <a:blip r:embed="rId2"/>
          <a:stretch>
            <a:fillRect/>
          </a:stretch>
        </p:blipFill>
        <p:spPr>
          <a:xfrm>
            <a:off x="10637052" y="303179"/>
            <a:ext cx="680400" cy="680400"/>
          </a:xfrm>
          <a:prstGeom prst="rect">
            <a:avLst/>
          </a:prstGeom>
        </p:spPr>
      </p:pic>
      <p:graphicFrame>
        <p:nvGraphicFramePr>
          <p:cNvPr id="7" name="Tabelle 6"/>
          <p:cNvGraphicFramePr>
            <a:graphicFrameLocks noGrp="1"/>
          </p:cNvGraphicFramePr>
          <p:nvPr>
            <p:extLst>
              <p:ext uri="{D42A27DB-BD31-4B8C-83A1-F6EECF244321}">
                <p14:modId xmlns:p14="http://schemas.microsoft.com/office/powerpoint/2010/main" val="2589572499"/>
              </p:ext>
            </p:extLst>
          </p:nvPr>
        </p:nvGraphicFramePr>
        <p:xfrm>
          <a:off x="2029763" y="3129866"/>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8" name="Textfeld 7"/>
          <p:cNvSpPr txBox="1"/>
          <p:nvPr/>
        </p:nvSpPr>
        <p:spPr>
          <a:xfrm>
            <a:off x="1910499" y="2765690"/>
            <a:ext cx="9521072" cy="369332"/>
          </a:xfrm>
          <a:prstGeom prst="rect">
            <a:avLst/>
          </a:prstGeom>
          <a:noFill/>
        </p:spPr>
        <p:txBody>
          <a:bodyPr wrap="square" rtlCol="0">
            <a:spAutoFit/>
          </a:bodyPr>
          <a:lstStyle/>
          <a:p>
            <a:r>
              <a:rPr lang="de-DE" dirty="0"/>
              <a:t>0          1         2          3          4          5           6          7          8          9        10        11        12        13       14 </a:t>
            </a:r>
          </a:p>
        </p:txBody>
      </p:sp>
      <p:sp>
        <p:nvSpPr>
          <p:cNvPr id="9" name="Textfeld 8"/>
          <p:cNvSpPr txBox="1"/>
          <p:nvPr/>
        </p:nvSpPr>
        <p:spPr>
          <a:xfrm>
            <a:off x="5400900" y="3519435"/>
            <a:ext cx="2232328" cy="276999"/>
          </a:xfrm>
          <a:prstGeom prst="rect">
            <a:avLst/>
          </a:prstGeom>
          <a:noFill/>
        </p:spPr>
        <p:txBody>
          <a:bodyPr wrap="square" rtlCol="0">
            <a:spAutoFit/>
          </a:bodyPr>
          <a:lstStyle/>
          <a:p>
            <a:r>
              <a:rPr lang="de-DE" sz="1200" i="1" dirty="0"/>
              <a:t>Farbskala von Universalindikator</a:t>
            </a:r>
          </a:p>
        </p:txBody>
      </p:sp>
      <p:sp>
        <p:nvSpPr>
          <p:cNvPr id="10" name="Textfeld 9"/>
          <p:cNvSpPr txBox="1"/>
          <p:nvPr/>
        </p:nvSpPr>
        <p:spPr>
          <a:xfrm>
            <a:off x="1017952" y="2796467"/>
            <a:ext cx="1011811" cy="307777"/>
          </a:xfrm>
          <a:prstGeom prst="rect">
            <a:avLst/>
          </a:prstGeom>
          <a:noFill/>
        </p:spPr>
        <p:txBody>
          <a:bodyPr wrap="square" rtlCol="0">
            <a:spAutoFit/>
          </a:bodyPr>
          <a:lstStyle/>
          <a:p>
            <a:r>
              <a:rPr lang="de-DE" sz="1400" dirty="0"/>
              <a:t>pH-Wert</a:t>
            </a:r>
            <a:endParaRPr lang="de-DE" dirty="0"/>
          </a:p>
        </p:txBody>
      </p:sp>
      <p:sp>
        <p:nvSpPr>
          <p:cNvPr id="11" name="Textfeld 10"/>
          <p:cNvSpPr txBox="1"/>
          <p:nvPr/>
        </p:nvSpPr>
        <p:spPr>
          <a:xfrm>
            <a:off x="3649850" y="3153751"/>
            <a:ext cx="1782305" cy="307777"/>
          </a:xfrm>
          <a:prstGeom prst="rect">
            <a:avLst/>
          </a:prstGeom>
          <a:noFill/>
        </p:spPr>
        <p:txBody>
          <a:bodyPr wrap="square" rtlCol="0">
            <a:spAutoFit/>
          </a:bodyPr>
          <a:lstStyle/>
          <a:p>
            <a:r>
              <a:rPr lang="de-DE" sz="1400" i="1" dirty="0"/>
              <a:t>sauer</a:t>
            </a:r>
          </a:p>
        </p:txBody>
      </p:sp>
      <p:sp>
        <p:nvSpPr>
          <p:cNvPr id="12" name="Textfeld 11"/>
          <p:cNvSpPr txBox="1"/>
          <p:nvPr/>
        </p:nvSpPr>
        <p:spPr>
          <a:xfrm>
            <a:off x="6122605" y="3161397"/>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3159908"/>
            <a:ext cx="1002225" cy="307777"/>
          </a:xfrm>
          <a:prstGeom prst="rect">
            <a:avLst/>
          </a:prstGeom>
          <a:noFill/>
        </p:spPr>
        <p:txBody>
          <a:bodyPr wrap="square" rtlCol="0">
            <a:spAutoFit/>
          </a:bodyPr>
          <a:lstStyle/>
          <a:p>
            <a:r>
              <a:rPr lang="de-DE" sz="1400" i="1" dirty="0"/>
              <a:t>alkalisch</a:t>
            </a:r>
          </a:p>
        </p:txBody>
      </p:sp>
      <p:pic>
        <p:nvPicPr>
          <p:cNvPr id="16" name="Grafik 1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1818704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Säuremoleküle werden in ein positiv geladenes Wasserstoff-Ion und ein negativ geladenes Säurerest-Ion gespalten.</a:t>
            </a:r>
          </a:p>
          <a:p>
            <a:pPr marL="0" indent="0">
              <a:buNone/>
            </a:pPr>
            <a:endParaRPr lang="de-DE" dirty="0"/>
          </a:p>
          <a:p>
            <a:pPr marL="0" indent="0">
              <a:buNone/>
            </a:pPr>
            <a:endParaRPr lang="de-DE" dirty="0"/>
          </a:p>
        </p:txBody>
      </p:sp>
      <p:sp>
        <p:nvSpPr>
          <p:cNvPr id="23" name="Foliennummernplatzhalter 22"/>
          <p:cNvSpPr>
            <a:spLocks noGrp="1"/>
          </p:cNvSpPr>
          <p:nvPr>
            <p:ph type="sldNum" sz="quarter" idx="12"/>
          </p:nvPr>
        </p:nvSpPr>
        <p:spPr/>
        <p:txBody>
          <a:bodyPr/>
          <a:lstStyle/>
          <a:p>
            <a:fld id="{2BFF9692-ABA8-EB4D-B52F-45EFB6AD87B9}" type="slidenum">
              <a:rPr lang="de-DE" smtClean="0"/>
              <a:t>32</a:t>
            </a:fld>
            <a:endParaRPr lang="de-DE"/>
          </a:p>
        </p:txBody>
      </p:sp>
      <p:sp>
        <p:nvSpPr>
          <p:cNvPr id="25" name="Textfeld 24">
            <a:extLst>
              <a:ext uri="{FF2B5EF4-FFF2-40B4-BE49-F238E27FC236}">
                <a16:creationId xmlns:a16="http://schemas.microsoft.com/office/drawing/2014/main" id="{4B3A04A5-B06D-FF47-92C4-FEFF993DBB09}"/>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6" name="Grafik 25">
            <a:extLst>
              <a:ext uri="{FF2B5EF4-FFF2-40B4-BE49-F238E27FC236}">
                <a16:creationId xmlns:a16="http://schemas.microsoft.com/office/drawing/2014/main" id="{2E3C91D6-6F72-B841-A0CA-093541E9341F}"/>
              </a:ext>
            </a:extLst>
          </p:cNvPr>
          <p:cNvPicPr>
            <a:picLocks noChangeAspect="1"/>
          </p:cNvPicPr>
          <p:nvPr/>
        </p:nvPicPr>
        <p:blipFill>
          <a:blip r:embed="rId2"/>
          <a:stretch>
            <a:fillRect/>
          </a:stretch>
        </p:blipFill>
        <p:spPr>
          <a:xfrm>
            <a:off x="10637052" y="303179"/>
            <a:ext cx="680400" cy="680400"/>
          </a:xfrm>
          <a:prstGeom prst="rect">
            <a:avLst/>
          </a:prstGeom>
        </p:spPr>
      </p:pic>
      <p:sp>
        <p:nvSpPr>
          <p:cNvPr id="27"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8" name="Textfeld 27">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29" name="Textfeld 28">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30" name="Textfeld 29">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31"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32" name="Gerade Verbindung mit Pfeil 31">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Oval 10">
            <a:extLst>
              <a:ext uri="{FF2B5EF4-FFF2-40B4-BE49-F238E27FC236}">
                <a16:creationId xmlns:a16="http://schemas.microsoft.com/office/drawing/2014/main" id="{703F6629-274B-574D-A905-A3D4F13E8BDC}"/>
              </a:ext>
            </a:extLst>
          </p:cNvPr>
          <p:cNvSpPr>
            <a:spLocks noChangeAspect="1"/>
          </p:cNvSpPr>
          <p:nvPr/>
        </p:nvSpPr>
        <p:spPr>
          <a:xfrm>
            <a:off x="69523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4"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5" name="Textfeld 34">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36" name="Textfeld 35">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37" name="Gerade Verbindung mit Pfeil 36">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Textfeld 37">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39"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0"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1" name="Textfeld 40">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42" name="Textfeld 41">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43" name="Gerade Verbindung mit Pfeil 42">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4" name="Textfeld 43">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45" name="Textfeld 44">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pic>
        <p:nvPicPr>
          <p:cNvPr id="46" name="Grafik 4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2475952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Säuremoleküle werden in wässriger Lösung in ein positiv geladenes Wasserstoff-Ion (H</a:t>
            </a:r>
            <a:r>
              <a:rPr lang="de-DE" sz="2000" baseline="30000" dirty="0"/>
              <a:t>+</a:t>
            </a:r>
            <a:r>
              <a:rPr lang="de-DE" sz="2000" dirty="0"/>
              <a:t>-Ion) und ein negativ geladenes Säurerest-Ion (A</a:t>
            </a:r>
            <a:r>
              <a:rPr lang="de-DE" sz="2000" baseline="30000" dirty="0"/>
              <a:t>-</a:t>
            </a:r>
            <a:r>
              <a:rPr lang="de-DE" sz="2000" dirty="0"/>
              <a:t>-Ion) 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chemischen Eigenschaften von sauren Lösungen sind auf das Vorhandensein der Wasserstoff-Ionen zurück zu führen. </a:t>
            </a:r>
            <a:br>
              <a:rPr lang="de-DE" sz="2000" dirty="0"/>
            </a:br>
            <a:r>
              <a:rPr lang="de-DE" sz="2000" dirty="0"/>
              <a:t>Die Wasserstoff-Ionen werden in wässriger Lösung hydratisiert, also von Wassermolekülen umgeben. Die hydratisierten Wasserstoff-Ionen reagieren mit dem Hydroxylapatit des Zahnschmelzes. Durch diese chemische Reaktion wird der Zahnschmelz geschädigt. Als Reaktionsprodukte entstehen Calcium-Ionen, Phosphat-Ionen und Wassermoleküle. </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33</a:t>
            </a:fld>
            <a:endParaRPr lang="de-DE"/>
          </a:p>
        </p:txBody>
      </p:sp>
      <p:sp>
        <p:nvSpPr>
          <p:cNvPr id="16" name="Textfeld 15">
            <a:extLst>
              <a:ext uri="{FF2B5EF4-FFF2-40B4-BE49-F238E27FC236}">
                <a16:creationId xmlns:a16="http://schemas.microsoft.com/office/drawing/2014/main" id="{2FFB3F0C-FC2D-AE46-8233-B264210264E0}"/>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17" name="Grafik 16">
            <a:extLst>
              <a:ext uri="{FF2B5EF4-FFF2-40B4-BE49-F238E27FC236}">
                <a16:creationId xmlns:a16="http://schemas.microsoft.com/office/drawing/2014/main" id="{9060DBB8-2D79-9043-8B7C-7B7E19532616}"/>
              </a:ext>
            </a:extLst>
          </p:cNvPr>
          <p:cNvPicPr>
            <a:picLocks noChangeAspect="1"/>
          </p:cNvPicPr>
          <p:nvPr/>
        </p:nvPicPr>
        <p:blipFill>
          <a:blip r:embed="rId2"/>
          <a:stretch>
            <a:fillRect/>
          </a:stretch>
        </p:blipFill>
        <p:spPr>
          <a:xfrm>
            <a:off x="10637052" y="303179"/>
            <a:ext cx="680400" cy="680400"/>
          </a:xfrm>
          <a:prstGeom prst="rect">
            <a:avLst/>
          </a:prstGeom>
        </p:spPr>
      </p:pic>
      <p:sp>
        <p:nvSpPr>
          <p:cNvPr id="42" name="Oval 3">
            <a:extLst>
              <a:ext uri="{FF2B5EF4-FFF2-40B4-BE49-F238E27FC236}">
                <a16:creationId xmlns:a16="http://schemas.microsoft.com/office/drawing/2014/main" id="{95E661CC-52DA-D34C-85AD-54E007B27D14}"/>
              </a:ext>
            </a:extLst>
          </p:cNvPr>
          <p:cNvSpPr>
            <a:spLocks noChangeAspect="1"/>
          </p:cNvSpPr>
          <p:nvPr/>
        </p:nvSpPr>
        <p:spPr>
          <a:xfrm>
            <a:off x="3982401" y="2362726"/>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3" name="Textfeld 42">
            <a:extLst>
              <a:ext uri="{FF2B5EF4-FFF2-40B4-BE49-F238E27FC236}">
                <a16:creationId xmlns:a16="http://schemas.microsoft.com/office/drawing/2014/main" id="{48E6D44E-02EC-884D-BED0-E5A714370BC6}"/>
              </a:ext>
            </a:extLst>
          </p:cNvPr>
          <p:cNvSpPr txBox="1"/>
          <p:nvPr/>
        </p:nvSpPr>
        <p:spPr>
          <a:xfrm>
            <a:off x="2331314" y="2433699"/>
            <a:ext cx="1385740" cy="276999"/>
          </a:xfrm>
          <a:prstGeom prst="rect">
            <a:avLst/>
          </a:prstGeom>
          <a:noFill/>
        </p:spPr>
        <p:txBody>
          <a:bodyPr wrap="square" rtlCol="0">
            <a:spAutoFit/>
          </a:bodyPr>
          <a:lstStyle/>
          <a:p>
            <a:r>
              <a:rPr lang="de-DE" sz="1200" i="1" dirty="0"/>
              <a:t>Modell:</a:t>
            </a:r>
          </a:p>
        </p:txBody>
      </p:sp>
      <p:sp>
        <p:nvSpPr>
          <p:cNvPr id="44" name="Textfeld 43">
            <a:extLst>
              <a:ext uri="{FF2B5EF4-FFF2-40B4-BE49-F238E27FC236}">
                <a16:creationId xmlns:a16="http://schemas.microsoft.com/office/drawing/2014/main" id="{CCA9CFBA-FA39-144E-B35C-A75B7F590B7E}"/>
              </a:ext>
            </a:extLst>
          </p:cNvPr>
          <p:cNvSpPr txBox="1"/>
          <p:nvPr/>
        </p:nvSpPr>
        <p:spPr>
          <a:xfrm>
            <a:off x="2315305" y="3026123"/>
            <a:ext cx="1385740" cy="276999"/>
          </a:xfrm>
          <a:prstGeom prst="rect">
            <a:avLst/>
          </a:prstGeom>
          <a:noFill/>
        </p:spPr>
        <p:txBody>
          <a:bodyPr wrap="square" rtlCol="0">
            <a:spAutoFit/>
          </a:bodyPr>
          <a:lstStyle/>
          <a:p>
            <a:r>
              <a:rPr lang="de-DE" sz="1200" i="1" dirty="0"/>
              <a:t>Reaktionsschema:</a:t>
            </a:r>
          </a:p>
        </p:txBody>
      </p:sp>
      <p:sp>
        <p:nvSpPr>
          <p:cNvPr id="45" name="Textfeld 44">
            <a:extLst>
              <a:ext uri="{FF2B5EF4-FFF2-40B4-BE49-F238E27FC236}">
                <a16:creationId xmlns:a16="http://schemas.microsoft.com/office/drawing/2014/main" id="{546E3332-456F-634C-8052-B0E0E8479904}"/>
              </a:ext>
            </a:extLst>
          </p:cNvPr>
          <p:cNvSpPr txBox="1"/>
          <p:nvPr/>
        </p:nvSpPr>
        <p:spPr>
          <a:xfrm>
            <a:off x="2284657" y="3630032"/>
            <a:ext cx="1479054" cy="276999"/>
          </a:xfrm>
          <a:prstGeom prst="rect">
            <a:avLst/>
          </a:prstGeom>
          <a:noFill/>
        </p:spPr>
        <p:txBody>
          <a:bodyPr wrap="square" rtlCol="0">
            <a:spAutoFit/>
          </a:bodyPr>
          <a:lstStyle/>
          <a:p>
            <a:r>
              <a:rPr lang="de-DE" sz="1200" i="1" dirty="0"/>
              <a:t>Reaktionsgleichung:</a:t>
            </a:r>
          </a:p>
        </p:txBody>
      </p:sp>
      <p:sp>
        <p:nvSpPr>
          <p:cNvPr id="46" name="Oval 7">
            <a:extLst>
              <a:ext uri="{FF2B5EF4-FFF2-40B4-BE49-F238E27FC236}">
                <a16:creationId xmlns:a16="http://schemas.microsoft.com/office/drawing/2014/main" id="{8E3E6956-FDC7-C74B-8649-C03D3E01C7CF}"/>
              </a:ext>
            </a:extLst>
          </p:cNvPr>
          <p:cNvSpPr>
            <a:spLocks noChangeAspect="1"/>
          </p:cNvSpPr>
          <p:nvPr/>
        </p:nvSpPr>
        <p:spPr>
          <a:xfrm>
            <a:off x="4296078" y="2362726"/>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47" name="Gerade Verbindung mit Pfeil 46">
            <a:extLst>
              <a:ext uri="{FF2B5EF4-FFF2-40B4-BE49-F238E27FC236}">
                <a16:creationId xmlns:a16="http://schemas.microsoft.com/office/drawing/2014/main" id="{EA078B8C-2F3C-A84C-955E-FB66EDE517E6}"/>
              </a:ext>
            </a:extLst>
          </p:cNvPr>
          <p:cNvCxnSpPr/>
          <p:nvPr/>
        </p:nvCxnSpPr>
        <p:spPr>
          <a:xfrm>
            <a:off x="5528679" y="260466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8" name="Oval 10">
            <a:extLst>
              <a:ext uri="{FF2B5EF4-FFF2-40B4-BE49-F238E27FC236}">
                <a16:creationId xmlns:a16="http://schemas.microsoft.com/office/drawing/2014/main" id="{703F6629-274B-574D-A905-A3D4F13E8BDC}"/>
              </a:ext>
            </a:extLst>
          </p:cNvPr>
          <p:cNvSpPr>
            <a:spLocks noChangeAspect="1"/>
          </p:cNvSpPr>
          <p:nvPr/>
        </p:nvSpPr>
        <p:spPr>
          <a:xfrm>
            <a:off x="6914289" y="2456175"/>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9" name="Oval 12">
            <a:extLst>
              <a:ext uri="{FF2B5EF4-FFF2-40B4-BE49-F238E27FC236}">
                <a16:creationId xmlns:a16="http://schemas.microsoft.com/office/drawing/2014/main" id="{787F09CC-A5C1-404A-8040-322900899385}"/>
              </a:ext>
            </a:extLst>
          </p:cNvPr>
          <p:cNvSpPr>
            <a:spLocks noChangeAspect="1"/>
          </p:cNvSpPr>
          <p:nvPr/>
        </p:nvSpPr>
        <p:spPr>
          <a:xfrm>
            <a:off x="9532500" y="2597429"/>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0" name="Textfeld 49">
            <a:extLst>
              <a:ext uri="{FF2B5EF4-FFF2-40B4-BE49-F238E27FC236}">
                <a16:creationId xmlns:a16="http://schemas.microsoft.com/office/drawing/2014/main" id="{3468C388-A219-C64C-B2EB-C0CDE9D4C61A}"/>
              </a:ext>
            </a:extLst>
          </p:cNvPr>
          <p:cNvSpPr txBox="1"/>
          <p:nvPr/>
        </p:nvSpPr>
        <p:spPr>
          <a:xfrm>
            <a:off x="3588837" y="2956812"/>
            <a:ext cx="1782430" cy="369332"/>
          </a:xfrm>
          <a:prstGeom prst="rect">
            <a:avLst/>
          </a:prstGeom>
          <a:noFill/>
        </p:spPr>
        <p:txBody>
          <a:bodyPr wrap="square" rtlCol="0">
            <a:spAutoFit/>
          </a:bodyPr>
          <a:lstStyle/>
          <a:p>
            <a:r>
              <a:rPr lang="de-DE" dirty="0"/>
              <a:t>Säuremolekül </a:t>
            </a:r>
            <a:r>
              <a:rPr lang="de-DE" baseline="-25000" dirty="0"/>
              <a:t>(</a:t>
            </a:r>
            <a:r>
              <a:rPr lang="de-DE" baseline="-25000" dirty="0" err="1"/>
              <a:t>aq</a:t>
            </a:r>
            <a:r>
              <a:rPr lang="de-DE" baseline="-25000" dirty="0"/>
              <a:t>)</a:t>
            </a:r>
          </a:p>
        </p:txBody>
      </p:sp>
      <p:sp>
        <p:nvSpPr>
          <p:cNvPr id="51" name="Textfeld 50">
            <a:extLst>
              <a:ext uri="{FF2B5EF4-FFF2-40B4-BE49-F238E27FC236}">
                <a16:creationId xmlns:a16="http://schemas.microsoft.com/office/drawing/2014/main" id="{24EE0DAD-71ED-6E44-90BA-EFA0205AA453}"/>
              </a:ext>
            </a:extLst>
          </p:cNvPr>
          <p:cNvSpPr txBox="1"/>
          <p:nvPr/>
        </p:nvSpPr>
        <p:spPr>
          <a:xfrm>
            <a:off x="6359904" y="2964647"/>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52" name="Gerade Verbindung mit Pfeil 51">
            <a:extLst>
              <a:ext uri="{FF2B5EF4-FFF2-40B4-BE49-F238E27FC236}">
                <a16:creationId xmlns:a16="http://schemas.microsoft.com/office/drawing/2014/main" id="{B49E665B-21A3-9B4A-8038-588460AB13E5}"/>
              </a:ext>
            </a:extLst>
          </p:cNvPr>
          <p:cNvCxnSpPr/>
          <p:nvPr/>
        </p:nvCxnSpPr>
        <p:spPr>
          <a:xfrm>
            <a:off x="5512670" y="312616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feld 52">
            <a:extLst>
              <a:ext uri="{FF2B5EF4-FFF2-40B4-BE49-F238E27FC236}">
                <a16:creationId xmlns:a16="http://schemas.microsoft.com/office/drawing/2014/main" id="{D0A5D1BA-D8C5-F44C-A0B9-848507E31481}"/>
              </a:ext>
            </a:extLst>
          </p:cNvPr>
          <p:cNvSpPr txBox="1"/>
          <p:nvPr/>
        </p:nvSpPr>
        <p:spPr>
          <a:xfrm>
            <a:off x="8161209" y="2412763"/>
            <a:ext cx="280447" cy="369332"/>
          </a:xfrm>
          <a:prstGeom prst="rect">
            <a:avLst/>
          </a:prstGeom>
          <a:noFill/>
        </p:spPr>
        <p:txBody>
          <a:bodyPr wrap="square">
            <a:spAutoFit/>
          </a:bodyPr>
          <a:lstStyle/>
          <a:p>
            <a:r>
              <a:rPr lang="de-DE" dirty="0"/>
              <a:t>+</a:t>
            </a:r>
          </a:p>
        </p:txBody>
      </p:sp>
      <p:sp>
        <p:nvSpPr>
          <p:cNvPr id="54" name="Oval 18">
            <a:extLst>
              <a:ext uri="{FF2B5EF4-FFF2-40B4-BE49-F238E27FC236}">
                <a16:creationId xmlns:a16="http://schemas.microsoft.com/office/drawing/2014/main" id="{73417C8D-8F26-8244-A9F3-7EB09301A3D8}"/>
              </a:ext>
            </a:extLst>
          </p:cNvPr>
          <p:cNvSpPr>
            <a:spLocks noChangeAspect="1"/>
          </p:cNvSpPr>
          <p:nvPr/>
        </p:nvSpPr>
        <p:spPr>
          <a:xfrm>
            <a:off x="9111926" y="2358803"/>
            <a:ext cx="439200" cy="440871"/>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5" name="Oval 19">
            <a:extLst>
              <a:ext uri="{FF2B5EF4-FFF2-40B4-BE49-F238E27FC236}">
                <a16:creationId xmlns:a16="http://schemas.microsoft.com/office/drawing/2014/main" id="{86CD6EFE-DB4E-5C41-8ECF-B77A312773F1}"/>
              </a:ext>
            </a:extLst>
          </p:cNvPr>
          <p:cNvSpPr>
            <a:spLocks noChangeAspect="1"/>
          </p:cNvSpPr>
          <p:nvPr/>
        </p:nvSpPr>
        <p:spPr>
          <a:xfrm>
            <a:off x="9425603" y="2358803"/>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6" name="Textfeld 55">
            <a:extLst>
              <a:ext uri="{FF2B5EF4-FFF2-40B4-BE49-F238E27FC236}">
                <a16:creationId xmlns:a16="http://schemas.microsoft.com/office/drawing/2014/main" id="{73822A3D-116F-BE4E-9F10-57EB6DD68526}"/>
              </a:ext>
            </a:extLst>
          </p:cNvPr>
          <p:cNvSpPr txBox="1"/>
          <p:nvPr/>
        </p:nvSpPr>
        <p:spPr>
          <a:xfrm>
            <a:off x="3588837" y="3573213"/>
            <a:ext cx="1782430" cy="369332"/>
          </a:xfrm>
          <a:prstGeom prst="rect">
            <a:avLst/>
          </a:prstGeom>
          <a:noFill/>
        </p:spPr>
        <p:txBody>
          <a:bodyPr wrap="square" rtlCol="0">
            <a:spAutoFit/>
          </a:bodyPr>
          <a:lstStyle/>
          <a:p>
            <a:pPr algn="ctr"/>
            <a:r>
              <a:rPr lang="de-DE" dirty="0">
                <a:solidFill>
                  <a:schemeClr val="accent2">
                    <a:lumMod val="75000"/>
                  </a:schemeClr>
                </a:solidFill>
              </a:rPr>
              <a:t>H</a:t>
            </a:r>
            <a:r>
              <a:rPr lang="de-DE" dirty="0">
                <a:solidFill>
                  <a:schemeClr val="accent6">
                    <a:lumMod val="75000"/>
                  </a:schemeClr>
                </a:solidFill>
              </a:rPr>
              <a:t>A</a:t>
            </a:r>
            <a:r>
              <a:rPr lang="de-DE" dirty="0"/>
              <a:t> </a:t>
            </a:r>
            <a:r>
              <a:rPr lang="de-DE" baseline="-25000" dirty="0"/>
              <a:t>(</a:t>
            </a:r>
            <a:r>
              <a:rPr lang="de-DE" baseline="-25000" dirty="0" err="1"/>
              <a:t>aq</a:t>
            </a:r>
            <a:r>
              <a:rPr lang="de-DE" baseline="-25000" dirty="0"/>
              <a:t>)</a:t>
            </a:r>
          </a:p>
        </p:txBody>
      </p:sp>
      <p:sp>
        <p:nvSpPr>
          <p:cNvPr id="57" name="Textfeld 56">
            <a:extLst>
              <a:ext uri="{FF2B5EF4-FFF2-40B4-BE49-F238E27FC236}">
                <a16:creationId xmlns:a16="http://schemas.microsoft.com/office/drawing/2014/main" id="{AF2C2433-E29C-EE43-8824-FA534FD2570D}"/>
              </a:ext>
            </a:extLst>
          </p:cNvPr>
          <p:cNvSpPr txBox="1"/>
          <p:nvPr/>
        </p:nvSpPr>
        <p:spPr>
          <a:xfrm>
            <a:off x="6238535" y="3573213"/>
            <a:ext cx="1922674" cy="369332"/>
          </a:xfrm>
          <a:prstGeom prst="rect">
            <a:avLst/>
          </a:prstGeom>
          <a:noFill/>
        </p:spPr>
        <p:txBody>
          <a:bodyPr wrap="square" rtlCol="0">
            <a:spAutoFit/>
          </a:bodyPr>
          <a:lstStyle/>
          <a:p>
            <a:pPr algn="ctr"/>
            <a:r>
              <a:rPr lang="de-DE" dirty="0">
                <a:solidFill>
                  <a:schemeClr val="accent2">
                    <a:lumMod val="75000"/>
                  </a:schemeClr>
                </a:solidFill>
              </a:rPr>
              <a:t>H</a:t>
            </a:r>
            <a:r>
              <a:rPr lang="de-DE" baseline="30000" dirty="0">
                <a:solidFill>
                  <a:schemeClr val="accent2">
                    <a:lumMod val="75000"/>
                  </a:schemeClr>
                </a:solidFill>
              </a:rPr>
              <a:t>+</a:t>
            </a:r>
            <a:r>
              <a:rPr lang="de-DE" dirty="0">
                <a:solidFill>
                  <a:schemeClr val="accent2">
                    <a:lumMod val="75000"/>
                  </a:schemeClr>
                </a:solidFill>
              </a:rPr>
              <a:t> </a:t>
            </a:r>
            <a:r>
              <a:rPr lang="de-DE" baseline="-25000" dirty="0"/>
              <a:t>(</a:t>
            </a:r>
            <a:r>
              <a:rPr lang="de-DE" baseline="-25000" dirty="0" err="1"/>
              <a:t>aq</a:t>
            </a:r>
            <a:r>
              <a:rPr lang="de-DE" baseline="-25000" dirty="0"/>
              <a:t>)</a:t>
            </a:r>
          </a:p>
        </p:txBody>
      </p:sp>
      <p:cxnSp>
        <p:nvCxnSpPr>
          <p:cNvPr id="58" name="Gerade Verbindung mit Pfeil 57">
            <a:extLst>
              <a:ext uri="{FF2B5EF4-FFF2-40B4-BE49-F238E27FC236}">
                <a16:creationId xmlns:a16="http://schemas.microsoft.com/office/drawing/2014/main" id="{CAA2B3B1-7E58-344B-A0F4-0A58E0B10600}"/>
              </a:ext>
            </a:extLst>
          </p:cNvPr>
          <p:cNvCxnSpPr/>
          <p:nvPr/>
        </p:nvCxnSpPr>
        <p:spPr>
          <a:xfrm>
            <a:off x="5512670" y="374256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9" name="Textfeld 58">
            <a:extLst>
              <a:ext uri="{FF2B5EF4-FFF2-40B4-BE49-F238E27FC236}">
                <a16:creationId xmlns:a16="http://schemas.microsoft.com/office/drawing/2014/main" id="{A48DEEE1-F7E9-1642-AEA3-1D8E0AF34EA5}"/>
              </a:ext>
            </a:extLst>
          </p:cNvPr>
          <p:cNvSpPr txBox="1"/>
          <p:nvPr/>
        </p:nvSpPr>
        <p:spPr>
          <a:xfrm>
            <a:off x="8161209" y="3573213"/>
            <a:ext cx="280447" cy="369332"/>
          </a:xfrm>
          <a:prstGeom prst="rect">
            <a:avLst/>
          </a:prstGeom>
          <a:noFill/>
        </p:spPr>
        <p:txBody>
          <a:bodyPr wrap="square">
            <a:spAutoFit/>
          </a:bodyPr>
          <a:lstStyle/>
          <a:p>
            <a:r>
              <a:rPr lang="de-DE" dirty="0"/>
              <a:t>+</a:t>
            </a:r>
          </a:p>
        </p:txBody>
      </p:sp>
      <p:sp>
        <p:nvSpPr>
          <p:cNvPr id="60" name="Textfeld 59">
            <a:extLst>
              <a:ext uri="{FF2B5EF4-FFF2-40B4-BE49-F238E27FC236}">
                <a16:creationId xmlns:a16="http://schemas.microsoft.com/office/drawing/2014/main" id="{37BD1E53-0AD8-B546-A52B-6222C8F51D4D}"/>
              </a:ext>
            </a:extLst>
          </p:cNvPr>
          <p:cNvSpPr txBox="1"/>
          <p:nvPr/>
        </p:nvSpPr>
        <p:spPr>
          <a:xfrm>
            <a:off x="8441656" y="3583865"/>
            <a:ext cx="1782431" cy="369332"/>
          </a:xfrm>
          <a:prstGeom prst="rect">
            <a:avLst/>
          </a:prstGeom>
          <a:noFill/>
        </p:spPr>
        <p:txBody>
          <a:bodyPr wrap="square" rtlCol="0">
            <a:spAutoFit/>
          </a:bodyPr>
          <a:lstStyle/>
          <a:p>
            <a:pPr algn="ctr"/>
            <a:r>
              <a:rPr lang="de-DE" dirty="0">
                <a:solidFill>
                  <a:schemeClr val="accent6">
                    <a:lumMod val="75000"/>
                  </a:schemeClr>
                </a:solidFill>
              </a:rPr>
              <a:t>A</a:t>
            </a:r>
            <a:r>
              <a:rPr lang="de-DE" baseline="30000" dirty="0">
                <a:solidFill>
                  <a:schemeClr val="accent6">
                    <a:lumMod val="75000"/>
                  </a:schemeClr>
                </a:solidFill>
              </a:rPr>
              <a:t>-</a:t>
            </a:r>
            <a:r>
              <a:rPr lang="de-DE" dirty="0"/>
              <a:t> </a:t>
            </a:r>
            <a:r>
              <a:rPr lang="de-DE" baseline="-25000" dirty="0"/>
              <a:t>(</a:t>
            </a:r>
            <a:r>
              <a:rPr lang="de-DE" baseline="-25000" dirty="0" err="1"/>
              <a:t>aq</a:t>
            </a:r>
            <a:r>
              <a:rPr lang="de-DE" baseline="-25000" dirty="0"/>
              <a:t>)</a:t>
            </a:r>
          </a:p>
        </p:txBody>
      </p:sp>
      <p:pic>
        <p:nvPicPr>
          <p:cNvPr id="28" name="Grafik 27">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9486647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Milchsäure wird häufig durch die Bakterien in unserem Zahnbelag gebildet. Milchsäuremoleküle werden im Wasser des Speichels in Wasserstoff-Ionen und Säurerest-Ionen gespalten. </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Die Wasserstoff-Ionen werden in wässriger Lösung hydratisiert. Die hydratisierten Wasserstoff-Ionen reagieren mit dem Hydroxylapatit des Zahnschmelzes. Durch diese chemische Reaktion wird der Zahnschmelz geschädigt. Als Reaktionsprodukte entstehen Calcium-Ionen, Phosphat-Ionen und Wassermoleküle. </a:t>
            </a:r>
          </a:p>
          <a:p>
            <a:pPr marL="0" indent="0">
              <a:buNone/>
            </a:pPr>
            <a:endParaRPr lang="de-DE" dirty="0"/>
          </a:p>
          <a:p>
            <a:pPr marL="0" indent="0">
              <a:buNone/>
            </a:pPr>
            <a:endParaRPr lang="de-DE" dirty="0"/>
          </a:p>
        </p:txBody>
      </p:sp>
      <p:sp>
        <p:nvSpPr>
          <p:cNvPr id="6" name="Textfeld 5">
            <a:extLst>
              <a:ext uri="{FF2B5EF4-FFF2-40B4-BE49-F238E27FC236}">
                <a16:creationId xmlns:a16="http://schemas.microsoft.com/office/drawing/2014/main" id="{CCA9CFBA-FA39-144E-B35C-A75B7F590B7E}"/>
              </a:ext>
            </a:extLst>
          </p:cNvPr>
          <p:cNvSpPr txBox="1"/>
          <p:nvPr/>
        </p:nvSpPr>
        <p:spPr>
          <a:xfrm>
            <a:off x="1269317" y="2494042"/>
            <a:ext cx="1385740" cy="276999"/>
          </a:xfrm>
          <a:prstGeom prst="rect">
            <a:avLst/>
          </a:prstGeom>
          <a:noFill/>
        </p:spPr>
        <p:txBody>
          <a:bodyPr wrap="square" rtlCol="0">
            <a:spAutoFit/>
          </a:bodyPr>
          <a:lstStyle/>
          <a:p>
            <a:r>
              <a:rPr lang="de-DE" sz="1200" i="1" dirty="0"/>
              <a:t>Reaktionsschema:</a:t>
            </a:r>
          </a:p>
        </p:txBody>
      </p:sp>
      <p:sp>
        <p:nvSpPr>
          <p:cNvPr id="7" name="Textfeld 6">
            <a:extLst>
              <a:ext uri="{FF2B5EF4-FFF2-40B4-BE49-F238E27FC236}">
                <a16:creationId xmlns:a16="http://schemas.microsoft.com/office/drawing/2014/main" id="{546E3332-456F-634C-8052-B0E0E8479904}"/>
              </a:ext>
            </a:extLst>
          </p:cNvPr>
          <p:cNvSpPr txBox="1"/>
          <p:nvPr/>
        </p:nvSpPr>
        <p:spPr>
          <a:xfrm>
            <a:off x="1266770" y="3248267"/>
            <a:ext cx="1479054" cy="276999"/>
          </a:xfrm>
          <a:prstGeom prst="rect">
            <a:avLst/>
          </a:prstGeom>
          <a:noFill/>
        </p:spPr>
        <p:txBody>
          <a:bodyPr wrap="square" rtlCol="0">
            <a:spAutoFit/>
          </a:bodyPr>
          <a:lstStyle/>
          <a:p>
            <a:r>
              <a:rPr lang="de-DE" sz="1200" i="1" dirty="0"/>
              <a:t>Reaktionsgleichung:</a:t>
            </a:r>
          </a:p>
        </p:txBody>
      </p:sp>
      <p:sp>
        <p:nvSpPr>
          <p:cNvPr id="12" name="Textfeld 11">
            <a:extLst>
              <a:ext uri="{FF2B5EF4-FFF2-40B4-BE49-F238E27FC236}">
                <a16:creationId xmlns:a16="http://schemas.microsoft.com/office/drawing/2014/main" id="{3468C388-A219-C64C-B2EB-C0CDE9D4C61A}"/>
              </a:ext>
            </a:extLst>
          </p:cNvPr>
          <p:cNvSpPr txBox="1"/>
          <p:nvPr/>
        </p:nvSpPr>
        <p:spPr>
          <a:xfrm>
            <a:off x="2655057" y="2447875"/>
            <a:ext cx="2413080" cy="369332"/>
          </a:xfrm>
          <a:prstGeom prst="rect">
            <a:avLst/>
          </a:prstGeom>
          <a:noFill/>
        </p:spPr>
        <p:txBody>
          <a:bodyPr wrap="square" rtlCol="0">
            <a:spAutoFit/>
          </a:bodyPr>
          <a:lstStyle/>
          <a:p>
            <a:r>
              <a:rPr lang="de-DE" dirty="0"/>
              <a:t>Milchsäuremolekül </a:t>
            </a:r>
            <a:r>
              <a:rPr lang="de-DE" baseline="-25000" dirty="0"/>
              <a:t>(</a:t>
            </a:r>
            <a:r>
              <a:rPr lang="de-DE" baseline="-25000" dirty="0" err="1"/>
              <a:t>aq</a:t>
            </a:r>
            <a:r>
              <a:rPr lang="de-DE" baseline="-25000" dirty="0"/>
              <a:t>)</a:t>
            </a:r>
          </a:p>
        </p:txBody>
      </p:sp>
      <p:sp>
        <p:nvSpPr>
          <p:cNvPr id="13" name="Textfeld 12">
            <a:extLst>
              <a:ext uri="{FF2B5EF4-FFF2-40B4-BE49-F238E27FC236}">
                <a16:creationId xmlns:a16="http://schemas.microsoft.com/office/drawing/2014/main" id="{24EE0DAD-71ED-6E44-90BA-EFA0205AA453}"/>
              </a:ext>
            </a:extLst>
          </p:cNvPr>
          <p:cNvSpPr txBox="1"/>
          <p:nvPr/>
        </p:nvSpPr>
        <p:spPr>
          <a:xfrm>
            <a:off x="6119440" y="2409306"/>
            <a:ext cx="4163504"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 </a:t>
            </a:r>
            <a:r>
              <a:rPr lang="de-DE" dirty="0"/>
              <a:t>+ Säurerest-Ion </a:t>
            </a:r>
            <a:r>
              <a:rPr lang="de-DE" baseline="-25000" dirty="0"/>
              <a:t>(</a:t>
            </a:r>
            <a:r>
              <a:rPr lang="de-DE" baseline="-25000" dirty="0" err="1"/>
              <a:t>aq</a:t>
            </a:r>
            <a:r>
              <a:rPr lang="de-DE" baseline="-25000" dirty="0"/>
              <a:t>)</a:t>
            </a:r>
          </a:p>
        </p:txBody>
      </p:sp>
      <p:cxnSp>
        <p:nvCxnSpPr>
          <p:cNvPr id="14" name="Gerade Verbindung mit Pfeil 13">
            <a:extLst>
              <a:ext uri="{FF2B5EF4-FFF2-40B4-BE49-F238E27FC236}">
                <a16:creationId xmlns:a16="http://schemas.microsoft.com/office/drawing/2014/main" id="{B49E665B-21A3-9B4A-8038-588460AB13E5}"/>
              </a:ext>
            </a:extLst>
          </p:cNvPr>
          <p:cNvCxnSpPr/>
          <p:nvPr/>
        </p:nvCxnSpPr>
        <p:spPr>
          <a:xfrm>
            <a:off x="5272206" y="25940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73822A3D-116F-BE4E-9F10-57EB6DD68526}"/>
              </a:ext>
            </a:extLst>
          </p:cNvPr>
          <p:cNvSpPr txBox="1"/>
          <p:nvPr/>
        </p:nvSpPr>
        <p:spPr>
          <a:xfrm>
            <a:off x="4476896" y="3158216"/>
            <a:ext cx="465827" cy="276999"/>
          </a:xfrm>
          <a:prstGeom prst="rect">
            <a:avLst/>
          </a:prstGeom>
          <a:noFill/>
        </p:spPr>
        <p:txBody>
          <a:bodyPr wrap="square" rtlCol="0">
            <a:spAutoFit/>
          </a:bodyPr>
          <a:lstStyle/>
          <a:p>
            <a:pPr algn="ctr"/>
            <a:r>
              <a:rPr lang="de-DE" baseline="-25000" dirty="0"/>
              <a:t>(</a:t>
            </a:r>
            <a:r>
              <a:rPr lang="de-DE" baseline="-25000" dirty="0" err="1"/>
              <a:t>aq</a:t>
            </a:r>
            <a:r>
              <a:rPr lang="de-DE" baseline="-25000" dirty="0"/>
              <a:t>)</a:t>
            </a:r>
          </a:p>
        </p:txBody>
      </p:sp>
      <p:sp>
        <p:nvSpPr>
          <p:cNvPr id="19" name="Textfeld 18">
            <a:extLst>
              <a:ext uri="{FF2B5EF4-FFF2-40B4-BE49-F238E27FC236}">
                <a16:creationId xmlns:a16="http://schemas.microsoft.com/office/drawing/2014/main" id="{AF2C2433-E29C-EE43-8824-FA534FD2570D}"/>
              </a:ext>
            </a:extLst>
          </p:cNvPr>
          <p:cNvSpPr txBox="1"/>
          <p:nvPr/>
        </p:nvSpPr>
        <p:spPr>
          <a:xfrm>
            <a:off x="5998071" y="3041132"/>
            <a:ext cx="1922674"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cxnSp>
        <p:nvCxnSpPr>
          <p:cNvPr id="20" name="Gerade Verbindung mit Pfeil 19">
            <a:extLst>
              <a:ext uri="{FF2B5EF4-FFF2-40B4-BE49-F238E27FC236}">
                <a16:creationId xmlns:a16="http://schemas.microsoft.com/office/drawing/2014/main" id="{CAA2B3B1-7E58-344B-A0F4-0A58E0B10600}"/>
              </a:ext>
            </a:extLst>
          </p:cNvPr>
          <p:cNvCxnSpPr/>
          <p:nvPr/>
        </p:nvCxnSpPr>
        <p:spPr>
          <a:xfrm>
            <a:off x="5272206" y="321048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Textfeld 20">
            <a:extLst>
              <a:ext uri="{FF2B5EF4-FFF2-40B4-BE49-F238E27FC236}">
                <a16:creationId xmlns:a16="http://schemas.microsoft.com/office/drawing/2014/main" id="{A48DEEE1-F7E9-1642-AEA3-1D8E0AF34EA5}"/>
              </a:ext>
            </a:extLst>
          </p:cNvPr>
          <p:cNvSpPr txBox="1"/>
          <p:nvPr/>
        </p:nvSpPr>
        <p:spPr>
          <a:xfrm>
            <a:off x="7920745" y="3041132"/>
            <a:ext cx="280447" cy="369332"/>
          </a:xfrm>
          <a:prstGeom prst="rect">
            <a:avLst/>
          </a:prstGeom>
          <a:noFill/>
        </p:spPr>
        <p:txBody>
          <a:bodyPr wrap="square">
            <a:spAutoFit/>
          </a:bodyPr>
          <a:lstStyle/>
          <a:p>
            <a:r>
              <a:rPr lang="de-DE" dirty="0"/>
              <a:t>+</a:t>
            </a:r>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6395" y="2816141"/>
            <a:ext cx="1447803" cy="1117617"/>
          </a:xfrm>
          <a:prstGeom prst="rect">
            <a:avLst/>
          </a:prstGeom>
        </p:spPr>
      </p:pic>
      <p:pic>
        <p:nvPicPr>
          <p:cNvPr id="15" name="Grafik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8572" y="2846985"/>
            <a:ext cx="1447803" cy="1117617"/>
          </a:xfrm>
          <a:prstGeom prst="rect">
            <a:avLst/>
          </a:prstGeom>
        </p:spPr>
      </p:pic>
      <p:sp>
        <p:nvSpPr>
          <p:cNvPr id="16" name="Textfeld 15">
            <a:extLst>
              <a:ext uri="{FF2B5EF4-FFF2-40B4-BE49-F238E27FC236}">
                <a16:creationId xmlns:a16="http://schemas.microsoft.com/office/drawing/2014/main" id="{73822A3D-116F-BE4E-9F10-57EB6DD68526}"/>
              </a:ext>
            </a:extLst>
          </p:cNvPr>
          <p:cNvSpPr txBox="1"/>
          <p:nvPr/>
        </p:nvSpPr>
        <p:spPr>
          <a:xfrm>
            <a:off x="9644807" y="3164219"/>
            <a:ext cx="465827" cy="276999"/>
          </a:xfrm>
          <a:prstGeom prst="rect">
            <a:avLst/>
          </a:prstGeom>
          <a:noFill/>
        </p:spPr>
        <p:txBody>
          <a:bodyPr wrap="square" rtlCol="0">
            <a:spAutoFit/>
          </a:bodyPr>
          <a:lstStyle/>
          <a:p>
            <a:pPr algn="ctr"/>
            <a:r>
              <a:rPr lang="de-DE" baseline="-25000" dirty="0"/>
              <a:t>(</a:t>
            </a:r>
            <a:r>
              <a:rPr lang="de-DE" baseline="-25000" dirty="0" err="1"/>
              <a:t>aq</a:t>
            </a:r>
            <a:r>
              <a:rPr lang="de-DE" baseline="-25000" dirty="0"/>
              <a:t>)</a:t>
            </a:r>
          </a:p>
        </p:txBody>
      </p:sp>
      <p:sp>
        <p:nvSpPr>
          <p:cNvPr id="5" name="Rechteck 4"/>
          <p:cNvSpPr/>
          <p:nvPr/>
        </p:nvSpPr>
        <p:spPr>
          <a:xfrm>
            <a:off x="9615991" y="3430505"/>
            <a:ext cx="194274" cy="18084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oliennummernplatzhalter 7"/>
          <p:cNvSpPr>
            <a:spLocks noGrp="1"/>
          </p:cNvSpPr>
          <p:nvPr>
            <p:ph type="sldNum" sz="quarter" idx="12"/>
          </p:nvPr>
        </p:nvSpPr>
        <p:spPr/>
        <p:txBody>
          <a:bodyPr/>
          <a:lstStyle/>
          <a:p>
            <a:fld id="{2BFF9692-ABA8-EB4D-B52F-45EFB6AD87B9}" type="slidenum">
              <a:rPr lang="de-DE" smtClean="0"/>
              <a:t>34</a:t>
            </a:fld>
            <a:endParaRPr lang="de-DE"/>
          </a:p>
        </p:txBody>
      </p:sp>
      <p:sp>
        <p:nvSpPr>
          <p:cNvPr id="22" name="Textfeld 21">
            <a:extLst>
              <a:ext uri="{FF2B5EF4-FFF2-40B4-BE49-F238E27FC236}">
                <a16:creationId xmlns:a16="http://schemas.microsoft.com/office/drawing/2014/main" id="{667D1C79-2AC6-954E-BE42-707827EE8D7D}"/>
              </a:ext>
            </a:extLst>
          </p:cNvPr>
          <p:cNvSpPr txBox="1"/>
          <p:nvPr/>
        </p:nvSpPr>
        <p:spPr>
          <a:xfrm>
            <a:off x="8683470" y="3357235"/>
            <a:ext cx="1922674" cy="276999"/>
          </a:xfrm>
          <a:prstGeom prst="rect">
            <a:avLst/>
          </a:prstGeom>
          <a:noFill/>
        </p:spPr>
        <p:txBody>
          <a:bodyPr wrap="square" rtlCol="0">
            <a:spAutoFit/>
          </a:bodyPr>
          <a:lstStyle/>
          <a:p>
            <a:pPr algn="ctr"/>
            <a:r>
              <a:rPr lang="de-DE" baseline="30000" dirty="0">
                <a:solidFill>
                  <a:srgbClr val="FF0000"/>
                </a:solidFill>
              </a:rPr>
              <a:t>-</a:t>
            </a:r>
            <a:endParaRPr lang="de-DE" baseline="-25000" dirty="0">
              <a:solidFill>
                <a:srgbClr val="FF0000"/>
              </a:solidFill>
            </a:endParaRPr>
          </a:p>
        </p:txBody>
      </p:sp>
      <p:sp>
        <p:nvSpPr>
          <p:cNvPr id="24" name="Textfeld 23">
            <a:extLst>
              <a:ext uri="{FF2B5EF4-FFF2-40B4-BE49-F238E27FC236}">
                <a16:creationId xmlns:a16="http://schemas.microsoft.com/office/drawing/2014/main" id="{2FADCD23-5DE6-B940-B569-E18924B4D1A5}"/>
              </a:ext>
            </a:extLst>
          </p:cNvPr>
          <p:cNvSpPr txBox="1"/>
          <p:nvPr/>
        </p:nvSpPr>
        <p:spPr>
          <a:xfrm>
            <a:off x="7649936" y="669754"/>
            <a:ext cx="4002967" cy="369332"/>
          </a:xfrm>
          <a:prstGeom prst="rect">
            <a:avLst/>
          </a:prstGeom>
          <a:noFill/>
        </p:spPr>
        <p:txBody>
          <a:bodyPr wrap="square" rtlCol="0">
            <a:spAutoFit/>
          </a:bodyPr>
          <a:lstStyle/>
          <a:p>
            <a:r>
              <a:rPr lang="de-DE" i="1" dirty="0"/>
              <a:t>Säuren und ihre Eigenschaften</a:t>
            </a:r>
          </a:p>
        </p:txBody>
      </p:sp>
      <p:pic>
        <p:nvPicPr>
          <p:cNvPr id="25" name="Grafik 24">
            <a:extLst>
              <a:ext uri="{FF2B5EF4-FFF2-40B4-BE49-F238E27FC236}">
                <a16:creationId xmlns:a16="http://schemas.microsoft.com/office/drawing/2014/main" id="{277267F2-E5B9-644D-8880-A20A0A028D27}"/>
              </a:ext>
            </a:extLst>
          </p:cNvPr>
          <p:cNvPicPr>
            <a:picLocks noChangeAspect="1"/>
          </p:cNvPicPr>
          <p:nvPr/>
        </p:nvPicPr>
        <p:blipFill>
          <a:blip r:embed="rId3"/>
          <a:stretch>
            <a:fillRect/>
          </a:stretch>
        </p:blipFill>
        <p:spPr>
          <a:xfrm>
            <a:off x="10637052" y="303179"/>
            <a:ext cx="680400" cy="680400"/>
          </a:xfrm>
          <a:prstGeom prst="rect">
            <a:avLst/>
          </a:prstGeom>
        </p:spPr>
      </p:pic>
      <p:pic>
        <p:nvPicPr>
          <p:cNvPr id="23" name="Grafik 22">
            <a:hlinkClick r:id="rId4" action="ppaction://hlinksldjump"/>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2789233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Basen-Teilchen werden in Wasser in ein negativ geladenes Hydroxid-Ion und ein positiv geladenes Basenrest-Ion gespalten.</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35</a:t>
            </a:fld>
            <a:endParaRPr lang="de-DE"/>
          </a:p>
        </p:txBody>
      </p:sp>
      <p:sp>
        <p:nvSpPr>
          <p:cNvPr id="32" name="Textfeld 31">
            <a:extLst>
              <a:ext uri="{FF2B5EF4-FFF2-40B4-BE49-F238E27FC236}">
                <a16:creationId xmlns:a16="http://schemas.microsoft.com/office/drawing/2014/main" id="{5D1D51B1-7D6E-B849-AC32-B50D4F0AC69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D9C0A2E8-E9E8-294C-A3C3-8A166BD1D71C}"/>
              </a:ext>
            </a:extLst>
          </p:cNvPr>
          <p:cNvPicPr>
            <a:picLocks noChangeAspect="1"/>
          </p:cNvPicPr>
          <p:nvPr/>
        </p:nvPicPr>
        <p:blipFill>
          <a:blip r:embed="rId2"/>
          <a:stretch>
            <a:fillRect/>
          </a:stretch>
        </p:blipFill>
        <p:spPr>
          <a:xfrm>
            <a:off x="10637052" y="303179"/>
            <a:ext cx="680400" cy="680400"/>
          </a:xfrm>
          <a:prstGeom prst="rect">
            <a:avLst/>
          </a:prstGeom>
        </p:spPr>
      </p:pic>
      <p:sp>
        <p:nvSpPr>
          <p:cNvPr id="30" name="Oval 3">
            <a:extLst>
              <a:ext uri="{FF2B5EF4-FFF2-40B4-BE49-F238E27FC236}">
                <a16:creationId xmlns:a16="http://schemas.microsoft.com/office/drawing/2014/main" id="{95E661CC-52DA-D34C-85AD-54E007B27D14}"/>
              </a:ext>
            </a:extLst>
          </p:cNvPr>
          <p:cNvSpPr>
            <a:spLocks noChangeAspect="1"/>
          </p:cNvSpPr>
          <p:nvPr/>
        </p:nvSpPr>
        <p:spPr>
          <a:xfrm>
            <a:off x="3639252" y="2268843"/>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1" name="Textfeld 30">
            <a:extLst>
              <a:ext uri="{FF2B5EF4-FFF2-40B4-BE49-F238E27FC236}">
                <a16:creationId xmlns:a16="http://schemas.microsoft.com/office/drawing/2014/main" id="{48E6D44E-02EC-884D-BED0-E5A714370BC6}"/>
              </a:ext>
            </a:extLst>
          </p:cNvPr>
          <p:cNvSpPr txBox="1"/>
          <p:nvPr/>
        </p:nvSpPr>
        <p:spPr>
          <a:xfrm>
            <a:off x="1988165" y="2339816"/>
            <a:ext cx="1385740" cy="276999"/>
          </a:xfrm>
          <a:prstGeom prst="rect">
            <a:avLst/>
          </a:prstGeom>
          <a:noFill/>
        </p:spPr>
        <p:txBody>
          <a:bodyPr wrap="square" rtlCol="0">
            <a:spAutoFit/>
          </a:bodyPr>
          <a:lstStyle/>
          <a:p>
            <a:r>
              <a:rPr lang="de-DE" sz="1200" i="1" dirty="0"/>
              <a:t>Modell:</a:t>
            </a:r>
          </a:p>
        </p:txBody>
      </p:sp>
      <p:sp>
        <p:nvSpPr>
          <p:cNvPr id="57" name="Textfeld 56">
            <a:extLst>
              <a:ext uri="{FF2B5EF4-FFF2-40B4-BE49-F238E27FC236}">
                <a16:creationId xmlns:a16="http://schemas.microsoft.com/office/drawing/2014/main" id="{CCA9CFBA-FA39-144E-B35C-A75B7F590B7E}"/>
              </a:ext>
            </a:extLst>
          </p:cNvPr>
          <p:cNvSpPr txBox="1"/>
          <p:nvPr/>
        </p:nvSpPr>
        <p:spPr>
          <a:xfrm>
            <a:off x="1972156" y="2932240"/>
            <a:ext cx="1385740" cy="276999"/>
          </a:xfrm>
          <a:prstGeom prst="rect">
            <a:avLst/>
          </a:prstGeom>
          <a:noFill/>
        </p:spPr>
        <p:txBody>
          <a:bodyPr wrap="square" rtlCol="0">
            <a:spAutoFit/>
          </a:bodyPr>
          <a:lstStyle/>
          <a:p>
            <a:r>
              <a:rPr lang="de-DE" sz="1200" i="1" dirty="0"/>
              <a:t>Reaktionsschema:</a:t>
            </a:r>
          </a:p>
        </p:txBody>
      </p:sp>
      <p:sp>
        <p:nvSpPr>
          <p:cNvPr id="58" name="Textfeld 57">
            <a:extLst>
              <a:ext uri="{FF2B5EF4-FFF2-40B4-BE49-F238E27FC236}">
                <a16:creationId xmlns:a16="http://schemas.microsoft.com/office/drawing/2014/main" id="{546E3332-456F-634C-8052-B0E0E8479904}"/>
              </a:ext>
            </a:extLst>
          </p:cNvPr>
          <p:cNvSpPr txBox="1"/>
          <p:nvPr/>
        </p:nvSpPr>
        <p:spPr>
          <a:xfrm>
            <a:off x="1941508" y="3536149"/>
            <a:ext cx="1479054" cy="276999"/>
          </a:xfrm>
          <a:prstGeom prst="rect">
            <a:avLst/>
          </a:prstGeom>
          <a:noFill/>
        </p:spPr>
        <p:txBody>
          <a:bodyPr wrap="square" rtlCol="0">
            <a:spAutoFit/>
          </a:bodyPr>
          <a:lstStyle/>
          <a:p>
            <a:r>
              <a:rPr lang="de-DE" sz="1200" i="1" dirty="0"/>
              <a:t>Reaktionsgleichung:</a:t>
            </a:r>
          </a:p>
        </p:txBody>
      </p:sp>
      <p:sp>
        <p:nvSpPr>
          <p:cNvPr id="59" name="Oval 7">
            <a:extLst>
              <a:ext uri="{FF2B5EF4-FFF2-40B4-BE49-F238E27FC236}">
                <a16:creationId xmlns:a16="http://schemas.microsoft.com/office/drawing/2014/main" id="{8E3E6956-FDC7-C74B-8649-C03D3E01C7CF}"/>
              </a:ext>
            </a:extLst>
          </p:cNvPr>
          <p:cNvSpPr>
            <a:spLocks noChangeAspect="1"/>
          </p:cNvSpPr>
          <p:nvPr/>
        </p:nvSpPr>
        <p:spPr>
          <a:xfrm>
            <a:off x="3952929" y="2268843"/>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60" name="Gerade Verbindung mit Pfeil 59">
            <a:extLst>
              <a:ext uri="{FF2B5EF4-FFF2-40B4-BE49-F238E27FC236}">
                <a16:creationId xmlns:a16="http://schemas.microsoft.com/office/drawing/2014/main" id="{EA078B8C-2F3C-A84C-955E-FB66EDE517E6}"/>
              </a:ext>
            </a:extLst>
          </p:cNvPr>
          <p:cNvCxnSpPr/>
          <p:nvPr/>
        </p:nvCxnSpPr>
        <p:spPr>
          <a:xfrm>
            <a:off x="5185530" y="25107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1" name="Oval 12">
            <a:extLst>
              <a:ext uri="{FF2B5EF4-FFF2-40B4-BE49-F238E27FC236}">
                <a16:creationId xmlns:a16="http://schemas.microsoft.com/office/drawing/2014/main" id="{787F09CC-A5C1-404A-8040-322900899385}"/>
              </a:ext>
            </a:extLst>
          </p:cNvPr>
          <p:cNvSpPr>
            <a:spLocks noChangeAspect="1"/>
          </p:cNvSpPr>
          <p:nvPr/>
        </p:nvSpPr>
        <p:spPr>
          <a:xfrm>
            <a:off x="9189351" y="2503546"/>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2" name="Textfeld 61">
            <a:extLst>
              <a:ext uri="{FF2B5EF4-FFF2-40B4-BE49-F238E27FC236}">
                <a16:creationId xmlns:a16="http://schemas.microsoft.com/office/drawing/2014/main" id="{3468C388-A219-C64C-B2EB-C0CDE9D4C61A}"/>
              </a:ext>
            </a:extLst>
          </p:cNvPr>
          <p:cNvSpPr txBox="1"/>
          <p:nvPr/>
        </p:nvSpPr>
        <p:spPr>
          <a:xfrm>
            <a:off x="3254644" y="2862297"/>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63" name="Textfeld 62">
            <a:extLst>
              <a:ext uri="{FF2B5EF4-FFF2-40B4-BE49-F238E27FC236}">
                <a16:creationId xmlns:a16="http://schemas.microsoft.com/office/drawing/2014/main" id="{24EE0DAD-71ED-6E44-90BA-EFA0205AA453}"/>
              </a:ext>
            </a:extLst>
          </p:cNvPr>
          <p:cNvSpPr txBox="1"/>
          <p:nvPr/>
        </p:nvSpPr>
        <p:spPr>
          <a:xfrm>
            <a:off x="6016754" y="2870764"/>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64" name="Gerade Verbindung mit Pfeil 63">
            <a:extLst>
              <a:ext uri="{FF2B5EF4-FFF2-40B4-BE49-F238E27FC236}">
                <a16:creationId xmlns:a16="http://schemas.microsoft.com/office/drawing/2014/main" id="{B49E665B-21A3-9B4A-8038-588460AB13E5}"/>
              </a:ext>
            </a:extLst>
          </p:cNvPr>
          <p:cNvCxnSpPr/>
          <p:nvPr/>
        </p:nvCxnSpPr>
        <p:spPr>
          <a:xfrm>
            <a:off x="5169521" y="3032280"/>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5" name="Textfeld 64">
            <a:extLst>
              <a:ext uri="{FF2B5EF4-FFF2-40B4-BE49-F238E27FC236}">
                <a16:creationId xmlns:a16="http://schemas.microsoft.com/office/drawing/2014/main" id="{D0A5D1BA-D8C5-F44C-A0B9-848507E31481}"/>
              </a:ext>
            </a:extLst>
          </p:cNvPr>
          <p:cNvSpPr txBox="1"/>
          <p:nvPr/>
        </p:nvSpPr>
        <p:spPr>
          <a:xfrm>
            <a:off x="7818060" y="2318880"/>
            <a:ext cx="280447" cy="369332"/>
          </a:xfrm>
          <a:prstGeom prst="rect">
            <a:avLst/>
          </a:prstGeom>
          <a:noFill/>
        </p:spPr>
        <p:txBody>
          <a:bodyPr wrap="square">
            <a:spAutoFit/>
          </a:bodyPr>
          <a:lstStyle/>
          <a:p>
            <a:r>
              <a:rPr lang="de-DE" dirty="0"/>
              <a:t>+</a:t>
            </a:r>
          </a:p>
        </p:txBody>
      </p:sp>
      <p:sp>
        <p:nvSpPr>
          <p:cNvPr id="66" name="Textfeld 65">
            <a:extLst>
              <a:ext uri="{FF2B5EF4-FFF2-40B4-BE49-F238E27FC236}">
                <a16:creationId xmlns:a16="http://schemas.microsoft.com/office/drawing/2014/main" id="{73822A3D-116F-BE4E-9F10-57EB6DD68526}"/>
              </a:ext>
            </a:extLst>
          </p:cNvPr>
          <p:cNvSpPr txBox="1"/>
          <p:nvPr/>
        </p:nvSpPr>
        <p:spPr>
          <a:xfrm>
            <a:off x="3134432" y="3470863"/>
            <a:ext cx="1782430" cy="369332"/>
          </a:xfrm>
          <a:prstGeom prst="rect">
            <a:avLst/>
          </a:prstGeom>
          <a:noFill/>
        </p:spPr>
        <p:txBody>
          <a:bodyPr wrap="square" rtlCol="0">
            <a:spAutoFit/>
          </a:bodyPr>
          <a:lstStyle/>
          <a:p>
            <a:pPr algn="ctr"/>
            <a:r>
              <a:rPr lang="de-DE" dirty="0">
                <a:solidFill>
                  <a:schemeClr val="bg1">
                    <a:lumMod val="50000"/>
                  </a:schemeClr>
                </a:solidFill>
              </a:rPr>
              <a:t>B</a:t>
            </a:r>
            <a:r>
              <a:rPr lang="de-DE" dirty="0">
                <a:solidFill>
                  <a:schemeClr val="accent1">
                    <a:lumMod val="75000"/>
                  </a:schemeClr>
                </a:solidFill>
              </a:rPr>
              <a:t>O</a:t>
            </a:r>
            <a:r>
              <a:rPr lang="de-DE" dirty="0">
                <a:solidFill>
                  <a:schemeClr val="accent2">
                    <a:lumMod val="75000"/>
                  </a:schemeClr>
                </a:solidFill>
              </a:rPr>
              <a:t>H</a:t>
            </a:r>
            <a:r>
              <a:rPr lang="de-DE" dirty="0"/>
              <a:t> </a:t>
            </a:r>
            <a:r>
              <a:rPr lang="de-DE" baseline="-25000" dirty="0"/>
              <a:t>(</a:t>
            </a:r>
            <a:r>
              <a:rPr lang="de-DE" baseline="-25000" dirty="0" err="1"/>
              <a:t>aq</a:t>
            </a:r>
            <a:r>
              <a:rPr lang="de-DE" baseline="-25000" dirty="0"/>
              <a:t>)</a:t>
            </a:r>
          </a:p>
        </p:txBody>
      </p:sp>
      <p:sp>
        <p:nvSpPr>
          <p:cNvPr id="67" name="Textfeld 66">
            <a:extLst>
              <a:ext uri="{FF2B5EF4-FFF2-40B4-BE49-F238E27FC236}">
                <a16:creationId xmlns:a16="http://schemas.microsoft.com/office/drawing/2014/main" id="{AF2C2433-E29C-EE43-8824-FA534FD2570D}"/>
              </a:ext>
            </a:extLst>
          </p:cNvPr>
          <p:cNvSpPr txBox="1"/>
          <p:nvPr/>
        </p:nvSpPr>
        <p:spPr>
          <a:xfrm>
            <a:off x="5895386" y="3479330"/>
            <a:ext cx="1922674" cy="369332"/>
          </a:xfrm>
          <a:prstGeom prst="rect">
            <a:avLst/>
          </a:prstGeom>
          <a:noFill/>
        </p:spPr>
        <p:txBody>
          <a:bodyPr wrap="square" rtlCol="0">
            <a:spAutoFit/>
          </a:bodyPr>
          <a:lstStyle/>
          <a:p>
            <a:pPr algn="ctr"/>
            <a:r>
              <a:rPr lang="de-DE" dirty="0">
                <a:solidFill>
                  <a:schemeClr val="accent1">
                    <a:lumMod val="75000"/>
                  </a:schemeClr>
                </a:solidFill>
              </a:rPr>
              <a:t>O</a:t>
            </a:r>
            <a:r>
              <a:rPr lang="de-DE" dirty="0">
                <a:solidFill>
                  <a:schemeClr val="accent2">
                    <a:lumMod val="75000"/>
                  </a:schemeClr>
                </a:solidFill>
              </a:rPr>
              <a:t>H</a:t>
            </a:r>
            <a:r>
              <a:rPr lang="de-DE" baseline="30000" dirty="0">
                <a:solidFill>
                  <a:schemeClr val="accent2">
                    <a:lumMod val="75000"/>
                  </a:schemeClr>
                </a:solidFill>
              </a:rPr>
              <a:t>-</a:t>
            </a:r>
            <a:r>
              <a:rPr lang="de-DE" dirty="0"/>
              <a:t> </a:t>
            </a:r>
            <a:r>
              <a:rPr lang="de-DE" baseline="-25000" dirty="0"/>
              <a:t>(</a:t>
            </a:r>
            <a:r>
              <a:rPr lang="de-DE" baseline="-25000" dirty="0" err="1"/>
              <a:t>aq</a:t>
            </a:r>
            <a:r>
              <a:rPr lang="de-DE" baseline="-25000" dirty="0"/>
              <a:t>)</a:t>
            </a:r>
          </a:p>
        </p:txBody>
      </p:sp>
      <p:cxnSp>
        <p:nvCxnSpPr>
          <p:cNvPr id="68" name="Gerade Verbindung mit Pfeil 67">
            <a:extLst>
              <a:ext uri="{FF2B5EF4-FFF2-40B4-BE49-F238E27FC236}">
                <a16:creationId xmlns:a16="http://schemas.microsoft.com/office/drawing/2014/main" id="{CAA2B3B1-7E58-344B-A0F4-0A58E0B10600}"/>
              </a:ext>
            </a:extLst>
          </p:cNvPr>
          <p:cNvCxnSpPr/>
          <p:nvPr/>
        </p:nvCxnSpPr>
        <p:spPr>
          <a:xfrm>
            <a:off x="5169521" y="3648681"/>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9" name="Textfeld 68">
            <a:extLst>
              <a:ext uri="{FF2B5EF4-FFF2-40B4-BE49-F238E27FC236}">
                <a16:creationId xmlns:a16="http://schemas.microsoft.com/office/drawing/2014/main" id="{A48DEEE1-F7E9-1642-AEA3-1D8E0AF34EA5}"/>
              </a:ext>
            </a:extLst>
          </p:cNvPr>
          <p:cNvSpPr txBox="1"/>
          <p:nvPr/>
        </p:nvSpPr>
        <p:spPr>
          <a:xfrm>
            <a:off x="7818060" y="3479330"/>
            <a:ext cx="280447" cy="369332"/>
          </a:xfrm>
          <a:prstGeom prst="rect">
            <a:avLst/>
          </a:prstGeom>
          <a:noFill/>
        </p:spPr>
        <p:txBody>
          <a:bodyPr wrap="square">
            <a:spAutoFit/>
          </a:bodyPr>
          <a:lstStyle/>
          <a:p>
            <a:r>
              <a:rPr lang="de-DE" dirty="0"/>
              <a:t>+</a:t>
            </a:r>
          </a:p>
        </p:txBody>
      </p:sp>
      <p:sp>
        <p:nvSpPr>
          <p:cNvPr id="70" name="Textfeld 69">
            <a:extLst>
              <a:ext uri="{FF2B5EF4-FFF2-40B4-BE49-F238E27FC236}">
                <a16:creationId xmlns:a16="http://schemas.microsoft.com/office/drawing/2014/main" id="{37BD1E53-0AD8-B546-A52B-6222C8F51D4D}"/>
              </a:ext>
            </a:extLst>
          </p:cNvPr>
          <p:cNvSpPr txBox="1"/>
          <p:nvPr/>
        </p:nvSpPr>
        <p:spPr>
          <a:xfrm>
            <a:off x="8633851" y="3476891"/>
            <a:ext cx="1782431" cy="369332"/>
          </a:xfrm>
          <a:prstGeom prst="rect">
            <a:avLst/>
          </a:prstGeom>
          <a:noFill/>
        </p:spPr>
        <p:txBody>
          <a:bodyPr wrap="square" rtlCol="0">
            <a:spAutoFit/>
          </a:bodyPr>
          <a:lstStyle/>
          <a:p>
            <a:pPr algn="ctr"/>
            <a:r>
              <a:rPr lang="de-DE" dirty="0">
                <a:solidFill>
                  <a:schemeClr val="bg1">
                    <a:lumMod val="50000"/>
                  </a:schemeClr>
                </a:solidFill>
              </a:rPr>
              <a:t>B</a:t>
            </a:r>
            <a:r>
              <a:rPr lang="de-DE" baseline="30000" dirty="0">
                <a:solidFill>
                  <a:schemeClr val="bg1">
                    <a:lumMod val="50000"/>
                  </a:schemeClr>
                </a:solidFill>
              </a:rPr>
              <a:t>+</a:t>
            </a:r>
            <a:r>
              <a:rPr lang="de-DE" dirty="0">
                <a:solidFill>
                  <a:srgbClr val="FF0000"/>
                </a:solidFill>
              </a:rPr>
              <a:t> </a:t>
            </a:r>
            <a:r>
              <a:rPr lang="de-DE" baseline="-25000" dirty="0"/>
              <a:t>(</a:t>
            </a:r>
            <a:r>
              <a:rPr lang="de-DE" baseline="-25000" dirty="0" err="1"/>
              <a:t>aq</a:t>
            </a:r>
            <a:r>
              <a:rPr lang="de-DE" baseline="-25000" dirty="0"/>
              <a:t>)</a:t>
            </a:r>
          </a:p>
        </p:txBody>
      </p:sp>
      <p:sp>
        <p:nvSpPr>
          <p:cNvPr id="71" name="Oval 7">
            <a:extLst>
              <a:ext uri="{FF2B5EF4-FFF2-40B4-BE49-F238E27FC236}">
                <a16:creationId xmlns:a16="http://schemas.microsoft.com/office/drawing/2014/main" id="{8E3E6956-FDC7-C74B-8649-C03D3E01C7CF}"/>
              </a:ext>
            </a:extLst>
          </p:cNvPr>
          <p:cNvSpPr>
            <a:spLocks noChangeAspect="1"/>
          </p:cNvSpPr>
          <p:nvPr/>
        </p:nvSpPr>
        <p:spPr>
          <a:xfrm>
            <a:off x="4144027" y="2268843"/>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2" name="Oval 7">
            <a:extLst>
              <a:ext uri="{FF2B5EF4-FFF2-40B4-BE49-F238E27FC236}">
                <a16:creationId xmlns:a16="http://schemas.microsoft.com/office/drawing/2014/main" id="{8E3E6956-FDC7-C74B-8649-C03D3E01C7CF}"/>
              </a:ext>
            </a:extLst>
          </p:cNvPr>
          <p:cNvSpPr>
            <a:spLocks noChangeAspect="1"/>
          </p:cNvSpPr>
          <p:nvPr/>
        </p:nvSpPr>
        <p:spPr>
          <a:xfrm>
            <a:off x="6474606" y="2264920"/>
            <a:ext cx="251045" cy="252000"/>
          </a:xfrm>
          <a:prstGeom prst="ellipse">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3" name="Oval 7">
            <a:extLst>
              <a:ext uri="{FF2B5EF4-FFF2-40B4-BE49-F238E27FC236}">
                <a16:creationId xmlns:a16="http://schemas.microsoft.com/office/drawing/2014/main" id="{8E3E6956-FDC7-C74B-8649-C03D3E01C7CF}"/>
              </a:ext>
            </a:extLst>
          </p:cNvPr>
          <p:cNvSpPr>
            <a:spLocks noChangeAspect="1"/>
          </p:cNvSpPr>
          <p:nvPr/>
        </p:nvSpPr>
        <p:spPr>
          <a:xfrm>
            <a:off x="6665704" y="2264920"/>
            <a:ext cx="251045" cy="252000"/>
          </a:xfrm>
          <a:prstGeom prst="ellipse">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4" name="Oval 3">
            <a:extLst>
              <a:ext uri="{FF2B5EF4-FFF2-40B4-BE49-F238E27FC236}">
                <a16:creationId xmlns:a16="http://schemas.microsoft.com/office/drawing/2014/main" id="{95E661CC-52DA-D34C-85AD-54E007B27D14}"/>
              </a:ext>
            </a:extLst>
          </p:cNvPr>
          <p:cNvSpPr>
            <a:spLocks noChangeAspect="1"/>
          </p:cNvSpPr>
          <p:nvPr/>
        </p:nvSpPr>
        <p:spPr>
          <a:xfrm>
            <a:off x="9031353" y="2264920"/>
            <a:ext cx="439200" cy="440871"/>
          </a:xfrm>
          <a:prstGeom prst="ellipse">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0" scaled="1"/>
            <a:tileRect/>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5" name="Oval 7">
            <a:extLst>
              <a:ext uri="{FF2B5EF4-FFF2-40B4-BE49-F238E27FC236}">
                <a16:creationId xmlns:a16="http://schemas.microsoft.com/office/drawing/2014/main" id="{8E3E6956-FDC7-C74B-8649-C03D3E01C7CF}"/>
              </a:ext>
            </a:extLst>
          </p:cNvPr>
          <p:cNvSpPr>
            <a:spLocks noChangeAspect="1"/>
          </p:cNvSpPr>
          <p:nvPr/>
        </p:nvSpPr>
        <p:spPr>
          <a:xfrm>
            <a:off x="9345030" y="2264920"/>
            <a:ext cx="251045" cy="252000"/>
          </a:xfrm>
          <a:prstGeom prst="ellips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6" name="Rechteck 75"/>
          <p:cNvSpPr/>
          <p:nvPr/>
        </p:nvSpPr>
        <p:spPr>
          <a:xfrm>
            <a:off x="8536450" y="2870764"/>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77" name="Textfeld 76">
            <a:extLst>
              <a:ext uri="{FF2B5EF4-FFF2-40B4-BE49-F238E27FC236}">
                <a16:creationId xmlns:a16="http://schemas.microsoft.com/office/drawing/2014/main" id="{D0A5D1BA-D8C5-F44C-A0B9-848507E31481}"/>
              </a:ext>
            </a:extLst>
          </p:cNvPr>
          <p:cNvSpPr txBox="1"/>
          <p:nvPr/>
        </p:nvSpPr>
        <p:spPr>
          <a:xfrm>
            <a:off x="7824347" y="2896907"/>
            <a:ext cx="280447" cy="369332"/>
          </a:xfrm>
          <a:prstGeom prst="rect">
            <a:avLst/>
          </a:prstGeom>
          <a:noFill/>
        </p:spPr>
        <p:txBody>
          <a:bodyPr wrap="square">
            <a:spAutoFit/>
          </a:bodyPr>
          <a:lstStyle/>
          <a:p>
            <a:r>
              <a:rPr lang="de-DE" dirty="0"/>
              <a:t>+</a:t>
            </a:r>
          </a:p>
        </p:txBody>
      </p:sp>
      <p:pic>
        <p:nvPicPr>
          <p:cNvPr id="34" name="Grafik 33">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886638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Um den Zahnschmelz vor sauren Softdrinks zu schützen, müssen die darin enthaltenen Säuren neutralisiert werden. Dazu werden Basen genutzt. Die Basen-Teilchen werden in Wasser in ein negativ geladenes Hydroxid-Ion und ein positiv geladenes Basenrest-Ion gespalten.</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dirty="0"/>
              <a:t>Anschließend reagieren die Hydroxid-Ionen mit den Wasserstoff-Ionen, um diese zu neutralisieren.</a:t>
            </a:r>
          </a:p>
          <a:p>
            <a:pPr marL="0" indent="0">
              <a:buNone/>
            </a:pPr>
            <a:endParaRPr lang="de-DE" dirty="0"/>
          </a:p>
          <a:p>
            <a:pPr marL="0" indent="0">
              <a:buNone/>
            </a:pPr>
            <a:endParaRPr lang="de-DE" dirty="0"/>
          </a:p>
        </p:txBody>
      </p:sp>
      <p:sp>
        <p:nvSpPr>
          <p:cNvPr id="4" name="Foliennummernplatzhalter 3"/>
          <p:cNvSpPr>
            <a:spLocks noGrp="1"/>
          </p:cNvSpPr>
          <p:nvPr>
            <p:ph type="sldNum" sz="quarter" idx="12"/>
          </p:nvPr>
        </p:nvSpPr>
        <p:spPr/>
        <p:txBody>
          <a:bodyPr/>
          <a:lstStyle/>
          <a:p>
            <a:fld id="{2BFF9692-ABA8-EB4D-B52F-45EFB6AD87B9}" type="slidenum">
              <a:rPr lang="de-DE" smtClean="0"/>
              <a:t>36</a:t>
            </a:fld>
            <a:endParaRPr lang="de-DE"/>
          </a:p>
        </p:txBody>
      </p:sp>
      <p:sp>
        <p:nvSpPr>
          <p:cNvPr id="32" name="Textfeld 31">
            <a:extLst>
              <a:ext uri="{FF2B5EF4-FFF2-40B4-BE49-F238E27FC236}">
                <a16:creationId xmlns:a16="http://schemas.microsoft.com/office/drawing/2014/main" id="{5D1D51B1-7D6E-B849-AC32-B50D4F0AC694}"/>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3" name="Grafik 32">
            <a:extLst>
              <a:ext uri="{FF2B5EF4-FFF2-40B4-BE49-F238E27FC236}">
                <a16:creationId xmlns:a16="http://schemas.microsoft.com/office/drawing/2014/main" id="{D9C0A2E8-E9E8-294C-A3C3-8A166BD1D71C}"/>
              </a:ext>
            </a:extLst>
          </p:cNvPr>
          <p:cNvPicPr>
            <a:picLocks noChangeAspect="1"/>
          </p:cNvPicPr>
          <p:nvPr/>
        </p:nvPicPr>
        <p:blipFill>
          <a:blip r:embed="rId2"/>
          <a:stretch>
            <a:fillRect/>
          </a:stretch>
        </p:blipFill>
        <p:spPr>
          <a:xfrm>
            <a:off x="10637052" y="303179"/>
            <a:ext cx="680400" cy="680400"/>
          </a:xfrm>
          <a:prstGeom prst="rect">
            <a:avLst/>
          </a:prstGeom>
        </p:spPr>
      </p:pic>
      <p:sp>
        <p:nvSpPr>
          <p:cNvPr id="34" name="Textfeld 33">
            <a:extLst>
              <a:ext uri="{FF2B5EF4-FFF2-40B4-BE49-F238E27FC236}">
                <a16:creationId xmlns:a16="http://schemas.microsoft.com/office/drawing/2014/main" id="{D299C5A9-0B8B-4AF8-BAC3-AE29FD8A33FD}"/>
              </a:ext>
            </a:extLst>
          </p:cNvPr>
          <p:cNvSpPr txBox="1"/>
          <p:nvPr/>
        </p:nvSpPr>
        <p:spPr>
          <a:xfrm>
            <a:off x="888969" y="2901482"/>
            <a:ext cx="1088433" cy="307777"/>
          </a:xfrm>
          <a:prstGeom prst="rect">
            <a:avLst/>
          </a:prstGeom>
          <a:noFill/>
        </p:spPr>
        <p:txBody>
          <a:bodyPr wrap="square" rtlCol="0">
            <a:spAutoFit/>
          </a:bodyPr>
          <a:lstStyle/>
          <a:p>
            <a:r>
              <a:rPr lang="de-DE" sz="1400" i="1" dirty="0"/>
              <a:t>Schritt 1</a:t>
            </a:r>
          </a:p>
        </p:txBody>
      </p:sp>
      <p:sp>
        <p:nvSpPr>
          <p:cNvPr id="35" name="Textfeld 34">
            <a:extLst>
              <a:ext uri="{FF2B5EF4-FFF2-40B4-BE49-F238E27FC236}">
                <a16:creationId xmlns:a16="http://schemas.microsoft.com/office/drawing/2014/main" id="{AC4C9BEF-783B-4A18-97B2-AC792933A8E6}"/>
              </a:ext>
            </a:extLst>
          </p:cNvPr>
          <p:cNvSpPr txBox="1"/>
          <p:nvPr/>
        </p:nvSpPr>
        <p:spPr>
          <a:xfrm>
            <a:off x="888968" y="4934856"/>
            <a:ext cx="1088433" cy="307777"/>
          </a:xfrm>
          <a:prstGeom prst="rect">
            <a:avLst/>
          </a:prstGeom>
          <a:noFill/>
        </p:spPr>
        <p:txBody>
          <a:bodyPr wrap="square" rtlCol="0">
            <a:spAutoFit/>
          </a:bodyPr>
          <a:lstStyle/>
          <a:p>
            <a:r>
              <a:rPr lang="de-DE" sz="1400" i="1" dirty="0"/>
              <a:t>Schritt 2</a:t>
            </a:r>
          </a:p>
        </p:txBody>
      </p:sp>
      <p:sp>
        <p:nvSpPr>
          <p:cNvPr id="38" name="Textfeld 37">
            <a:extLst>
              <a:ext uri="{FF2B5EF4-FFF2-40B4-BE49-F238E27FC236}">
                <a16:creationId xmlns:a16="http://schemas.microsoft.com/office/drawing/2014/main" id="{CCA9CFBA-FA39-144E-B35C-A75B7F590B7E}"/>
              </a:ext>
            </a:extLst>
          </p:cNvPr>
          <p:cNvSpPr txBox="1"/>
          <p:nvPr/>
        </p:nvSpPr>
        <p:spPr>
          <a:xfrm>
            <a:off x="1972156" y="2503615"/>
            <a:ext cx="1385740" cy="276999"/>
          </a:xfrm>
          <a:prstGeom prst="rect">
            <a:avLst/>
          </a:prstGeom>
          <a:noFill/>
        </p:spPr>
        <p:txBody>
          <a:bodyPr wrap="square" rtlCol="0">
            <a:spAutoFit/>
          </a:bodyPr>
          <a:lstStyle/>
          <a:p>
            <a:r>
              <a:rPr lang="de-DE" sz="1200" i="1" dirty="0"/>
              <a:t>Reaktionsschema:</a:t>
            </a:r>
          </a:p>
        </p:txBody>
      </p:sp>
      <p:sp>
        <p:nvSpPr>
          <p:cNvPr id="39" name="Textfeld 38">
            <a:extLst>
              <a:ext uri="{FF2B5EF4-FFF2-40B4-BE49-F238E27FC236}">
                <a16:creationId xmlns:a16="http://schemas.microsoft.com/office/drawing/2014/main" id="{546E3332-456F-634C-8052-B0E0E8479904}"/>
              </a:ext>
            </a:extLst>
          </p:cNvPr>
          <p:cNvSpPr txBox="1"/>
          <p:nvPr/>
        </p:nvSpPr>
        <p:spPr>
          <a:xfrm>
            <a:off x="1941508" y="3107524"/>
            <a:ext cx="1479054" cy="276999"/>
          </a:xfrm>
          <a:prstGeom prst="rect">
            <a:avLst/>
          </a:prstGeom>
          <a:noFill/>
        </p:spPr>
        <p:txBody>
          <a:bodyPr wrap="square" rtlCol="0">
            <a:spAutoFit/>
          </a:bodyPr>
          <a:lstStyle/>
          <a:p>
            <a:r>
              <a:rPr lang="de-DE" sz="1200" i="1" dirty="0"/>
              <a:t>Reaktionsgleichung:</a:t>
            </a:r>
          </a:p>
        </p:txBody>
      </p:sp>
      <p:sp>
        <p:nvSpPr>
          <p:cNvPr id="40" name="Textfeld 39">
            <a:extLst>
              <a:ext uri="{FF2B5EF4-FFF2-40B4-BE49-F238E27FC236}">
                <a16:creationId xmlns:a16="http://schemas.microsoft.com/office/drawing/2014/main" id="{3468C388-A219-C64C-B2EB-C0CDE9D4C61A}"/>
              </a:ext>
            </a:extLst>
          </p:cNvPr>
          <p:cNvSpPr txBox="1"/>
          <p:nvPr/>
        </p:nvSpPr>
        <p:spPr>
          <a:xfrm>
            <a:off x="3254644" y="2433672"/>
            <a:ext cx="1885682" cy="369332"/>
          </a:xfrm>
          <a:prstGeom prst="rect">
            <a:avLst/>
          </a:prstGeom>
          <a:noFill/>
        </p:spPr>
        <p:txBody>
          <a:bodyPr wrap="square" rtlCol="0">
            <a:spAutoFit/>
          </a:bodyPr>
          <a:lstStyle/>
          <a:p>
            <a:r>
              <a:rPr lang="de-DE" dirty="0"/>
              <a:t>Basen-Teilchen </a:t>
            </a:r>
            <a:r>
              <a:rPr lang="de-DE" baseline="-25000" dirty="0"/>
              <a:t>(</a:t>
            </a:r>
            <a:r>
              <a:rPr lang="de-DE" baseline="-25000" dirty="0" err="1"/>
              <a:t>aq</a:t>
            </a:r>
            <a:r>
              <a:rPr lang="de-DE" baseline="-25000" dirty="0"/>
              <a:t>)</a:t>
            </a:r>
          </a:p>
        </p:txBody>
      </p:sp>
      <p:sp>
        <p:nvSpPr>
          <p:cNvPr id="44" name="Textfeld 43">
            <a:extLst>
              <a:ext uri="{FF2B5EF4-FFF2-40B4-BE49-F238E27FC236}">
                <a16:creationId xmlns:a16="http://schemas.microsoft.com/office/drawing/2014/main" id="{24EE0DAD-71ED-6E44-90BA-EFA0205AA453}"/>
              </a:ext>
            </a:extLst>
          </p:cNvPr>
          <p:cNvSpPr txBox="1"/>
          <p:nvPr/>
        </p:nvSpPr>
        <p:spPr>
          <a:xfrm>
            <a:off x="6016754" y="2442139"/>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50" name="Gerade Verbindung mit Pfeil 49">
            <a:extLst>
              <a:ext uri="{FF2B5EF4-FFF2-40B4-BE49-F238E27FC236}">
                <a16:creationId xmlns:a16="http://schemas.microsoft.com/office/drawing/2014/main" id="{B49E665B-21A3-9B4A-8038-588460AB13E5}"/>
              </a:ext>
            </a:extLst>
          </p:cNvPr>
          <p:cNvCxnSpPr/>
          <p:nvPr/>
        </p:nvCxnSpPr>
        <p:spPr>
          <a:xfrm>
            <a:off x="5169521" y="2603655"/>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1" name="Textfeld 50">
            <a:extLst>
              <a:ext uri="{FF2B5EF4-FFF2-40B4-BE49-F238E27FC236}">
                <a16:creationId xmlns:a16="http://schemas.microsoft.com/office/drawing/2014/main" id="{73822A3D-116F-BE4E-9F10-57EB6DD68526}"/>
              </a:ext>
            </a:extLst>
          </p:cNvPr>
          <p:cNvSpPr txBox="1"/>
          <p:nvPr/>
        </p:nvSpPr>
        <p:spPr>
          <a:xfrm>
            <a:off x="3134432" y="3042238"/>
            <a:ext cx="1782430" cy="369332"/>
          </a:xfrm>
          <a:prstGeom prst="rect">
            <a:avLst/>
          </a:prstGeom>
          <a:noFill/>
        </p:spPr>
        <p:txBody>
          <a:bodyPr wrap="square" rtlCol="0">
            <a:spAutoFit/>
          </a:bodyPr>
          <a:lstStyle/>
          <a:p>
            <a:pPr algn="ctr"/>
            <a:r>
              <a:rPr lang="de-DE" dirty="0">
                <a:solidFill>
                  <a:srgbClr val="C00000"/>
                </a:solidFill>
              </a:rPr>
              <a:t>B</a:t>
            </a:r>
            <a:r>
              <a:rPr lang="de-DE" dirty="0"/>
              <a:t>OH </a:t>
            </a:r>
            <a:r>
              <a:rPr lang="de-DE" baseline="-25000" dirty="0"/>
              <a:t>(</a:t>
            </a:r>
            <a:r>
              <a:rPr lang="de-DE" baseline="-25000" dirty="0" err="1"/>
              <a:t>aq</a:t>
            </a:r>
            <a:r>
              <a:rPr lang="de-DE" baseline="-25000" dirty="0"/>
              <a:t>)</a:t>
            </a:r>
          </a:p>
        </p:txBody>
      </p:sp>
      <p:sp>
        <p:nvSpPr>
          <p:cNvPr id="52" name="Textfeld 51">
            <a:extLst>
              <a:ext uri="{FF2B5EF4-FFF2-40B4-BE49-F238E27FC236}">
                <a16:creationId xmlns:a16="http://schemas.microsoft.com/office/drawing/2014/main" id="{AF2C2433-E29C-EE43-8824-FA534FD2570D}"/>
              </a:ext>
            </a:extLst>
          </p:cNvPr>
          <p:cNvSpPr txBox="1"/>
          <p:nvPr/>
        </p:nvSpPr>
        <p:spPr>
          <a:xfrm>
            <a:off x="5895386" y="3050705"/>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53" name="Gerade Verbindung mit Pfeil 52">
            <a:extLst>
              <a:ext uri="{FF2B5EF4-FFF2-40B4-BE49-F238E27FC236}">
                <a16:creationId xmlns:a16="http://schemas.microsoft.com/office/drawing/2014/main" id="{CAA2B3B1-7E58-344B-A0F4-0A58E0B10600}"/>
              </a:ext>
            </a:extLst>
          </p:cNvPr>
          <p:cNvCxnSpPr/>
          <p:nvPr/>
        </p:nvCxnSpPr>
        <p:spPr>
          <a:xfrm>
            <a:off x="5169521" y="3220056"/>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4" name="Textfeld 53">
            <a:extLst>
              <a:ext uri="{FF2B5EF4-FFF2-40B4-BE49-F238E27FC236}">
                <a16:creationId xmlns:a16="http://schemas.microsoft.com/office/drawing/2014/main" id="{A48DEEE1-F7E9-1642-AEA3-1D8E0AF34EA5}"/>
              </a:ext>
            </a:extLst>
          </p:cNvPr>
          <p:cNvSpPr txBox="1"/>
          <p:nvPr/>
        </p:nvSpPr>
        <p:spPr>
          <a:xfrm>
            <a:off x="7818060" y="3050705"/>
            <a:ext cx="280447" cy="369332"/>
          </a:xfrm>
          <a:prstGeom prst="rect">
            <a:avLst/>
          </a:prstGeom>
          <a:noFill/>
        </p:spPr>
        <p:txBody>
          <a:bodyPr wrap="square">
            <a:spAutoFit/>
          </a:bodyPr>
          <a:lstStyle/>
          <a:p>
            <a:r>
              <a:rPr lang="de-DE" dirty="0"/>
              <a:t>+</a:t>
            </a:r>
          </a:p>
        </p:txBody>
      </p:sp>
      <p:sp>
        <p:nvSpPr>
          <p:cNvPr id="67" name="Textfeld 66">
            <a:extLst>
              <a:ext uri="{FF2B5EF4-FFF2-40B4-BE49-F238E27FC236}">
                <a16:creationId xmlns:a16="http://schemas.microsoft.com/office/drawing/2014/main" id="{37BD1E53-0AD8-B546-A52B-6222C8F51D4D}"/>
              </a:ext>
            </a:extLst>
          </p:cNvPr>
          <p:cNvSpPr txBox="1"/>
          <p:nvPr/>
        </p:nvSpPr>
        <p:spPr>
          <a:xfrm>
            <a:off x="8633851" y="3048266"/>
            <a:ext cx="1782431" cy="369332"/>
          </a:xfrm>
          <a:prstGeom prst="rect">
            <a:avLst/>
          </a:prstGeom>
          <a:noFill/>
        </p:spPr>
        <p:txBody>
          <a:bodyPr wrap="square" rtlCol="0">
            <a:spAutoFit/>
          </a:bodyPr>
          <a:lstStyle/>
          <a:p>
            <a:pPr algn="ctr"/>
            <a:r>
              <a:rPr lang="de-DE" dirty="0">
                <a:solidFill>
                  <a:srgbClr val="C00000"/>
                </a:solidFill>
              </a:rPr>
              <a:t>B</a:t>
            </a:r>
            <a:r>
              <a:rPr lang="de-DE" baseline="30000" dirty="0">
                <a:solidFill>
                  <a:srgbClr val="C00000"/>
                </a:solidFill>
              </a:rPr>
              <a:t>+</a:t>
            </a:r>
            <a:r>
              <a:rPr lang="de-DE" dirty="0"/>
              <a:t> </a:t>
            </a:r>
            <a:r>
              <a:rPr lang="de-DE" baseline="-25000" dirty="0"/>
              <a:t>(</a:t>
            </a:r>
            <a:r>
              <a:rPr lang="de-DE" baseline="-25000" dirty="0" err="1"/>
              <a:t>aq</a:t>
            </a:r>
            <a:r>
              <a:rPr lang="de-DE" baseline="-25000" dirty="0"/>
              <a:t>)</a:t>
            </a:r>
          </a:p>
        </p:txBody>
      </p:sp>
      <p:sp>
        <p:nvSpPr>
          <p:cNvPr id="68" name="Rechteck 67"/>
          <p:cNvSpPr/>
          <p:nvPr/>
        </p:nvSpPr>
        <p:spPr>
          <a:xfrm>
            <a:off x="8536450" y="2442139"/>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69" name="Textfeld 68">
            <a:extLst>
              <a:ext uri="{FF2B5EF4-FFF2-40B4-BE49-F238E27FC236}">
                <a16:creationId xmlns:a16="http://schemas.microsoft.com/office/drawing/2014/main" id="{D0A5D1BA-D8C5-F44C-A0B9-848507E31481}"/>
              </a:ext>
            </a:extLst>
          </p:cNvPr>
          <p:cNvSpPr txBox="1"/>
          <p:nvPr/>
        </p:nvSpPr>
        <p:spPr>
          <a:xfrm>
            <a:off x="7824347" y="2468282"/>
            <a:ext cx="280447" cy="369332"/>
          </a:xfrm>
          <a:prstGeom prst="rect">
            <a:avLst/>
          </a:prstGeom>
          <a:noFill/>
        </p:spPr>
        <p:txBody>
          <a:bodyPr wrap="square">
            <a:spAutoFit/>
          </a:bodyPr>
          <a:lstStyle/>
          <a:p>
            <a:r>
              <a:rPr lang="de-DE" dirty="0"/>
              <a:t>+</a:t>
            </a:r>
          </a:p>
        </p:txBody>
      </p:sp>
      <p:sp>
        <p:nvSpPr>
          <p:cNvPr id="70" name="Textfeld 69">
            <a:extLst>
              <a:ext uri="{FF2B5EF4-FFF2-40B4-BE49-F238E27FC236}">
                <a16:creationId xmlns:a16="http://schemas.microsoft.com/office/drawing/2014/main" id="{CCA9CFBA-FA39-144E-B35C-A75B7F590B7E}"/>
              </a:ext>
            </a:extLst>
          </p:cNvPr>
          <p:cNvSpPr txBox="1"/>
          <p:nvPr/>
        </p:nvSpPr>
        <p:spPr>
          <a:xfrm>
            <a:off x="2008050" y="4648935"/>
            <a:ext cx="1385740" cy="276999"/>
          </a:xfrm>
          <a:prstGeom prst="rect">
            <a:avLst/>
          </a:prstGeom>
          <a:noFill/>
        </p:spPr>
        <p:txBody>
          <a:bodyPr wrap="square" rtlCol="0">
            <a:spAutoFit/>
          </a:bodyPr>
          <a:lstStyle/>
          <a:p>
            <a:r>
              <a:rPr lang="de-DE" sz="1200" i="1" dirty="0"/>
              <a:t>Reaktionsschema:</a:t>
            </a:r>
          </a:p>
        </p:txBody>
      </p:sp>
      <p:sp>
        <p:nvSpPr>
          <p:cNvPr id="71" name="Textfeld 70">
            <a:extLst>
              <a:ext uri="{FF2B5EF4-FFF2-40B4-BE49-F238E27FC236}">
                <a16:creationId xmlns:a16="http://schemas.microsoft.com/office/drawing/2014/main" id="{546E3332-456F-634C-8052-B0E0E8479904}"/>
              </a:ext>
            </a:extLst>
          </p:cNvPr>
          <p:cNvSpPr txBox="1"/>
          <p:nvPr/>
        </p:nvSpPr>
        <p:spPr>
          <a:xfrm>
            <a:off x="1977402" y="5252844"/>
            <a:ext cx="1479054" cy="276999"/>
          </a:xfrm>
          <a:prstGeom prst="rect">
            <a:avLst/>
          </a:prstGeom>
          <a:noFill/>
        </p:spPr>
        <p:txBody>
          <a:bodyPr wrap="square" rtlCol="0">
            <a:spAutoFit/>
          </a:bodyPr>
          <a:lstStyle/>
          <a:p>
            <a:r>
              <a:rPr lang="de-DE" sz="1200" i="1" dirty="0"/>
              <a:t>Reaktionsgleichung:</a:t>
            </a:r>
          </a:p>
        </p:txBody>
      </p:sp>
      <p:sp>
        <p:nvSpPr>
          <p:cNvPr id="72" name="Textfeld 71">
            <a:extLst>
              <a:ext uri="{FF2B5EF4-FFF2-40B4-BE49-F238E27FC236}">
                <a16:creationId xmlns:a16="http://schemas.microsoft.com/office/drawing/2014/main" id="{AF2C2433-E29C-EE43-8824-FA534FD2570D}"/>
              </a:ext>
            </a:extLst>
          </p:cNvPr>
          <p:cNvSpPr txBox="1"/>
          <p:nvPr/>
        </p:nvSpPr>
        <p:spPr>
          <a:xfrm>
            <a:off x="5480152" y="5167823"/>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73" name="Textfeld 72">
            <a:extLst>
              <a:ext uri="{FF2B5EF4-FFF2-40B4-BE49-F238E27FC236}">
                <a16:creationId xmlns:a16="http://schemas.microsoft.com/office/drawing/2014/main" id="{3468C388-A219-C64C-B2EB-C0CDE9D4C61A}"/>
              </a:ext>
            </a:extLst>
          </p:cNvPr>
          <p:cNvSpPr txBox="1"/>
          <p:nvPr/>
        </p:nvSpPr>
        <p:spPr>
          <a:xfrm>
            <a:off x="3294003" y="4576578"/>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74" name="Textfeld 73">
            <a:extLst>
              <a:ext uri="{FF2B5EF4-FFF2-40B4-BE49-F238E27FC236}">
                <a16:creationId xmlns:a16="http://schemas.microsoft.com/office/drawing/2014/main" id="{3468C388-A219-C64C-B2EB-C0CDE9D4C61A}"/>
              </a:ext>
            </a:extLst>
          </p:cNvPr>
          <p:cNvSpPr txBox="1"/>
          <p:nvPr/>
        </p:nvSpPr>
        <p:spPr>
          <a:xfrm>
            <a:off x="5538745" y="4576936"/>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75" name="Gerade Verbindung mit Pfeil 74">
            <a:extLst>
              <a:ext uri="{FF2B5EF4-FFF2-40B4-BE49-F238E27FC236}">
                <a16:creationId xmlns:a16="http://schemas.microsoft.com/office/drawing/2014/main" id="{EA078B8C-2F3C-A84C-955E-FB66EDE517E6}"/>
              </a:ext>
            </a:extLst>
          </p:cNvPr>
          <p:cNvCxnSpPr/>
          <p:nvPr/>
        </p:nvCxnSpPr>
        <p:spPr>
          <a:xfrm>
            <a:off x="7502459" y="4790843"/>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6" name="Textfeld 75">
            <a:extLst>
              <a:ext uri="{FF2B5EF4-FFF2-40B4-BE49-F238E27FC236}">
                <a16:creationId xmlns:a16="http://schemas.microsoft.com/office/drawing/2014/main" id="{D0A5D1BA-D8C5-F44C-A0B9-848507E31481}"/>
              </a:ext>
            </a:extLst>
          </p:cNvPr>
          <p:cNvSpPr txBox="1"/>
          <p:nvPr/>
        </p:nvSpPr>
        <p:spPr>
          <a:xfrm>
            <a:off x="5258298" y="4576936"/>
            <a:ext cx="280447" cy="369332"/>
          </a:xfrm>
          <a:prstGeom prst="rect">
            <a:avLst/>
          </a:prstGeom>
          <a:noFill/>
        </p:spPr>
        <p:txBody>
          <a:bodyPr wrap="square">
            <a:spAutoFit/>
          </a:bodyPr>
          <a:lstStyle/>
          <a:p>
            <a:r>
              <a:rPr lang="de-DE" dirty="0"/>
              <a:t>+</a:t>
            </a:r>
          </a:p>
        </p:txBody>
      </p:sp>
      <p:sp>
        <p:nvSpPr>
          <p:cNvPr id="77" name="Textfeld 76">
            <a:extLst>
              <a:ext uri="{FF2B5EF4-FFF2-40B4-BE49-F238E27FC236}">
                <a16:creationId xmlns:a16="http://schemas.microsoft.com/office/drawing/2014/main" id="{3468C388-A219-C64C-B2EB-C0CDE9D4C61A}"/>
              </a:ext>
            </a:extLst>
          </p:cNvPr>
          <p:cNvSpPr txBox="1"/>
          <p:nvPr/>
        </p:nvSpPr>
        <p:spPr>
          <a:xfrm>
            <a:off x="8380100" y="4576578"/>
            <a:ext cx="2065510" cy="369332"/>
          </a:xfrm>
          <a:prstGeom prst="rect">
            <a:avLst/>
          </a:prstGeom>
          <a:noFill/>
        </p:spPr>
        <p:txBody>
          <a:bodyPr wrap="square" rtlCol="0">
            <a:spAutoFit/>
          </a:bodyPr>
          <a:lstStyle/>
          <a:p>
            <a:r>
              <a:rPr lang="de-DE" dirty="0"/>
              <a:t>Wassermolekül </a:t>
            </a:r>
            <a:endParaRPr lang="de-DE" baseline="-25000" dirty="0"/>
          </a:p>
        </p:txBody>
      </p:sp>
      <p:sp>
        <p:nvSpPr>
          <p:cNvPr id="78" name="Textfeld 77">
            <a:extLst>
              <a:ext uri="{FF2B5EF4-FFF2-40B4-BE49-F238E27FC236}">
                <a16:creationId xmlns:a16="http://schemas.microsoft.com/office/drawing/2014/main" id="{AF2C2433-E29C-EE43-8824-FA534FD2570D}"/>
              </a:ext>
            </a:extLst>
          </p:cNvPr>
          <p:cNvSpPr txBox="1"/>
          <p:nvPr/>
        </p:nvSpPr>
        <p:spPr>
          <a:xfrm>
            <a:off x="3933415" y="5135557"/>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79" name="Textfeld 78">
            <a:extLst>
              <a:ext uri="{FF2B5EF4-FFF2-40B4-BE49-F238E27FC236}">
                <a16:creationId xmlns:a16="http://schemas.microsoft.com/office/drawing/2014/main" id="{D0A5D1BA-D8C5-F44C-A0B9-848507E31481}"/>
              </a:ext>
            </a:extLst>
          </p:cNvPr>
          <p:cNvSpPr txBox="1"/>
          <p:nvPr/>
        </p:nvSpPr>
        <p:spPr>
          <a:xfrm>
            <a:off x="5258298" y="5167465"/>
            <a:ext cx="280447" cy="369332"/>
          </a:xfrm>
          <a:prstGeom prst="rect">
            <a:avLst/>
          </a:prstGeom>
          <a:noFill/>
        </p:spPr>
        <p:txBody>
          <a:bodyPr wrap="square">
            <a:spAutoFit/>
          </a:bodyPr>
          <a:lstStyle/>
          <a:p>
            <a:r>
              <a:rPr lang="de-DE" dirty="0"/>
              <a:t>+</a:t>
            </a:r>
          </a:p>
        </p:txBody>
      </p:sp>
      <p:cxnSp>
        <p:nvCxnSpPr>
          <p:cNvPr id="80" name="Gerade Verbindung mit Pfeil 79">
            <a:extLst>
              <a:ext uri="{FF2B5EF4-FFF2-40B4-BE49-F238E27FC236}">
                <a16:creationId xmlns:a16="http://schemas.microsoft.com/office/drawing/2014/main" id="{EA078B8C-2F3C-A84C-955E-FB66EDE517E6}"/>
              </a:ext>
            </a:extLst>
          </p:cNvPr>
          <p:cNvCxnSpPr/>
          <p:nvPr/>
        </p:nvCxnSpPr>
        <p:spPr>
          <a:xfrm>
            <a:off x="7502459" y="535418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1" name="Textfeld 80">
            <a:extLst>
              <a:ext uri="{FF2B5EF4-FFF2-40B4-BE49-F238E27FC236}">
                <a16:creationId xmlns:a16="http://schemas.microsoft.com/office/drawing/2014/main" id="{AF2C2433-E29C-EE43-8824-FA534FD2570D}"/>
              </a:ext>
            </a:extLst>
          </p:cNvPr>
          <p:cNvSpPr txBox="1"/>
          <p:nvPr/>
        </p:nvSpPr>
        <p:spPr>
          <a:xfrm>
            <a:off x="8257603" y="5135557"/>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pic>
        <p:nvPicPr>
          <p:cNvPr id="36" name="Grafik 35">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673504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Erklärung 3</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Die Kaliumhydroxid-Teilchen werden im Wasser des Softdrinks in negativ geladene Hydroxid-Ionen und positiv geladene Basenrest-Ionen, </a:t>
            </a:r>
            <a:r>
              <a:rPr lang="de-DE" sz="2000"/>
              <a:t>die Kalium-Ionen, </a:t>
            </a:r>
            <a:r>
              <a:rPr lang="de-DE" sz="2000" dirty="0"/>
              <a:t>aufgespalten. </a:t>
            </a:r>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sz="2000" dirty="0"/>
              <a:t>Die Hydroxid-Ionen reagieren anschließend mit den Wasserstoff-Ionen der sauren Lösung im Softdrink und neutralisieren diese. </a:t>
            </a:r>
          </a:p>
        </p:txBody>
      </p:sp>
      <p:sp>
        <p:nvSpPr>
          <p:cNvPr id="4" name="Foliennummernplatzhalter 3"/>
          <p:cNvSpPr>
            <a:spLocks noGrp="1"/>
          </p:cNvSpPr>
          <p:nvPr>
            <p:ph type="sldNum" sz="quarter" idx="12"/>
          </p:nvPr>
        </p:nvSpPr>
        <p:spPr/>
        <p:txBody>
          <a:bodyPr/>
          <a:lstStyle/>
          <a:p>
            <a:fld id="{2BFF9692-ABA8-EB4D-B52F-45EFB6AD87B9}" type="slidenum">
              <a:rPr lang="de-DE" smtClean="0"/>
              <a:t>37</a:t>
            </a:fld>
            <a:endParaRPr lang="de-DE"/>
          </a:p>
        </p:txBody>
      </p:sp>
      <p:sp>
        <p:nvSpPr>
          <p:cNvPr id="7" name="Textfeld 6">
            <a:extLst>
              <a:ext uri="{FF2B5EF4-FFF2-40B4-BE49-F238E27FC236}">
                <a16:creationId xmlns:a16="http://schemas.microsoft.com/office/drawing/2014/main" id="{5E6F4EF8-AEF1-E744-AB24-AA9259BC770E}"/>
              </a:ext>
            </a:extLst>
          </p:cNvPr>
          <p:cNvSpPr txBox="1"/>
          <p:nvPr/>
        </p:nvSpPr>
        <p:spPr>
          <a:xfrm>
            <a:off x="1468269" y="2314263"/>
            <a:ext cx="1385740" cy="276999"/>
          </a:xfrm>
          <a:prstGeom prst="rect">
            <a:avLst/>
          </a:prstGeom>
          <a:noFill/>
        </p:spPr>
        <p:txBody>
          <a:bodyPr wrap="square" rtlCol="0">
            <a:spAutoFit/>
          </a:bodyPr>
          <a:lstStyle/>
          <a:p>
            <a:r>
              <a:rPr lang="de-DE" sz="1200" i="1" dirty="0"/>
              <a:t>Reaktionsschema:</a:t>
            </a:r>
          </a:p>
        </p:txBody>
      </p:sp>
      <p:sp>
        <p:nvSpPr>
          <p:cNvPr id="8" name="Textfeld 7">
            <a:extLst>
              <a:ext uri="{FF2B5EF4-FFF2-40B4-BE49-F238E27FC236}">
                <a16:creationId xmlns:a16="http://schemas.microsoft.com/office/drawing/2014/main" id="{9E78E23E-8D87-4544-9940-7DE29060E1D3}"/>
              </a:ext>
            </a:extLst>
          </p:cNvPr>
          <p:cNvSpPr txBox="1"/>
          <p:nvPr/>
        </p:nvSpPr>
        <p:spPr>
          <a:xfrm>
            <a:off x="1437621" y="2918172"/>
            <a:ext cx="1479054" cy="276999"/>
          </a:xfrm>
          <a:prstGeom prst="rect">
            <a:avLst/>
          </a:prstGeom>
          <a:noFill/>
        </p:spPr>
        <p:txBody>
          <a:bodyPr wrap="square" rtlCol="0">
            <a:spAutoFit/>
          </a:bodyPr>
          <a:lstStyle/>
          <a:p>
            <a:r>
              <a:rPr lang="de-DE" sz="1200" i="1" dirty="0"/>
              <a:t>Reaktionsgleichung:</a:t>
            </a:r>
          </a:p>
        </p:txBody>
      </p:sp>
      <p:sp>
        <p:nvSpPr>
          <p:cNvPr id="9" name="Textfeld 8">
            <a:extLst>
              <a:ext uri="{FF2B5EF4-FFF2-40B4-BE49-F238E27FC236}">
                <a16:creationId xmlns:a16="http://schemas.microsoft.com/office/drawing/2014/main" id="{4C864377-2E43-7B43-894E-BBBA3208EB68}"/>
              </a:ext>
            </a:extLst>
          </p:cNvPr>
          <p:cNvSpPr txBox="1"/>
          <p:nvPr/>
        </p:nvSpPr>
        <p:spPr>
          <a:xfrm>
            <a:off x="2729115" y="2229208"/>
            <a:ext cx="3147219" cy="369332"/>
          </a:xfrm>
          <a:prstGeom prst="rect">
            <a:avLst/>
          </a:prstGeom>
          <a:noFill/>
        </p:spPr>
        <p:txBody>
          <a:bodyPr wrap="square" rtlCol="0">
            <a:spAutoFit/>
          </a:bodyPr>
          <a:lstStyle/>
          <a:p>
            <a:r>
              <a:rPr lang="de-DE" dirty="0"/>
              <a:t>Kaliumhydroxid-Teilchen </a:t>
            </a:r>
            <a:r>
              <a:rPr lang="de-DE" baseline="-25000" dirty="0"/>
              <a:t>(</a:t>
            </a:r>
            <a:r>
              <a:rPr lang="de-DE" baseline="-25000" dirty="0" err="1"/>
              <a:t>aq</a:t>
            </a:r>
            <a:r>
              <a:rPr lang="de-DE" baseline="-25000" dirty="0"/>
              <a:t>)</a:t>
            </a:r>
          </a:p>
        </p:txBody>
      </p:sp>
      <p:sp>
        <p:nvSpPr>
          <p:cNvPr id="10" name="Textfeld 9">
            <a:extLst>
              <a:ext uri="{FF2B5EF4-FFF2-40B4-BE49-F238E27FC236}">
                <a16:creationId xmlns:a16="http://schemas.microsoft.com/office/drawing/2014/main" id="{EFBFB991-3E6E-D649-B89C-35DD9C7DC5C7}"/>
              </a:ext>
            </a:extLst>
          </p:cNvPr>
          <p:cNvSpPr txBox="1"/>
          <p:nvPr/>
        </p:nvSpPr>
        <p:spPr>
          <a:xfrm>
            <a:off x="6542592" y="2237675"/>
            <a:ext cx="1801305"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12" name="Gerade Verbindung mit Pfeil 11">
            <a:extLst>
              <a:ext uri="{FF2B5EF4-FFF2-40B4-BE49-F238E27FC236}">
                <a16:creationId xmlns:a16="http://schemas.microsoft.com/office/drawing/2014/main" id="{C1E34174-8BAD-054C-8213-0FDF85686EFA}"/>
              </a:ext>
            </a:extLst>
          </p:cNvPr>
          <p:cNvCxnSpPr/>
          <p:nvPr/>
        </p:nvCxnSpPr>
        <p:spPr>
          <a:xfrm>
            <a:off x="5695359" y="2399191"/>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feld 13">
            <a:extLst>
              <a:ext uri="{FF2B5EF4-FFF2-40B4-BE49-F238E27FC236}">
                <a16:creationId xmlns:a16="http://schemas.microsoft.com/office/drawing/2014/main" id="{9A237E43-44DA-A04D-B342-AF4299CC32DA}"/>
              </a:ext>
            </a:extLst>
          </p:cNvPr>
          <p:cNvSpPr txBox="1"/>
          <p:nvPr/>
        </p:nvSpPr>
        <p:spPr>
          <a:xfrm>
            <a:off x="3329233" y="2851664"/>
            <a:ext cx="1782430" cy="369332"/>
          </a:xfrm>
          <a:prstGeom prst="rect">
            <a:avLst/>
          </a:prstGeom>
          <a:noFill/>
        </p:spPr>
        <p:txBody>
          <a:bodyPr wrap="square" rtlCol="0">
            <a:spAutoFit/>
          </a:bodyPr>
          <a:lstStyle/>
          <a:p>
            <a:pPr algn="ctr"/>
            <a:r>
              <a:rPr lang="de-DE" dirty="0">
                <a:solidFill>
                  <a:srgbClr val="C00000"/>
                </a:solidFill>
              </a:rPr>
              <a:t>K</a:t>
            </a:r>
            <a:r>
              <a:rPr lang="de-DE" dirty="0"/>
              <a:t>OH </a:t>
            </a:r>
            <a:r>
              <a:rPr lang="de-DE" baseline="-25000" dirty="0"/>
              <a:t>(</a:t>
            </a:r>
            <a:r>
              <a:rPr lang="de-DE" baseline="-25000" dirty="0" err="1"/>
              <a:t>aq</a:t>
            </a:r>
            <a:r>
              <a:rPr lang="de-DE" baseline="-25000" dirty="0"/>
              <a:t>)</a:t>
            </a:r>
          </a:p>
        </p:txBody>
      </p:sp>
      <p:sp>
        <p:nvSpPr>
          <p:cNvPr id="15" name="Textfeld 14">
            <a:extLst>
              <a:ext uri="{FF2B5EF4-FFF2-40B4-BE49-F238E27FC236}">
                <a16:creationId xmlns:a16="http://schemas.microsoft.com/office/drawing/2014/main" id="{9BF67107-CD35-5C40-8735-C062F01A7DF5}"/>
              </a:ext>
            </a:extLst>
          </p:cNvPr>
          <p:cNvSpPr txBox="1"/>
          <p:nvPr/>
        </p:nvSpPr>
        <p:spPr>
          <a:xfrm>
            <a:off x="6421224" y="2846241"/>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cxnSp>
        <p:nvCxnSpPr>
          <p:cNvPr id="16" name="Gerade Verbindung mit Pfeil 15">
            <a:extLst>
              <a:ext uri="{FF2B5EF4-FFF2-40B4-BE49-F238E27FC236}">
                <a16:creationId xmlns:a16="http://schemas.microsoft.com/office/drawing/2014/main" id="{827E3D6B-EBFE-D143-9C55-468D001ACC37}"/>
              </a:ext>
            </a:extLst>
          </p:cNvPr>
          <p:cNvCxnSpPr/>
          <p:nvPr/>
        </p:nvCxnSpPr>
        <p:spPr>
          <a:xfrm>
            <a:off x="5695359" y="301559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Textfeld 16">
            <a:extLst>
              <a:ext uri="{FF2B5EF4-FFF2-40B4-BE49-F238E27FC236}">
                <a16:creationId xmlns:a16="http://schemas.microsoft.com/office/drawing/2014/main" id="{AE3720D7-CF6C-AF45-8255-3E2A7A62425E}"/>
              </a:ext>
            </a:extLst>
          </p:cNvPr>
          <p:cNvSpPr txBox="1"/>
          <p:nvPr/>
        </p:nvSpPr>
        <p:spPr>
          <a:xfrm>
            <a:off x="8343898" y="2846241"/>
            <a:ext cx="280447" cy="369332"/>
          </a:xfrm>
          <a:prstGeom prst="rect">
            <a:avLst/>
          </a:prstGeom>
          <a:noFill/>
        </p:spPr>
        <p:txBody>
          <a:bodyPr wrap="square">
            <a:spAutoFit/>
          </a:bodyPr>
          <a:lstStyle/>
          <a:p>
            <a:r>
              <a:rPr lang="de-DE" dirty="0"/>
              <a:t>+</a:t>
            </a:r>
          </a:p>
        </p:txBody>
      </p:sp>
      <p:sp>
        <p:nvSpPr>
          <p:cNvPr id="18" name="Textfeld 17">
            <a:extLst>
              <a:ext uri="{FF2B5EF4-FFF2-40B4-BE49-F238E27FC236}">
                <a16:creationId xmlns:a16="http://schemas.microsoft.com/office/drawing/2014/main" id="{85EE62E4-81AA-A743-8DE4-76FC99E73E0F}"/>
              </a:ext>
            </a:extLst>
          </p:cNvPr>
          <p:cNvSpPr txBox="1"/>
          <p:nvPr/>
        </p:nvSpPr>
        <p:spPr>
          <a:xfrm>
            <a:off x="8868931" y="2831980"/>
            <a:ext cx="1782431" cy="369332"/>
          </a:xfrm>
          <a:prstGeom prst="rect">
            <a:avLst/>
          </a:prstGeom>
          <a:noFill/>
        </p:spPr>
        <p:txBody>
          <a:bodyPr wrap="square" rtlCol="0">
            <a:spAutoFit/>
          </a:bodyPr>
          <a:lstStyle/>
          <a:p>
            <a:pPr algn="ctr"/>
            <a:r>
              <a:rPr lang="de-DE" dirty="0">
                <a:solidFill>
                  <a:srgbClr val="C00000"/>
                </a:solidFill>
              </a:rPr>
              <a:t>K</a:t>
            </a:r>
            <a:r>
              <a:rPr lang="de-DE" baseline="30000" dirty="0">
                <a:solidFill>
                  <a:srgbClr val="C00000"/>
                </a:solidFill>
              </a:rPr>
              <a:t>+</a:t>
            </a:r>
            <a:r>
              <a:rPr lang="de-DE" dirty="0"/>
              <a:t> </a:t>
            </a:r>
            <a:r>
              <a:rPr lang="de-DE" baseline="-25000" dirty="0"/>
              <a:t>(</a:t>
            </a:r>
            <a:r>
              <a:rPr lang="de-DE" baseline="-25000" dirty="0" err="1"/>
              <a:t>aq</a:t>
            </a:r>
            <a:r>
              <a:rPr lang="de-DE" baseline="-25000" dirty="0"/>
              <a:t>)</a:t>
            </a:r>
          </a:p>
        </p:txBody>
      </p:sp>
      <p:sp>
        <p:nvSpPr>
          <p:cNvPr id="19" name="Rechteck 18">
            <a:extLst>
              <a:ext uri="{FF2B5EF4-FFF2-40B4-BE49-F238E27FC236}">
                <a16:creationId xmlns:a16="http://schemas.microsoft.com/office/drawing/2014/main" id="{D599C3F0-6533-BF4D-91C8-99D1A543C466}"/>
              </a:ext>
            </a:extLst>
          </p:cNvPr>
          <p:cNvSpPr/>
          <p:nvPr/>
        </p:nvSpPr>
        <p:spPr>
          <a:xfrm>
            <a:off x="8771530" y="2225853"/>
            <a:ext cx="1775679" cy="369332"/>
          </a:xfrm>
          <a:prstGeom prst="rect">
            <a:avLst/>
          </a:prstGeom>
        </p:spPr>
        <p:txBody>
          <a:bodyPr wrap="none">
            <a:spAutoFit/>
          </a:bodyPr>
          <a:lstStyle/>
          <a:p>
            <a:r>
              <a:rPr lang="de-DE" dirty="0"/>
              <a:t>Basenrest-Ion </a:t>
            </a:r>
            <a:r>
              <a:rPr lang="de-DE" baseline="-25000" dirty="0"/>
              <a:t>(</a:t>
            </a:r>
            <a:r>
              <a:rPr lang="de-DE" baseline="-25000" dirty="0" err="1"/>
              <a:t>aq</a:t>
            </a:r>
            <a:r>
              <a:rPr lang="de-DE" baseline="-25000" dirty="0"/>
              <a:t>)</a:t>
            </a:r>
          </a:p>
        </p:txBody>
      </p:sp>
      <p:sp>
        <p:nvSpPr>
          <p:cNvPr id="20" name="Textfeld 19">
            <a:extLst>
              <a:ext uri="{FF2B5EF4-FFF2-40B4-BE49-F238E27FC236}">
                <a16:creationId xmlns:a16="http://schemas.microsoft.com/office/drawing/2014/main" id="{AF720BB5-B493-E54D-A94C-7186A819DD31}"/>
              </a:ext>
            </a:extLst>
          </p:cNvPr>
          <p:cNvSpPr txBox="1"/>
          <p:nvPr/>
        </p:nvSpPr>
        <p:spPr>
          <a:xfrm>
            <a:off x="8350185" y="2263818"/>
            <a:ext cx="280447" cy="369332"/>
          </a:xfrm>
          <a:prstGeom prst="rect">
            <a:avLst/>
          </a:prstGeom>
          <a:noFill/>
        </p:spPr>
        <p:txBody>
          <a:bodyPr wrap="square">
            <a:spAutoFit/>
          </a:bodyPr>
          <a:lstStyle/>
          <a:p>
            <a:r>
              <a:rPr lang="de-DE" dirty="0"/>
              <a:t>+</a:t>
            </a:r>
          </a:p>
        </p:txBody>
      </p:sp>
      <p:sp>
        <p:nvSpPr>
          <p:cNvPr id="21" name="Textfeld 20">
            <a:extLst>
              <a:ext uri="{FF2B5EF4-FFF2-40B4-BE49-F238E27FC236}">
                <a16:creationId xmlns:a16="http://schemas.microsoft.com/office/drawing/2014/main" id="{D53394BB-16C1-4643-9B84-DEBF67DA1124}"/>
              </a:ext>
            </a:extLst>
          </p:cNvPr>
          <p:cNvSpPr txBox="1"/>
          <p:nvPr/>
        </p:nvSpPr>
        <p:spPr>
          <a:xfrm>
            <a:off x="1437621" y="4605817"/>
            <a:ext cx="1385740" cy="276999"/>
          </a:xfrm>
          <a:prstGeom prst="rect">
            <a:avLst/>
          </a:prstGeom>
          <a:noFill/>
        </p:spPr>
        <p:txBody>
          <a:bodyPr wrap="square" rtlCol="0">
            <a:spAutoFit/>
          </a:bodyPr>
          <a:lstStyle/>
          <a:p>
            <a:r>
              <a:rPr lang="de-DE" sz="1200" i="1" dirty="0"/>
              <a:t>Reaktionsschema:</a:t>
            </a:r>
          </a:p>
        </p:txBody>
      </p:sp>
      <p:sp>
        <p:nvSpPr>
          <p:cNvPr id="22" name="Textfeld 21">
            <a:extLst>
              <a:ext uri="{FF2B5EF4-FFF2-40B4-BE49-F238E27FC236}">
                <a16:creationId xmlns:a16="http://schemas.microsoft.com/office/drawing/2014/main" id="{75B2A9C0-0D96-1047-850A-7215429CA329}"/>
              </a:ext>
            </a:extLst>
          </p:cNvPr>
          <p:cNvSpPr txBox="1"/>
          <p:nvPr/>
        </p:nvSpPr>
        <p:spPr>
          <a:xfrm>
            <a:off x="1406973" y="5209726"/>
            <a:ext cx="1479054" cy="276999"/>
          </a:xfrm>
          <a:prstGeom prst="rect">
            <a:avLst/>
          </a:prstGeom>
          <a:noFill/>
        </p:spPr>
        <p:txBody>
          <a:bodyPr wrap="square" rtlCol="0">
            <a:spAutoFit/>
          </a:bodyPr>
          <a:lstStyle/>
          <a:p>
            <a:r>
              <a:rPr lang="de-DE" sz="1200" i="1" dirty="0"/>
              <a:t>Reaktionsgleichung:</a:t>
            </a:r>
          </a:p>
        </p:txBody>
      </p:sp>
      <p:sp>
        <p:nvSpPr>
          <p:cNvPr id="23" name="Textfeld 22">
            <a:extLst>
              <a:ext uri="{FF2B5EF4-FFF2-40B4-BE49-F238E27FC236}">
                <a16:creationId xmlns:a16="http://schemas.microsoft.com/office/drawing/2014/main" id="{4D83AB36-C46B-8C45-8F5A-FF81A68CA09C}"/>
              </a:ext>
            </a:extLst>
          </p:cNvPr>
          <p:cNvSpPr txBox="1"/>
          <p:nvPr/>
        </p:nvSpPr>
        <p:spPr>
          <a:xfrm>
            <a:off x="4985083" y="5181855"/>
            <a:ext cx="1922674" cy="369332"/>
          </a:xfrm>
          <a:prstGeom prst="rect">
            <a:avLst/>
          </a:prstGeom>
          <a:noFill/>
        </p:spPr>
        <p:txBody>
          <a:bodyPr wrap="square" rtlCol="0">
            <a:spAutoFit/>
          </a:bodyPr>
          <a:lstStyle/>
          <a:p>
            <a:pPr algn="ctr"/>
            <a:r>
              <a:rPr lang="de-DE" dirty="0"/>
              <a:t>OH</a:t>
            </a:r>
            <a:r>
              <a:rPr lang="de-DE" baseline="30000" dirty="0"/>
              <a:t>-</a:t>
            </a:r>
            <a:r>
              <a:rPr lang="de-DE" dirty="0"/>
              <a:t> </a:t>
            </a:r>
            <a:r>
              <a:rPr lang="de-DE" baseline="-25000" dirty="0"/>
              <a:t>(</a:t>
            </a:r>
            <a:r>
              <a:rPr lang="de-DE" baseline="-25000" dirty="0" err="1"/>
              <a:t>aq</a:t>
            </a:r>
            <a:r>
              <a:rPr lang="de-DE" baseline="-25000" dirty="0"/>
              <a:t>)</a:t>
            </a:r>
          </a:p>
        </p:txBody>
      </p:sp>
      <p:sp>
        <p:nvSpPr>
          <p:cNvPr id="24" name="Textfeld 23">
            <a:extLst>
              <a:ext uri="{FF2B5EF4-FFF2-40B4-BE49-F238E27FC236}">
                <a16:creationId xmlns:a16="http://schemas.microsoft.com/office/drawing/2014/main" id="{40BDFD3F-E073-8F43-8616-B47567DEFCCD}"/>
              </a:ext>
            </a:extLst>
          </p:cNvPr>
          <p:cNvSpPr txBox="1"/>
          <p:nvPr/>
        </p:nvSpPr>
        <p:spPr>
          <a:xfrm>
            <a:off x="2822789" y="4534637"/>
            <a:ext cx="2065510" cy="369332"/>
          </a:xfrm>
          <a:prstGeom prst="rect">
            <a:avLst/>
          </a:prstGeom>
          <a:noFill/>
        </p:spPr>
        <p:txBody>
          <a:bodyPr wrap="square" rtlCol="0">
            <a:spAutoFit/>
          </a:bodyPr>
          <a:lstStyle/>
          <a:p>
            <a:r>
              <a:rPr lang="de-DE" dirty="0"/>
              <a:t>Wasserstoff-Ion </a:t>
            </a:r>
            <a:r>
              <a:rPr lang="de-DE" baseline="-25000" dirty="0"/>
              <a:t>(</a:t>
            </a:r>
            <a:r>
              <a:rPr lang="de-DE" baseline="-25000" dirty="0" err="1"/>
              <a:t>aq</a:t>
            </a:r>
            <a:r>
              <a:rPr lang="de-DE" baseline="-25000" dirty="0"/>
              <a:t>)</a:t>
            </a:r>
          </a:p>
        </p:txBody>
      </p:sp>
      <p:sp>
        <p:nvSpPr>
          <p:cNvPr id="25" name="Textfeld 24">
            <a:extLst>
              <a:ext uri="{FF2B5EF4-FFF2-40B4-BE49-F238E27FC236}">
                <a16:creationId xmlns:a16="http://schemas.microsoft.com/office/drawing/2014/main" id="{D161FBE1-A8FF-F44C-BB2A-B6DF0247083E}"/>
              </a:ext>
            </a:extLst>
          </p:cNvPr>
          <p:cNvSpPr txBox="1"/>
          <p:nvPr/>
        </p:nvSpPr>
        <p:spPr>
          <a:xfrm>
            <a:off x="5067531" y="4534995"/>
            <a:ext cx="2065510" cy="369332"/>
          </a:xfrm>
          <a:prstGeom prst="rect">
            <a:avLst/>
          </a:prstGeom>
          <a:noFill/>
        </p:spPr>
        <p:txBody>
          <a:bodyPr wrap="square" rtlCol="0">
            <a:spAutoFit/>
          </a:bodyPr>
          <a:lstStyle/>
          <a:p>
            <a:r>
              <a:rPr lang="de-DE" dirty="0"/>
              <a:t>Hydroxid-Ion </a:t>
            </a:r>
            <a:r>
              <a:rPr lang="de-DE" baseline="-25000" dirty="0"/>
              <a:t>(</a:t>
            </a:r>
            <a:r>
              <a:rPr lang="de-DE" baseline="-25000" dirty="0" err="1"/>
              <a:t>aq</a:t>
            </a:r>
            <a:r>
              <a:rPr lang="de-DE" baseline="-25000" dirty="0"/>
              <a:t>)</a:t>
            </a:r>
          </a:p>
        </p:txBody>
      </p:sp>
      <p:cxnSp>
        <p:nvCxnSpPr>
          <p:cNvPr id="26" name="Gerade Verbindung mit Pfeil 25">
            <a:extLst>
              <a:ext uri="{FF2B5EF4-FFF2-40B4-BE49-F238E27FC236}">
                <a16:creationId xmlns:a16="http://schemas.microsoft.com/office/drawing/2014/main" id="{9188BE92-0469-2242-81EB-B13C692349DE}"/>
              </a:ext>
            </a:extLst>
          </p:cNvPr>
          <p:cNvCxnSpPr/>
          <p:nvPr/>
        </p:nvCxnSpPr>
        <p:spPr>
          <a:xfrm>
            <a:off x="7007998" y="4748902"/>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Textfeld 26">
            <a:extLst>
              <a:ext uri="{FF2B5EF4-FFF2-40B4-BE49-F238E27FC236}">
                <a16:creationId xmlns:a16="http://schemas.microsoft.com/office/drawing/2014/main" id="{01E56693-E60C-6548-A8CA-A01118DB7977}"/>
              </a:ext>
            </a:extLst>
          </p:cNvPr>
          <p:cNvSpPr txBox="1"/>
          <p:nvPr/>
        </p:nvSpPr>
        <p:spPr>
          <a:xfrm>
            <a:off x="4787084" y="4534995"/>
            <a:ext cx="280447" cy="369332"/>
          </a:xfrm>
          <a:prstGeom prst="rect">
            <a:avLst/>
          </a:prstGeom>
          <a:noFill/>
        </p:spPr>
        <p:txBody>
          <a:bodyPr wrap="square">
            <a:spAutoFit/>
          </a:bodyPr>
          <a:lstStyle/>
          <a:p>
            <a:r>
              <a:rPr lang="de-DE" dirty="0"/>
              <a:t>+</a:t>
            </a:r>
          </a:p>
        </p:txBody>
      </p:sp>
      <p:sp>
        <p:nvSpPr>
          <p:cNvPr id="28" name="Textfeld 27">
            <a:extLst>
              <a:ext uri="{FF2B5EF4-FFF2-40B4-BE49-F238E27FC236}">
                <a16:creationId xmlns:a16="http://schemas.microsoft.com/office/drawing/2014/main" id="{CF577FDA-0C61-0441-8B60-8045E83ABD70}"/>
              </a:ext>
            </a:extLst>
          </p:cNvPr>
          <p:cNvSpPr txBox="1"/>
          <p:nvPr/>
        </p:nvSpPr>
        <p:spPr>
          <a:xfrm>
            <a:off x="7908886" y="4534637"/>
            <a:ext cx="2065510" cy="369332"/>
          </a:xfrm>
          <a:prstGeom prst="rect">
            <a:avLst/>
          </a:prstGeom>
          <a:noFill/>
        </p:spPr>
        <p:txBody>
          <a:bodyPr wrap="square" rtlCol="0">
            <a:spAutoFit/>
          </a:bodyPr>
          <a:lstStyle/>
          <a:p>
            <a:r>
              <a:rPr lang="de-DE" dirty="0"/>
              <a:t>Wassermolekül </a:t>
            </a:r>
            <a:endParaRPr lang="de-DE" baseline="-25000" dirty="0"/>
          </a:p>
        </p:txBody>
      </p:sp>
      <p:sp>
        <p:nvSpPr>
          <p:cNvPr id="29" name="Textfeld 28">
            <a:extLst>
              <a:ext uri="{FF2B5EF4-FFF2-40B4-BE49-F238E27FC236}">
                <a16:creationId xmlns:a16="http://schemas.microsoft.com/office/drawing/2014/main" id="{B7B48453-5452-5541-AF56-BB87B3F47500}"/>
              </a:ext>
            </a:extLst>
          </p:cNvPr>
          <p:cNvSpPr txBox="1"/>
          <p:nvPr/>
        </p:nvSpPr>
        <p:spPr>
          <a:xfrm>
            <a:off x="3438346" y="5149589"/>
            <a:ext cx="1069778" cy="369332"/>
          </a:xfrm>
          <a:prstGeom prst="rect">
            <a:avLst/>
          </a:prstGeom>
          <a:noFill/>
        </p:spPr>
        <p:txBody>
          <a:bodyPr wrap="square" rtlCol="0">
            <a:spAutoFit/>
          </a:bodyPr>
          <a:lstStyle/>
          <a:p>
            <a:pPr algn="ctr"/>
            <a:r>
              <a:rPr lang="de-DE" dirty="0"/>
              <a:t>H</a:t>
            </a:r>
            <a:r>
              <a:rPr lang="de-DE" baseline="30000" dirty="0"/>
              <a:t>+</a:t>
            </a:r>
            <a:r>
              <a:rPr lang="de-DE" dirty="0"/>
              <a:t> </a:t>
            </a:r>
            <a:r>
              <a:rPr lang="de-DE" baseline="-25000" dirty="0"/>
              <a:t>(</a:t>
            </a:r>
            <a:r>
              <a:rPr lang="de-DE" baseline="-25000" dirty="0" err="1"/>
              <a:t>aq</a:t>
            </a:r>
            <a:r>
              <a:rPr lang="de-DE" baseline="-25000" dirty="0"/>
              <a:t>)</a:t>
            </a:r>
          </a:p>
        </p:txBody>
      </p:sp>
      <p:sp>
        <p:nvSpPr>
          <p:cNvPr id="30" name="Textfeld 29">
            <a:extLst>
              <a:ext uri="{FF2B5EF4-FFF2-40B4-BE49-F238E27FC236}">
                <a16:creationId xmlns:a16="http://schemas.microsoft.com/office/drawing/2014/main" id="{F7CA0F3E-AC40-0747-8B7D-2D164492B80D}"/>
              </a:ext>
            </a:extLst>
          </p:cNvPr>
          <p:cNvSpPr txBox="1"/>
          <p:nvPr/>
        </p:nvSpPr>
        <p:spPr>
          <a:xfrm>
            <a:off x="4763229" y="5181497"/>
            <a:ext cx="280447" cy="369332"/>
          </a:xfrm>
          <a:prstGeom prst="rect">
            <a:avLst/>
          </a:prstGeom>
          <a:noFill/>
        </p:spPr>
        <p:txBody>
          <a:bodyPr wrap="square">
            <a:spAutoFit/>
          </a:bodyPr>
          <a:lstStyle/>
          <a:p>
            <a:r>
              <a:rPr lang="de-DE" dirty="0"/>
              <a:t>+</a:t>
            </a:r>
          </a:p>
        </p:txBody>
      </p:sp>
      <p:cxnSp>
        <p:nvCxnSpPr>
          <p:cNvPr id="31" name="Gerade Verbindung mit Pfeil 30">
            <a:extLst>
              <a:ext uri="{FF2B5EF4-FFF2-40B4-BE49-F238E27FC236}">
                <a16:creationId xmlns:a16="http://schemas.microsoft.com/office/drawing/2014/main" id="{1EEFE987-E9C3-2A4A-94E5-6DB544528EFD}"/>
              </a:ext>
            </a:extLst>
          </p:cNvPr>
          <p:cNvCxnSpPr/>
          <p:nvPr/>
        </p:nvCxnSpPr>
        <p:spPr>
          <a:xfrm>
            <a:off x="7007390" y="5368214"/>
            <a:ext cx="5844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Textfeld 31">
            <a:extLst>
              <a:ext uri="{FF2B5EF4-FFF2-40B4-BE49-F238E27FC236}">
                <a16:creationId xmlns:a16="http://schemas.microsoft.com/office/drawing/2014/main" id="{605727F1-BD52-F446-949E-9F7AE52F8EB9}"/>
              </a:ext>
            </a:extLst>
          </p:cNvPr>
          <p:cNvSpPr txBox="1"/>
          <p:nvPr/>
        </p:nvSpPr>
        <p:spPr>
          <a:xfrm>
            <a:off x="7762534" y="5149589"/>
            <a:ext cx="1922674" cy="369332"/>
          </a:xfrm>
          <a:prstGeom prst="rect">
            <a:avLst/>
          </a:prstGeom>
          <a:noFill/>
        </p:spPr>
        <p:txBody>
          <a:bodyPr wrap="square" rtlCol="0">
            <a:spAutoFit/>
          </a:bodyPr>
          <a:lstStyle/>
          <a:p>
            <a:pPr algn="ctr"/>
            <a:r>
              <a:rPr lang="de-DE" dirty="0"/>
              <a:t>H</a:t>
            </a:r>
            <a:r>
              <a:rPr lang="de-DE" baseline="-25000" dirty="0"/>
              <a:t>2</a:t>
            </a:r>
            <a:r>
              <a:rPr lang="de-DE" dirty="0"/>
              <a:t>O</a:t>
            </a:r>
            <a:endParaRPr lang="de-DE" baseline="-25000" dirty="0"/>
          </a:p>
        </p:txBody>
      </p:sp>
      <p:sp>
        <p:nvSpPr>
          <p:cNvPr id="33" name="Textfeld 32">
            <a:extLst>
              <a:ext uri="{FF2B5EF4-FFF2-40B4-BE49-F238E27FC236}">
                <a16:creationId xmlns:a16="http://schemas.microsoft.com/office/drawing/2014/main" id="{837B69A1-CC40-C34F-BB41-6BDDCE2BA08E}"/>
              </a:ext>
            </a:extLst>
          </p:cNvPr>
          <p:cNvSpPr txBox="1"/>
          <p:nvPr/>
        </p:nvSpPr>
        <p:spPr>
          <a:xfrm>
            <a:off x="9131893" y="669754"/>
            <a:ext cx="2521009" cy="369332"/>
          </a:xfrm>
          <a:prstGeom prst="rect">
            <a:avLst/>
          </a:prstGeom>
          <a:noFill/>
        </p:spPr>
        <p:txBody>
          <a:bodyPr wrap="square" rtlCol="0">
            <a:spAutoFit/>
          </a:bodyPr>
          <a:lstStyle/>
          <a:p>
            <a:r>
              <a:rPr lang="de-DE" i="1" dirty="0"/>
              <a:t>Neutralisation</a:t>
            </a:r>
          </a:p>
        </p:txBody>
      </p:sp>
      <p:pic>
        <p:nvPicPr>
          <p:cNvPr id="34" name="Grafik 33">
            <a:extLst>
              <a:ext uri="{FF2B5EF4-FFF2-40B4-BE49-F238E27FC236}">
                <a16:creationId xmlns:a16="http://schemas.microsoft.com/office/drawing/2014/main" id="{1737DB24-97AD-5949-AC51-76C6B80E4306}"/>
              </a:ext>
            </a:extLst>
          </p:cNvPr>
          <p:cNvPicPr>
            <a:picLocks noChangeAspect="1"/>
          </p:cNvPicPr>
          <p:nvPr/>
        </p:nvPicPr>
        <p:blipFill>
          <a:blip r:embed="rId2"/>
          <a:stretch>
            <a:fillRect/>
          </a:stretch>
        </p:blipFill>
        <p:spPr>
          <a:xfrm>
            <a:off x="10637052" y="303179"/>
            <a:ext cx="680400" cy="680400"/>
          </a:xfrm>
          <a:prstGeom prst="rect">
            <a:avLst/>
          </a:prstGeom>
        </p:spPr>
      </p:pic>
      <p:pic>
        <p:nvPicPr>
          <p:cNvPr id="35" name="Grafik 34">
            <a:hlinkClick r:id="rId3" action="ppaction://hlinksldjump"/>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84966" y="5884544"/>
            <a:ext cx="680400" cy="680400"/>
          </a:xfrm>
          <a:prstGeom prst="rect">
            <a:avLst/>
          </a:prstGeom>
        </p:spPr>
      </p:pic>
    </p:spTree>
    <p:extLst>
      <p:ext uri="{BB962C8B-B14F-4D97-AF65-F5344CB8AC3E}">
        <p14:creationId xmlns:p14="http://schemas.microsoft.com/office/powerpoint/2010/main" val="950313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B854A-CE80-DE46-9558-594EEB96872E}"/>
              </a:ext>
            </a:extLst>
          </p:cNvPr>
          <p:cNvSpPr>
            <a:spLocks noGrp="1"/>
          </p:cNvSpPr>
          <p:nvPr>
            <p:ph type="title"/>
          </p:nvPr>
        </p:nvSpPr>
        <p:spPr/>
        <p:txBody>
          <a:bodyPr>
            <a:normAutofit fontScale="90000"/>
          </a:bodyPr>
          <a:lstStyle/>
          <a:p>
            <a:r>
              <a:rPr lang="de-DE" dirty="0"/>
              <a:t>Einführung</a:t>
            </a:r>
          </a:p>
        </p:txBody>
      </p:sp>
      <p:sp>
        <p:nvSpPr>
          <p:cNvPr id="3" name="Inhaltsplatzhalter 2">
            <a:extLst>
              <a:ext uri="{FF2B5EF4-FFF2-40B4-BE49-F238E27FC236}">
                <a16:creationId xmlns:a16="http://schemas.microsoft.com/office/drawing/2014/main" id="{1FDFDF1A-82ED-3642-B06D-95035B7C5CFC}"/>
              </a:ext>
            </a:extLst>
          </p:cNvPr>
          <p:cNvSpPr>
            <a:spLocks noGrp="1"/>
          </p:cNvSpPr>
          <p:nvPr>
            <p:ph idx="1"/>
          </p:nvPr>
        </p:nvSpPr>
        <p:spPr>
          <a:xfrm>
            <a:off x="838200" y="1355075"/>
            <a:ext cx="10515600" cy="4821888"/>
          </a:xfrm>
        </p:spPr>
        <p:txBody>
          <a:bodyPr>
            <a:normAutofit/>
          </a:bodyPr>
          <a:lstStyle/>
          <a:p>
            <a:pPr marL="0" indent="0">
              <a:buNone/>
            </a:pPr>
            <a:r>
              <a:rPr lang="de-DE" sz="2000" dirty="0"/>
              <a:t>Du solltest versuchen, alle Übungen zu bearbeiten. Du kannst jederzeit wieder</a:t>
            </a:r>
            <a:r>
              <a:rPr lang="de-DE" sz="2000" dirty="0">
                <a:solidFill>
                  <a:srgbClr val="FF0000"/>
                </a:solidFill>
              </a:rPr>
              <a:t> </a:t>
            </a:r>
            <a:r>
              <a:rPr lang="de-DE" sz="2000" dirty="0"/>
              <a:t>zurück zur Aneignungsphase gehen, um dir wichtige Informationen nochmal durchzulesen. </a:t>
            </a:r>
          </a:p>
          <a:p>
            <a:pPr marL="0" indent="0">
              <a:buNone/>
            </a:pPr>
            <a:endParaRPr lang="de-DE" sz="2000" dirty="0"/>
          </a:p>
          <a:p>
            <a:pPr marL="0" indent="0">
              <a:buNone/>
            </a:pPr>
            <a:r>
              <a:rPr lang="de-DE" sz="2000" dirty="0"/>
              <a:t>Viel Spaß bei der Bearbeitung </a:t>
            </a:r>
            <a:r>
              <a:rPr lang="de-DE" sz="2000"/>
              <a:t>des Materials. </a:t>
            </a:r>
            <a:endParaRPr lang="de-DE" sz="2000" dirty="0"/>
          </a:p>
        </p:txBody>
      </p:sp>
      <p:sp>
        <p:nvSpPr>
          <p:cNvPr id="4" name="Foliennummernplatzhalter 3"/>
          <p:cNvSpPr>
            <a:spLocks noGrp="1"/>
          </p:cNvSpPr>
          <p:nvPr>
            <p:ph type="sldNum" sz="quarter" idx="12"/>
          </p:nvPr>
        </p:nvSpPr>
        <p:spPr/>
        <p:txBody>
          <a:bodyPr/>
          <a:lstStyle/>
          <a:p>
            <a:fld id="{2BFF9692-ABA8-EB4D-B52F-45EFB6AD87B9}" type="slidenum">
              <a:rPr lang="de-DE" smtClean="0"/>
              <a:t>4</a:t>
            </a:fld>
            <a:endParaRPr lang="de-DE" dirty="0"/>
          </a:p>
        </p:txBody>
      </p:sp>
      <p:pic>
        <p:nvPicPr>
          <p:cNvPr id="35" name="Grafik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574" y="332375"/>
            <a:ext cx="680400" cy="680400"/>
          </a:xfrm>
          <a:prstGeom prst="rect">
            <a:avLst/>
          </a:prstGeom>
        </p:spPr>
      </p:pic>
    </p:spTree>
    <p:extLst>
      <p:ext uri="{BB962C8B-B14F-4D97-AF65-F5344CB8AC3E}">
        <p14:creationId xmlns:p14="http://schemas.microsoft.com/office/powerpoint/2010/main" val="405523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8848A82-42DF-E34E-A162-18386D54A019}"/>
              </a:ext>
            </a:extLst>
          </p:cNvPr>
          <p:cNvSpPr>
            <a:spLocks noGrp="1"/>
          </p:cNvSpPr>
          <p:nvPr>
            <p:ph type="title"/>
          </p:nvPr>
        </p:nvSpPr>
        <p:spPr/>
        <p:txBody>
          <a:bodyPr>
            <a:normAutofit fontScale="90000"/>
          </a:bodyPr>
          <a:lstStyle/>
          <a:p>
            <a:r>
              <a:rPr lang="de-DE" dirty="0"/>
              <a:t>Warum Zähneputzen so wichtig ist</a:t>
            </a:r>
          </a:p>
        </p:txBody>
      </p:sp>
      <p:sp>
        <p:nvSpPr>
          <p:cNvPr id="5" name="Inhaltsplatzhalter 4">
            <a:extLst>
              <a:ext uri="{FF2B5EF4-FFF2-40B4-BE49-F238E27FC236}">
                <a16:creationId xmlns:a16="http://schemas.microsoft.com/office/drawing/2014/main" id="{470340C6-FBFA-7048-98EA-C92B58F46A11}"/>
              </a:ext>
            </a:extLst>
          </p:cNvPr>
          <p:cNvSpPr>
            <a:spLocks noGrp="1"/>
          </p:cNvSpPr>
          <p:nvPr>
            <p:ph idx="1"/>
          </p:nvPr>
        </p:nvSpPr>
        <p:spPr>
          <a:xfrm>
            <a:off x="838200" y="1300480"/>
            <a:ext cx="7559249" cy="1860505"/>
          </a:xfrm>
        </p:spPr>
        <p:txBody>
          <a:bodyPr>
            <a:normAutofit/>
          </a:bodyPr>
          <a:lstStyle/>
          <a:p>
            <a:pPr marL="0" indent="0">
              <a:lnSpc>
                <a:spcPct val="100000"/>
              </a:lnSpc>
              <a:spcBef>
                <a:spcPts val="1600"/>
              </a:spcBef>
              <a:buNone/>
            </a:pPr>
            <a:r>
              <a:rPr lang="de-DE" sz="2000" dirty="0"/>
              <a:t>Viele von uns lernen bereits als Kind: „Nach jedem Essen Zähneputzen nicht vergessen!“. Seitdem ist es für die meisten Menschen zur Routine geworden, mehrmals am Tag ihre Zähne zu putzen. </a:t>
            </a:r>
          </a:p>
          <a:p>
            <a:pPr marL="0" indent="0">
              <a:lnSpc>
                <a:spcPct val="100000"/>
              </a:lnSpc>
              <a:spcBef>
                <a:spcPts val="1600"/>
              </a:spcBef>
              <a:buNone/>
            </a:pPr>
            <a:r>
              <a:rPr lang="de-DE" sz="2000" dirty="0"/>
              <a:t>Die tägliche Zahnpflege ist eine der wichtigsten Voraussetzungen, damit die Zähne gesund bleiben. Wird die tägliche Zahnpflege </a:t>
            </a:r>
          </a:p>
          <a:p>
            <a:pPr marL="0" indent="0">
              <a:buNone/>
            </a:pPr>
            <a:endParaRPr lang="de-DE" dirty="0"/>
          </a:p>
        </p:txBody>
      </p:sp>
      <p:sp>
        <p:nvSpPr>
          <p:cNvPr id="8" name="Inhaltsplatzhalter 4">
            <a:extLst>
              <a:ext uri="{FF2B5EF4-FFF2-40B4-BE49-F238E27FC236}">
                <a16:creationId xmlns:a16="http://schemas.microsoft.com/office/drawing/2014/main" id="{43D87750-D8D0-7C4C-8945-45FD2270FB03}"/>
              </a:ext>
            </a:extLst>
          </p:cNvPr>
          <p:cNvSpPr txBox="1">
            <a:spLocks/>
          </p:cNvSpPr>
          <p:nvPr/>
        </p:nvSpPr>
        <p:spPr>
          <a:xfrm>
            <a:off x="838200" y="3004828"/>
            <a:ext cx="10515600" cy="31002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1600"/>
              </a:spcBef>
              <a:buFont typeface="Arial" panose="020B0604020202020204" pitchFamily="34" charset="0"/>
              <a:buNone/>
            </a:pPr>
            <a:r>
              <a:rPr lang="de-DE" sz="2000" dirty="0"/>
              <a:t>vernachlässigt oder bleibt komplett aus, so sind verschiedene Zahnerkrankungen die Folge. Karies ist hierbei die häufigste Zahnerkrankung beim Menschen. Ein Großteil der Menschen ist mindestens</a:t>
            </a:r>
            <a:r>
              <a:rPr lang="de-DE" sz="2000" dirty="0">
                <a:solidFill>
                  <a:srgbClr val="FF0000"/>
                </a:solidFill>
              </a:rPr>
              <a:t> </a:t>
            </a:r>
            <a:r>
              <a:rPr lang="de-DE" sz="2000" dirty="0"/>
              <a:t>einmal in seinem Leben von Karies betroffen. Bei unregelmäßiger Zahnpflege siedeln sich verschiedene Bakterien auf dem Zahnbelag der Zahnoberfläche an. Diese Bakterien ernähren sich von zuckerhaltigen Lebensmitteln und bilden dadurch Säuren. Diese Säuren zerstören den Zahnschmelz und führen zu Karies. Doch was sind Säuren eigentlich und wie wirken sie auf den Zahnschmelz? </a:t>
            </a:r>
          </a:p>
          <a:p>
            <a:pPr marL="0" indent="0">
              <a:buFont typeface="Arial" panose="020B0604020202020204" pitchFamily="34" charset="0"/>
              <a:buNone/>
            </a:pPr>
            <a:endParaRPr lang="de-DE" dirty="0"/>
          </a:p>
        </p:txBody>
      </p:sp>
      <p:sp>
        <p:nvSpPr>
          <p:cNvPr id="2" name="Foliennummernplatzhalter 1"/>
          <p:cNvSpPr>
            <a:spLocks noGrp="1"/>
          </p:cNvSpPr>
          <p:nvPr>
            <p:ph type="sldNum" sz="quarter" idx="12"/>
          </p:nvPr>
        </p:nvSpPr>
        <p:spPr/>
        <p:txBody>
          <a:bodyPr/>
          <a:lstStyle/>
          <a:p>
            <a:fld id="{2BFF9692-ABA8-EB4D-B52F-45EFB6AD87B9}" type="slidenum">
              <a:rPr lang="de-DE" smtClean="0"/>
              <a:t>5</a:t>
            </a:fld>
            <a:endParaRPr lang="de-DE"/>
          </a:p>
        </p:txBody>
      </p:sp>
      <p:pic>
        <p:nvPicPr>
          <p:cNvPr id="7" name="Grafik 6">
            <a:extLst>
              <a:ext uri="{FF2B5EF4-FFF2-40B4-BE49-F238E27FC236}">
                <a16:creationId xmlns:a16="http://schemas.microsoft.com/office/drawing/2014/main" id="{9E37AB76-8A21-E04F-ACCD-3CFB1EC24F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37052" y="358686"/>
            <a:ext cx="680400" cy="680400"/>
          </a:xfrm>
          <a:prstGeom prst="rect">
            <a:avLst/>
          </a:prstGeom>
        </p:spPr>
      </p:pic>
      <p:pic>
        <p:nvPicPr>
          <p:cNvPr id="9" name="Grafik 8" descr="Ein Bild, das Person, Zähne, bürstend, drinnen enthält.&#10;&#10;Automatisch generierte Beschreibung">
            <a:extLst>
              <a:ext uri="{FF2B5EF4-FFF2-40B4-BE49-F238E27FC236}">
                <a16:creationId xmlns:a16="http://schemas.microsoft.com/office/drawing/2014/main" id="{F62C5401-B447-2A4C-90D4-3531E03CF97A}"/>
              </a:ext>
            </a:extLst>
          </p:cNvPr>
          <p:cNvPicPr>
            <a:picLocks noChangeAspect="1"/>
          </p:cNvPicPr>
          <p:nvPr/>
        </p:nvPicPr>
        <p:blipFill>
          <a:blip r:embed="rId3"/>
          <a:stretch>
            <a:fillRect/>
          </a:stretch>
        </p:blipFill>
        <p:spPr>
          <a:xfrm>
            <a:off x="8647900" y="1250603"/>
            <a:ext cx="2686022" cy="1792628"/>
          </a:xfrm>
          <a:prstGeom prst="rect">
            <a:avLst/>
          </a:prstGeom>
        </p:spPr>
      </p:pic>
    </p:spTree>
    <p:extLst>
      <p:ext uri="{BB962C8B-B14F-4D97-AF65-F5344CB8AC3E}">
        <p14:creationId xmlns:p14="http://schemas.microsoft.com/office/powerpoint/2010/main" val="63400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E4DC5-09EF-7140-AFA3-36DE3720B829}"/>
              </a:ext>
            </a:extLst>
          </p:cNvPr>
          <p:cNvSpPr>
            <a:spLocks noGrp="1"/>
          </p:cNvSpPr>
          <p:nvPr>
            <p:ph type="ctrTitle"/>
          </p:nvPr>
        </p:nvSpPr>
        <p:spPr/>
        <p:txBody>
          <a:bodyPr/>
          <a:lstStyle/>
          <a:p>
            <a:r>
              <a:rPr lang="de-DE" dirty="0"/>
              <a:t>Aufgabe 1</a:t>
            </a:r>
          </a:p>
        </p:txBody>
      </p:sp>
      <p:sp>
        <p:nvSpPr>
          <p:cNvPr id="3" name="Untertitel 2">
            <a:extLst>
              <a:ext uri="{FF2B5EF4-FFF2-40B4-BE49-F238E27FC236}">
                <a16:creationId xmlns:a16="http://schemas.microsoft.com/office/drawing/2014/main" id="{CB304EDD-4FAF-3547-95B3-0167A1BA4926}"/>
              </a:ext>
            </a:extLst>
          </p:cNvPr>
          <p:cNvSpPr>
            <a:spLocks noGrp="1"/>
          </p:cNvSpPr>
          <p:nvPr>
            <p:ph type="subTitle" idx="1"/>
          </p:nvPr>
        </p:nvSpPr>
        <p:spPr/>
        <p:txBody>
          <a:bodyPr/>
          <a:lstStyle/>
          <a:p>
            <a:r>
              <a:rPr lang="de-DE" i="1" dirty="0"/>
              <a:t>pH-Indikatoren</a:t>
            </a:r>
          </a:p>
        </p:txBody>
      </p:sp>
      <p:pic>
        <p:nvPicPr>
          <p:cNvPr id="4" name="Grafik 3">
            <a:extLst>
              <a:ext uri="{FF2B5EF4-FFF2-40B4-BE49-F238E27FC236}">
                <a16:creationId xmlns:a16="http://schemas.microsoft.com/office/drawing/2014/main" id="{9ADA18FB-E35C-F445-AC2C-2ABDE4FD4133}"/>
              </a:ext>
            </a:extLst>
          </p:cNvPr>
          <p:cNvPicPr>
            <a:picLocks noChangeAspect="1"/>
          </p:cNvPicPr>
          <p:nvPr/>
        </p:nvPicPr>
        <p:blipFill>
          <a:blip r:embed="rId2"/>
          <a:stretch>
            <a:fillRect/>
          </a:stretch>
        </p:blipFill>
        <p:spPr>
          <a:xfrm>
            <a:off x="190500" y="108726"/>
            <a:ext cx="1333500" cy="1111250"/>
          </a:xfrm>
          <a:prstGeom prst="rect">
            <a:avLst/>
          </a:prstGeom>
        </p:spPr>
      </p:pic>
      <p:pic>
        <p:nvPicPr>
          <p:cNvPr id="5" name="Grafik 4">
            <a:extLst>
              <a:ext uri="{FF2B5EF4-FFF2-40B4-BE49-F238E27FC236}">
                <a16:creationId xmlns:a16="http://schemas.microsoft.com/office/drawing/2014/main" id="{A4EB58EF-B024-A641-A6A7-0589F09E23E9}"/>
              </a:ext>
            </a:extLst>
          </p:cNvPr>
          <p:cNvPicPr>
            <a:picLocks noChangeAspect="1"/>
          </p:cNvPicPr>
          <p:nvPr/>
        </p:nvPicPr>
        <p:blipFill>
          <a:blip r:embed="rId3"/>
          <a:stretch>
            <a:fillRect/>
          </a:stretch>
        </p:blipFill>
        <p:spPr>
          <a:xfrm>
            <a:off x="9232919" y="108726"/>
            <a:ext cx="2870161" cy="1111250"/>
          </a:xfrm>
          <a:prstGeom prst="rect">
            <a:avLst/>
          </a:prstGeom>
        </p:spPr>
      </p:pic>
      <p:sp>
        <p:nvSpPr>
          <p:cNvPr id="6" name="Foliennummernplatzhalter 5"/>
          <p:cNvSpPr>
            <a:spLocks noGrp="1"/>
          </p:cNvSpPr>
          <p:nvPr>
            <p:ph type="sldNum" sz="quarter" idx="12"/>
          </p:nvPr>
        </p:nvSpPr>
        <p:spPr/>
        <p:txBody>
          <a:bodyPr/>
          <a:lstStyle/>
          <a:p>
            <a:fld id="{2BFF9692-ABA8-EB4D-B52F-45EFB6AD87B9}" type="slidenum">
              <a:rPr lang="de-DE" smtClean="0"/>
              <a:t>6</a:t>
            </a:fld>
            <a:endParaRPr lang="de-DE"/>
          </a:p>
        </p:txBody>
      </p:sp>
    </p:spTree>
    <p:extLst>
      <p:ext uri="{BB962C8B-B14F-4D97-AF65-F5344CB8AC3E}">
        <p14:creationId xmlns:p14="http://schemas.microsoft.com/office/powerpoint/2010/main" val="1802550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Aneignung</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normAutofit/>
          </a:bodyPr>
          <a:lstStyle/>
          <a:p>
            <a:pPr marL="0" indent="0">
              <a:buNone/>
            </a:pPr>
            <a:r>
              <a:rPr lang="de-DE" sz="2000" dirty="0"/>
              <a:t>Eine gute Zahnpflege gilt als die wichtigste Voraussetzung für gesunde Zähne. Daneben hat aber auch das richtige Essen und Trinken einen entscheidenden Einfluss auf die Zahngesundheit. Vor allem säurehaltige Lebensmittel wie Softdrinks können die Entstehung von Karies begünstigen. Aus diesem Grund sollten säurehaltige Lebensmittel nur spärlich verzehrt werden. Doch wie findet man heraus, ob es sich um ein saures Lebensmittel handelt? </a:t>
            </a:r>
          </a:p>
          <a:p>
            <a:pPr marL="0" indent="0">
              <a:buNone/>
            </a:pPr>
            <a:r>
              <a:rPr lang="de-DE" sz="2000" dirty="0"/>
              <a:t>In der Chemie wird der pH-Wert genutzt, um zu beschreiben, ob es sich um eine saure Lösung handelt. Saure Lösungen haben einen pH-Wert kleiner als 7. Lösungen mit einem pH-Wert über 7 nennt man alkalisch. Neutrale Lösungen haben genau den pH-Wert 7. </a:t>
            </a:r>
          </a:p>
          <a:p>
            <a:pPr marL="0" indent="0">
              <a:buNone/>
            </a:pPr>
            <a:r>
              <a:rPr lang="de-DE" sz="2000" dirty="0"/>
              <a:t>Der</a:t>
            </a:r>
            <a:r>
              <a:rPr lang="de-DE" sz="2000" dirty="0">
                <a:solidFill>
                  <a:srgbClr val="FF0000"/>
                </a:solidFill>
              </a:rPr>
              <a:t> </a:t>
            </a:r>
            <a:r>
              <a:rPr lang="de-DE" sz="2000" dirty="0"/>
              <a:t>Universalindikator ist ein pH-Indikator, mit dem man herausfinden kann, welche Lebensmittel sauer sind und welche nicht. </a:t>
            </a:r>
            <a:r>
              <a:rPr lang="de-DE" sz="2000" i="1" dirty="0">
                <a:solidFill>
                  <a:schemeClr val="accent2">
                    <a:lumMod val="75000"/>
                  </a:schemeClr>
                </a:solidFill>
              </a:rPr>
              <a:t>Indikatoren sind Farbstoffe, die in sauren, neutralen oder basischen Lösungen unterschiedliche Farben zeigen</a:t>
            </a:r>
            <a:r>
              <a:rPr lang="de-DE" sz="2000" dirty="0"/>
              <a:t>. In sauren Lösungen zeigt der Universalindikator eine rote oder gelbe Farbe an. In neutralen Lösungen zeigt der Indikator eine grüne Farbe und in basischen eine blaue Farbe. </a:t>
            </a:r>
          </a:p>
          <a:p>
            <a:pPr marL="0" indent="0">
              <a:buNone/>
            </a:pPr>
            <a:endParaRPr lang="de-DE" sz="2000" dirty="0"/>
          </a:p>
          <a:p>
            <a:pPr marL="0" indent="0">
              <a:buNone/>
            </a:pP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56998825"/>
              </p:ext>
            </p:extLst>
          </p:nvPr>
        </p:nvGraphicFramePr>
        <p:xfrm>
          <a:off x="2029763" y="5826572"/>
          <a:ext cx="8974602" cy="370840"/>
        </p:xfrm>
        <a:graphic>
          <a:graphicData uri="http://schemas.openxmlformats.org/drawingml/2006/table">
            <a:tbl>
              <a:tblPr firstRow="1" bandRow="1">
                <a:tableStyleId>{5C22544A-7EE6-4342-B048-85BDC9FD1C3A}</a:tableStyleId>
              </a:tblPr>
              <a:tblGrid>
                <a:gridCol w="641043">
                  <a:extLst>
                    <a:ext uri="{9D8B030D-6E8A-4147-A177-3AD203B41FA5}">
                      <a16:colId xmlns:a16="http://schemas.microsoft.com/office/drawing/2014/main" val="1398463117"/>
                    </a:ext>
                  </a:extLst>
                </a:gridCol>
                <a:gridCol w="641043">
                  <a:extLst>
                    <a:ext uri="{9D8B030D-6E8A-4147-A177-3AD203B41FA5}">
                      <a16:colId xmlns:a16="http://schemas.microsoft.com/office/drawing/2014/main" val="3180412041"/>
                    </a:ext>
                  </a:extLst>
                </a:gridCol>
                <a:gridCol w="641043">
                  <a:extLst>
                    <a:ext uri="{9D8B030D-6E8A-4147-A177-3AD203B41FA5}">
                      <a16:colId xmlns:a16="http://schemas.microsoft.com/office/drawing/2014/main" val="2071672250"/>
                    </a:ext>
                  </a:extLst>
                </a:gridCol>
                <a:gridCol w="641043">
                  <a:extLst>
                    <a:ext uri="{9D8B030D-6E8A-4147-A177-3AD203B41FA5}">
                      <a16:colId xmlns:a16="http://schemas.microsoft.com/office/drawing/2014/main" val="1450425188"/>
                    </a:ext>
                  </a:extLst>
                </a:gridCol>
                <a:gridCol w="641043">
                  <a:extLst>
                    <a:ext uri="{9D8B030D-6E8A-4147-A177-3AD203B41FA5}">
                      <a16:colId xmlns:a16="http://schemas.microsoft.com/office/drawing/2014/main" val="2433958206"/>
                    </a:ext>
                  </a:extLst>
                </a:gridCol>
                <a:gridCol w="641043">
                  <a:extLst>
                    <a:ext uri="{9D8B030D-6E8A-4147-A177-3AD203B41FA5}">
                      <a16:colId xmlns:a16="http://schemas.microsoft.com/office/drawing/2014/main" val="2602920891"/>
                    </a:ext>
                  </a:extLst>
                </a:gridCol>
                <a:gridCol w="641043">
                  <a:extLst>
                    <a:ext uri="{9D8B030D-6E8A-4147-A177-3AD203B41FA5}">
                      <a16:colId xmlns:a16="http://schemas.microsoft.com/office/drawing/2014/main" val="1192513382"/>
                    </a:ext>
                  </a:extLst>
                </a:gridCol>
                <a:gridCol w="641043">
                  <a:extLst>
                    <a:ext uri="{9D8B030D-6E8A-4147-A177-3AD203B41FA5}">
                      <a16:colId xmlns:a16="http://schemas.microsoft.com/office/drawing/2014/main" val="1580980237"/>
                    </a:ext>
                  </a:extLst>
                </a:gridCol>
                <a:gridCol w="641043">
                  <a:extLst>
                    <a:ext uri="{9D8B030D-6E8A-4147-A177-3AD203B41FA5}">
                      <a16:colId xmlns:a16="http://schemas.microsoft.com/office/drawing/2014/main" val="4279244386"/>
                    </a:ext>
                  </a:extLst>
                </a:gridCol>
                <a:gridCol w="641043">
                  <a:extLst>
                    <a:ext uri="{9D8B030D-6E8A-4147-A177-3AD203B41FA5}">
                      <a16:colId xmlns:a16="http://schemas.microsoft.com/office/drawing/2014/main" val="1052516715"/>
                    </a:ext>
                  </a:extLst>
                </a:gridCol>
                <a:gridCol w="641043">
                  <a:extLst>
                    <a:ext uri="{9D8B030D-6E8A-4147-A177-3AD203B41FA5}">
                      <a16:colId xmlns:a16="http://schemas.microsoft.com/office/drawing/2014/main" val="2333935249"/>
                    </a:ext>
                  </a:extLst>
                </a:gridCol>
                <a:gridCol w="641043">
                  <a:extLst>
                    <a:ext uri="{9D8B030D-6E8A-4147-A177-3AD203B41FA5}">
                      <a16:colId xmlns:a16="http://schemas.microsoft.com/office/drawing/2014/main" val="2690211150"/>
                    </a:ext>
                  </a:extLst>
                </a:gridCol>
                <a:gridCol w="641043">
                  <a:extLst>
                    <a:ext uri="{9D8B030D-6E8A-4147-A177-3AD203B41FA5}">
                      <a16:colId xmlns:a16="http://schemas.microsoft.com/office/drawing/2014/main" val="206245796"/>
                    </a:ext>
                  </a:extLst>
                </a:gridCol>
                <a:gridCol w="641043">
                  <a:extLst>
                    <a:ext uri="{9D8B030D-6E8A-4147-A177-3AD203B41FA5}">
                      <a16:colId xmlns:a16="http://schemas.microsoft.com/office/drawing/2014/main" val="2156121101"/>
                    </a:ext>
                  </a:extLst>
                </a:gridCol>
              </a:tblGrid>
              <a:tr h="370840">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solidFill>
                      <a:srgbClr val="FF0000"/>
                    </a:solidFill>
                  </a:tcPr>
                </a:tc>
                <a:tc>
                  <a:txBody>
                    <a:bodyPr/>
                    <a:lstStyle/>
                    <a:p>
                      <a:endParaRPr lang="de-DE" dirty="0"/>
                    </a:p>
                  </a:txBody>
                  <a:tcPr>
                    <a:gradFill flip="none" rotWithShape="1">
                      <a:gsLst>
                        <a:gs pos="0">
                          <a:srgbClr val="FF0000"/>
                        </a:gs>
                        <a:gs pos="100000">
                          <a:schemeClr val="accent4">
                            <a:lumMod val="60000"/>
                            <a:lumOff val="40000"/>
                          </a:schemeClr>
                        </a:gs>
                      </a:gsLst>
                      <a:lin ang="0" scaled="1"/>
                      <a:tileRect/>
                    </a:gradFill>
                  </a:tcPr>
                </a:tc>
                <a:tc>
                  <a:txBody>
                    <a:bodyPr/>
                    <a:lstStyle/>
                    <a:p>
                      <a:endParaRPr lang="de-DE" dirty="0"/>
                    </a:p>
                  </a:txBody>
                  <a:tcPr>
                    <a:solidFill>
                      <a:schemeClr val="accent4">
                        <a:lumMod val="60000"/>
                        <a:lumOff val="40000"/>
                      </a:schemeClr>
                    </a:solidFill>
                  </a:tcPr>
                </a:tc>
                <a:tc>
                  <a:txBody>
                    <a:bodyPr/>
                    <a:lstStyle/>
                    <a:p>
                      <a:endParaRPr lang="de-DE" dirty="0"/>
                    </a:p>
                  </a:txBody>
                  <a:tcPr>
                    <a:solidFill>
                      <a:schemeClr val="accent4">
                        <a:lumMod val="60000"/>
                        <a:lumOff val="40000"/>
                      </a:schemeClr>
                    </a:solidFill>
                  </a:tcPr>
                </a:tc>
                <a:tc>
                  <a:txBody>
                    <a:bodyPr/>
                    <a:lstStyle/>
                    <a:p>
                      <a:endParaRPr lang="de-DE" dirty="0"/>
                    </a:p>
                  </a:txBody>
                  <a:tcPr>
                    <a:gradFill>
                      <a:gsLst>
                        <a:gs pos="0">
                          <a:schemeClr val="accent4">
                            <a:lumMod val="60000"/>
                            <a:lumOff val="40000"/>
                          </a:schemeClr>
                        </a:gs>
                        <a:gs pos="100000">
                          <a:schemeClr val="accent6">
                            <a:lumMod val="60000"/>
                            <a:lumOff val="40000"/>
                          </a:schemeClr>
                        </a:gs>
                      </a:gsLst>
                      <a:lin ang="0" scaled="1"/>
                    </a:gradFill>
                  </a:tcPr>
                </a:tc>
                <a:tc>
                  <a:txBody>
                    <a:bodyPr/>
                    <a:lstStyle/>
                    <a:p>
                      <a:endParaRPr lang="de-DE" dirty="0"/>
                    </a:p>
                  </a:txBody>
                  <a:tcPr>
                    <a:solidFill>
                      <a:schemeClr val="accent6">
                        <a:lumMod val="60000"/>
                        <a:lumOff val="40000"/>
                      </a:schemeClr>
                    </a:solidFill>
                  </a:tcPr>
                </a:tc>
                <a:tc>
                  <a:txBody>
                    <a:bodyPr/>
                    <a:lstStyle/>
                    <a:p>
                      <a:endParaRPr lang="de-DE" dirty="0"/>
                    </a:p>
                  </a:txBody>
                  <a:tcPr>
                    <a:gradFill>
                      <a:gsLst>
                        <a:gs pos="0">
                          <a:schemeClr val="accent6">
                            <a:lumMod val="60000"/>
                            <a:lumOff val="40000"/>
                          </a:schemeClr>
                        </a:gs>
                        <a:gs pos="100000">
                          <a:schemeClr val="accent5">
                            <a:lumMod val="60000"/>
                            <a:lumOff val="40000"/>
                          </a:schemeClr>
                        </a:gs>
                      </a:gsLst>
                      <a:lin ang="0" scaled="1"/>
                    </a:gradFill>
                  </a:tcPr>
                </a:tc>
                <a:tc>
                  <a:txBody>
                    <a:bodyPr/>
                    <a:lstStyle/>
                    <a:p>
                      <a:endParaRPr lang="de-DE" dirty="0"/>
                    </a:p>
                  </a:txBody>
                  <a:tcPr>
                    <a:solidFill>
                      <a:schemeClr val="accent5">
                        <a:lumMod val="60000"/>
                        <a:lumOff val="40000"/>
                      </a:schemeClr>
                    </a:solidFill>
                  </a:tcPr>
                </a:tc>
                <a:tc>
                  <a:txBody>
                    <a:bodyPr/>
                    <a:lstStyle/>
                    <a:p>
                      <a:endParaRPr lang="de-DE" dirty="0"/>
                    </a:p>
                  </a:txBody>
                  <a:tcPr>
                    <a:solidFill>
                      <a:schemeClr val="accent5">
                        <a:lumMod val="60000"/>
                        <a:lumOff val="40000"/>
                      </a:schemeClr>
                    </a:solidFill>
                  </a:tcPr>
                </a:tc>
                <a:tc>
                  <a:txBody>
                    <a:bodyPr/>
                    <a:lstStyle/>
                    <a:p>
                      <a:endParaRPr lang="de-DE" dirty="0"/>
                    </a:p>
                  </a:txBody>
                  <a:tcPr>
                    <a:gradFill>
                      <a:gsLst>
                        <a:gs pos="0">
                          <a:schemeClr val="accent5">
                            <a:lumMod val="60000"/>
                            <a:lumOff val="40000"/>
                          </a:schemeClr>
                        </a:gs>
                        <a:gs pos="100000">
                          <a:schemeClr val="accent5">
                            <a:lumMod val="50000"/>
                          </a:schemeClr>
                        </a:gs>
                      </a:gsLst>
                      <a:lin ang="0" scaled="1"/>
                    </a:gradFill>
                  </a:tcPr>
                </a:tc>
                <a:tc>
                  <a:txBody>
                    <a:bodyPr/>
                    <a:lstStyle/>
                    <a:p>
                      <a:endParaRPr lang="de-DE" dirty="0"/>
                    </a:p>
                  </a:txBody>
                  <a:tcPr>
                    <a:solidFill>
                      <a:schemeClr val="accent1">
                        <a:lumMod val="75000"/>
                      </a:schemeClr>
                    </a:solidFill>
                  </a:tcPr>
                </a:tc>
                <a:tc>
                  <a:txBody>
                    <a:bodyPr/>
                    <a:lstStyle/>
                    <a:p>
                      <a:endParaRPr lang="de-DE" dirty="0"/>
                    </a:p>
                  </a:txBody>
                  <a:tcPr>
                    <a:solidFill>
                      <a:schemeClr val="accent1">
                        <a:lumMod val="75000"/>
                      </a:schemeClr>
                    </a:solidFill>
                  </a:tcPr>
                </a:tc>
                <a:extLst>
                  <a:ext uri="{0D108BD9-81ED-4DB2-BD59-A6C34878D82A}">
                    <a16:rowId xmlns:a16="http://schemas.microsoft.com/office/drawing/2014/main" val="136850828"/>
                  </a:ext>
                </a:extLst>
              </a:tr>
            </a:tbl>
          </a:graphicData>
        </a:graphic>
      </p:graphicFrame>
      <p:sp>
        <p:nvSpPr>
          <p:cNvPr id="11" name="Textfeld 10"/>
          <p:cNvSpPr txBox="1"/>
          <p:nvPr/>
        </p:nvSpPr>
        <p:spPr>
          <a:xfrm>
            <a:off x="1910499" y="5462396"/>
            <a:ext cx="9521072" cy="369332"/>
          </a:xfrm>
          <a:prstGeom prst="rect">
            <a:avLst/>
          </a:prstGeom>
          <a:noFill/>
        </p:spPr>
        <p:txBody>
          <a:bodyPr wrap="square" rtlCol="0">
            <a:spAutoFit/>
          </a:bodyPr>
          <a:lstStyle/>
          <a:p>
            <a:r>
              <a:rPr lang="de-DE" dirty="0"/>
              <a:t>0          1         2          3          4          5           6          7          8          9        10        11        12        13       14 </a:t>
            </a:r>
          </a:p>
        </p:txBody>
      </p:sp>
      <p:sp>
        <p:nvSpPr>
          <p:cNvPr id="5" name="Textfeld 4"/>
          <p:cNvSpPr txBox="1"/>
          <p:nvPr/>
        </p:nvSpPr>
        <p:spPr>
          <a:xfrm>
            <a:off x="1017952" y="5493173"/>
            <a:ext cx="1011811" cy="307777"/>
          </a:xfrm>
          <a:prstGeom prst="rect">
            <a:avLst/>
          </a:prstGeom>
          <a:noFill/>
        </p:spPr>
        <p:txBody>
          <a:bodyPr wrap="square" rtlCol="0">
            <a:spAutoFit/>
          </a:bodyPr>
          <a:lstStyle/>
          <a:p>
            <a:r>
              <a:rPr lang="de-DE" sz="1400" dirty="0"/>
              <a:t>pH-Wert</a:t>
            </a:r>
            <a:endParaRPr lang="de-DE" dirty="0"/>
          </a:p>
        </p:txBody>
      </p:sp>
      <p:sp>
        <p:nvSpPr>
          <p:cNvPr id="6" name="Foliennummernplatzhalter 5"/>
          <p:cNvSpPr>
            <a:spLocks noGrp="1"/>
          </p:cNvSpPr>
          <p:nvPr>
            <p:ph type="sldNum" sz="quarter" idx="12"/>
          </p:nvPr>
        </p:nvSpPr>
        <p:spPr/>
        <p:txBody>
          <a:bodyPr/>
          <a:lstStyle/>
          <a:p>
            <a:fld id="{2BFF9692-ABA8-EB4D-B52F-45EFB6AD87B9}" type="slidenum">
              <a:rPr lang="de-DE" smtClean="0"/>
              <a:t>7</a:t>
            </a:fld>
            <a:endParaRPr lang="de-DE"/>
          </a:p>
        </p:txBody>
      </p:sp>
      <p:sp>
        <p:nvSpPr>
          <p:cNvPr id="7" name="Textfeld 6"/>
          <p:cNvSpPr txBox="1"/>
          <p:nvPr/>
        </p:nvSpPr>
        <p:spPr>
          <a:xfrm>
            <a:off x="3649850" y="5850457"/>
            <a:ext cx="1782305" cy="307777"/>
          </a:xfrm>
          <a:prstGeom prst="rect">
            <a:avLst/>
          </a:prstGeom>
          <a:noFill/>
        </p:spPr>
        <p:txBody>
          <a:bodyPr wrap="square" rtlCol="0">
            <a:spAutoFit/>
          </a:bodyPr>
          <a:lstStyle/>
          <a:p>
            <a:r>
              <a:rPr lang="de-DE" sz="1400" i="1" dirty="0"/>
              <a:t>sauer</a:t>
            </a:r>
          </a:p>
        </p:txBody>
      </p:sp>
      <p:sp>
        <p:nvSpPr>
          <p:cNvPr id="10" name="Textfeld 9"/>
          <p:cNvSpPr txBox="1"/>
          <p:nvPr/>
        </p:nvSpPr>
        <p:spPr>
          <a:xfrm>
            <a:off x="6122605" y="5858103"/>
            <a:ext cx="1002225" cy="307777"/>
          </a:xfrm>
          <a:prstGeom prst="rect">
            <a:avLst/>
          </a:prstGeom>
          <a:noFill/>
        </p:spPr>
        <p:txBody>
          <a:bodyPr wrap="square" rtlCol="0">
            <a:spAutoFit/>
          </a:bodyPr>
          <a:lstStyle/>
          <a:p>
            <a:r>
              <a:rPr lang="de-DE" sz="1400" i="1" dirty="0"/>
              <a:t>neutral</a:t>
            </a:r>
          </a:p>
        </p:txBody>
      </p:sp>
      <p:sp>
        <p:nvSpPr>
          <p:cNvPr id="13" name="Textfeld 12"/>
          <p:cNvSpPr txBox="1"/>
          <p:nvPr/>
        </p:nvSpPr>
        <p:spPr>
          <a:xfrm>
            <a:off x="8979975" y="5856614"/>
            <a:ext cx="1002225" cy="307777"/>
          </a:xfrm>
          <a:prstGeom prst="rect">
            <a:avLst/>
          </a:prstGeom>
          <a:noFill/>
        </p:spPr>
        <p:txBody>
          <a:bodyPr wrap="square" rtlCol="0">
            <a:spAutoFit/>
          </a:bodyPr>
          <a:lstStyle/>
          <a:p>
            <a:r>
              <a:rPr lang="de-DE" sz="1400" i="1" dirty="0"/>
              <a:t>alkalisch</a:t>
            </a:r>
          </a:p>
        </p:txBody>
      </p:sp>
      <p:sp>
        <p:nvSpPr>
          <p:cNvPr id="8" name="Textfeld 7">
            <a:extLst>
              <a:ext uri="{FF2B5EF4-FFF2-40B4-BE49-F238E27FC236}">
                <a16:creationId xmlns:a16="http://schemas.microsoft.com/office/drawing/2014/main" id="{FC3977D0-5A9B-C741-AB4A-8D965A3C814B}"/>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16" name="Grafik 15">
            <a:extLst>
              <a:ext uri="{FF2B5EF4-FFF2-40B4-BE49-F238E27FC236}">
                <a16:creationId xmlns:a16="http://schemas.microsoft.com/office/drawing/2014/main" id="{EB2C251A-EEF8-5142-966F-A9131CE79C05}"/>
              </a:ext>
            </a:extLst>
          </p:cNvPr>
          <p:cNvPicPr>
            <a:picLocks noChangeAspect="1"/>
          </p:cNvPicPr>
          <p:nvPr/>
        </p:nvPicPr>
        <p:blipFill>
          <a:blip r:embed="rId2"/>
          <a:stretch>
            <a:fillRect/>
          </a:stretch>
        </p:blipFill>
        <p:spPr>
          <a:xfrm>
            <a:off x="10664429" y="335802"/>
            <a:ext cx="679872" cy="679872"/>
          </a:xfrm>
          <a:prstGeom prst="rect">
            <a:avLst/>
          </a:prstGeom>
        </p:spPr>
      </p:pic>
      <p:pic>
        <p:nvPicPr>
          <p:cNvPr id="19" name="Grafik 18">
            <a:extLst>
              <a:ext uri="{FF2B5EF4-FFF2-40B4-BE49-F238E27FC236}">
                <a16:creationId xmlns:a16="http://schemas.microsoft.com/office/drawing/2014/main" id="{5F93EFE2-8F81-B840-B9A2-B01BB87A1E95}"/>
              </a:ext>
            </a:extLst>
          </p:cNvPr>
          <p:cNvPicPr>
            <a:picLocks noChangeAspect="1"/>
          </p:cNvPicPr>
          <p:nvPr/>
        </p:nvPicPr>
        <p:blipFill>
          <a:blip r:embed="rId3"/>
          <a:stretch>
            <a:fillRect/>
          </a:stretch>
        </p:blipFill>
        <p:spPr>
          <a:xfrm>
            <a:off x="359411" y="4094772"/>
            <a:ext cx="478789" cy="478789"/>
          </a:xfrm>
          <a:prstGeom prst="rect">
            <a:avLst/>
          </a:prstGeom>
        </p:spPr>
      </p:pic>
      <p:sp>
        <p:nvSpPr>
          <p:cNvPr id="15" name="Textfeld 14"/>
          <p:cNvSpPr txBox="1"/>
          <p:nvPr/>
        </p:nvSpPr>
        <p:spPr>
          <a:xfrm>
            <a:off x="5507553" y="6176963"/>
            <a:ext cx="2232328" cy="276999"/>
          </a:xfrm>
          <a:prstGeom prst="rect">
            <a:avLst/>
          </a:prstGeom>
          <a:noFill/>
        </p:spPr>
        <p:txBody>
          <a:bodyPr wrap="square" rtlCol="0">
            <a:spAutoFit/>
          </a:bodyPr>
          <a:lstStyle/>
          <a:p>
            <a:r>
              <a:rPr lang="de-DE" sz="1200" i="1" dirty="0"/>
              <a:t>Farbskala von Universalindikator</a:t>
            </a:r>
          </a:p>
        </p:txBody>
      </p:sp>
    </p:spTree>
    <p:extLst>
      <p:ext uri="{BB962C8B-B14F-4D97-AF65-F5344CB8AC3E}">
        <p14:creationId xmlns:p14="http://schemas.microsoft.com/office/powerpoint/2010/main" val="2933121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1</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Beschreibe, welche Farbe der Universalindikator bei sauren Lebensmitteln zeigt.</a:t>
            </a:r>
          </a:p>
          <a:p>
            <a:pPr marL="0" indent="0">
              <a:buNone/>
            </a:pPr>
            <a:endParaRPr lang="de-DE" dirty="0"/>
          </a:p>
          <a:p>
            <a:pPr marL="0" indent="0">
              <a:buNone/>
            </a:pP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369976658"/>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5" name="Foliennummernplatzhalter 4"/>
          <p:cNvSpPr>
            <a:spLocks noGrp="1"/>
          </p:cNvSpPr>
          <p:nvPr>
            <p:ph type="sldNum" sz="quarter" idx="12"/>
          </p:nvPr>
        </p:nvSpPr>
        <p:spPr/>
        <p:txBody>
          <a:bodyPr/>
          <a:lstStyle/>
          <a:p>
            <a:fld id="{2BFF9692-ABA8-EB4D-B52F-45EFB6AD87B9}" type="slidenum">
              <a:rPr lang="de-DE" smtClean="0"/>
              <a:t>8</a:t>
            </a:fld>
            <a:endParaRPr lang="de-DE"/>
          </a:p>
        </p:txBody>
      </p:sp>
      <p:sp>
        <p:nvSpPr>
          <p:cNvPr id="7" name="Textfeld 6">
            <a:extLst>
              <a:ext uri="{FF2B5EF4-FFF2-40B4-BE49-F238E27FC236}">
                <a16:creationId xmlns:a16="http://schemas.microsoft.com/office/drawing/2014/main" id="{87C4FC20-F0A2-FE4C-B40C-81D5D6644258}"/>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8" name="Grafik 7" descr="Ein Bild, das Briefpapier enthält.&#10;&#10;Automatisch generierte Beschreibung">
            <a:extLst>
              <a:ext uri="{FF2B5EF4-FFF2-40B4-BE49-F238E27FC236}">
                <a16:creationId xmlns:a16="http://schemas.microsoft.com/office/drawing/2014/main" id="{EA017A27-17A3-1C4C-B576-9026EA91708F}"/>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9" name="Grafik 8">
            <a:hlinkClick r:id="rId3" action="ppaction://hlinksldjump"/>
            <a:extLst>
              <a:ext uri="{FF2B5EF4-FFF2-40B4-BE49-F238E27FC236}">
                <a16:creationId xmlns:a16="http://schemas.microsoft.com/office/drawing/2014/main" id="{25EF5695-E818-A948-9981-A4CDD52300B7}"/>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3251659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34885-F6A4-BD47-A415-3CACC6611C20}"/>
              </a:ext>
            </a:extLst>
          </p:cNvPr>
          <p:cNvSpPr>
            <a:spLocks noGrp="1"/>
          </p:cNvSpPr>
          <p:nvPr>
            <p:ph type="title"/>
          </p:nvPr>
        </p:nvSpPr>
        <p:spPr/>
        <p:txBody>
          <a:bodyPr>
            <a:normAutofit fontScale="90000"/>
          </a:bodyPr>
          <a:lstStyle/>
          <a:p>
            <a:r>
              <a:rPr lang="de-DE" dirty="0"/>
              <a:t>Übung 2</a:t>
            </a:r>
          </a:p>
        </p:txBody>
      </p:sp>
      <p:sp>
        <p:nvSpPr>
          <p:cNvPr id="3" name="Inhaltsplatzhalter 2">
            <a:extLst>
              <a:ext uri="{FF2B5EF4-FFF2-40B4-BE49-F238E27FC236}">
                <a16:creationId xmlns:a16="http://schemas.microsoft.com/office/drawing/2014/main" id="{A1873626-D1C4-C040-9F67-B29A1B9D7CEC}"/>
              </a:ext>
            </a:extLst>
          </p:cNvPr>
          <p:cNvSpPr>
            <a:spLocks noGrp="1"/>
          </p:cNvSpPr>
          <p:nvPr>
            <p:ph idx="1"/>
          </p:nvPr>
        </p:nvSpPr>
        <p:spPr/>
        <p:txBody>
          <a:bodyPr/>
          <a:lstStyle/>
          <a:p>
            <a:pPr marL="0" indent="0">
              <a:buNone/>
            </a:pPr>
            <a:r>
              <a:rPr lang="de-DE" sz="2000" dirty="0"/>
              <a:t>Stell dir vor, du hast ein Glas mit einem unbekannten Softdrink vor dir.  Erkläre, wie du herausfinden kannst, ob der Softdrink sauer ist.</a:t>
            </a: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3341017107"/>
              </p:ext>
            </p:extLst>
          </p:nvPr>
        </p:nvGraphicFramePr>
        <p:xfrm>
          <a:off x="838200" y="3478365"/>
          <a:ext cx="10515600" cy="172800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1442682493"/>
                    </a:ext>
                  </a:extLst>
                </a:gridCol>
              </a:tblGrid>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6601589"/>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976110"/>
                  </a:ext>
                </a:extLst>
              </a:tr>
              <a:tr h="576000">
                <a:tc>
                  <a:txBody>
                    <a:bodyPr/>
                    <a:lstStyle/>
                    <a:p>
                      <a:endParaRPr lang="de-DE"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0377122"/>
                  </a:ext>
                </a:extLst>
              </a:tr>
            </a:tbl>
          </a:graphicData>
        </a:graphic>
      </p:graphicFrame>
      <p:sp>
        <p:nvSpPr>
          <p:cNvPr id="5" name="Foliennummernplatzhalter 4"/>
          <p:cNvSpPr>
            <a:spLocks noGrp="1"/>
          </p:cNvSpPr>
          <p:nvPr>
            <p:ph type="sldNum" sz="quarter" idx="12"/>
          </p:nvPr>
        </p:nvSpPr>
        <p:spPr/>
        <p:txBody>
          <a:bodyPr/>
          <a:lstStyle/>
          <a:p>
            <a:fld id="{2BFF9692-ABA8-EB4D-B52F-45EFB6AD87B9}" type="slidenum">
              <a:rPr lang="de-DE" smtClean="0"/>
              <a:t>9</a:t>
            </a:fld>
            <a:endParaRPr lang="de-DE" dirty="0"/>
          </a:p>
        </p:txBody>
      </p:sp>
      <p:sp>
        <p:nvSpPr>
          <p:cNvPr id="6" name="Textfeld 5">
            <a:extLst>
              <a:ext uri="{FF2B5EF4-FFF2-40B4-BE49-F238E27FC236}">
                <a16:creationId xmlns:a16="http://schemas.microsoft.com/office/drawing/2014/main" id="{F2FB817D-B3B1-1E46-B755-421302F656DE}"/>
              </a:ext>
            </a:extLst>
          </p:cNvPr>
          <p:cNvSpPr txBox="1"/>
          <p:nvPr/>
        </p:nvSpPr>
        <p:spPr>
          <a:xfrm>
            <a:off x="9131893" y="669754"/>
            <a:ext cx="2521009" cy="369332"/>
          </a:xfrm>
          <a:prstGeom prst="rect">
            <a:avLst/>
          </a:prstGeom>
          <a:noFill/>
        </p:spPr>
        <p:txBody>
          <a:bodyPr wrap="square" rtlCol="0">
            <a:spAutoFit/>
          </a:bodyPr>
          <a:lstStyle/>
          <a:p>
            <a:r>
              <a:rPr lang="de-DE" i="1" dirty="0"/>
              <a:t>pH-Indikatoren</a:t>
            </a:r>
          </a:p>
        </p:txBody>
      </p:sp>
      <p:pic>
        <p:nvPicPr>
          <p:cNvPr id="7" name="Grafik 6" descr="Ein Bild, das Briefpapier enthält.&#10;&#10;Automatisch generierte Beschreibung">
            <a:extLst>
              <a:ext uri="{FF2B5EF4-FFF2-40B4-BE49-F238E27FC236}">
                <a16:creationId xmlns:a16="http://schemas.microsoft.com/office/drawing/2014/main" id="{3A4737CE-4962-0B45-8AD0-894EB85FD25D}"/>
              </a:ext>
            </a:extLst>
          </p:cNvPr>
          <p:cNvPicPr>
            <a:picLocks noChangeAspect="1"/>
          </p:cNvPicPr>
          <p:nvPr/>
        </p:nvPicPr>
        <p:blipFill>
          <a:blip r:embed="rId2"/>
          <a:stretch>
            <a:fillRect/>
          </a:stretch>
        </p:blipFill>
        <p:spPr>
          <a:xfrm>
            <a:off x="10637052" y="355784"/>
            <a:ext cx="680400" cy="680400"/>
          </a:xfrm>
          <a:prstGeom prst="rect">
            <a:avLst/>
          </a:prstGeom>
          <a:solidFill>
            <a:schemeClr val="bg1"/>
          </a:solidFill>
        </p:spPr>
      </p:pic>
      <p:pic>
        <p:nvPicPr>
          <p:cNvPr id="8" name="Grafik 7">
            <a:hlinkClick r:id="rId3" action="ppaction://hlinksldjump"/>
            <a:extLst>
              <a:ext uri="{FF2B5EF4-FFF2-40B4-BE49-F238E27FC236}">
                <a16:creationId xmlns:a16="http://schemas.microsoft.com/office/drawing/2014/main" id="{753A8258-9ED2-8044-9705-7C05CAF5A992}"/>
              </a:ext>
            </a:extLst>
          </p:cNvPr>
          <p:cNvPicPr>
            <a:picLocks noChangeAspect="1"/>
          </p:cNvPicPr>
          <p:nvPr/>
        </p:nvPicPr>
        <p:blipFill>
          <a:blip r:embed="rId4"/>
          <a:stretch>
            <a:fillRect/>
          </a:stretch>
        </p:blipFill>
        <p:spPr>
          <a:xfrm>
            <a:off x="11511600" y="5836763"/>
            <a:ext cx="680400" cy="680400"/>
          </a:xfrm>
          <a:prstGeom prst="rect">
            <a:avLst/>
          </a:prstGeom>
        </p:spPr>
      </p:pic>
    </p:spTree>
    <p:extLst>
      <p:ext uri="{BB962C8B-B14F-4D97-AF65-F5344CB8AC3E}">
        <p14:creationId xmlns:p14="http://schemas.microsoft.com/office/powerpoint/2010/main" val="16807166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2541</Words>
  <Application>Microsoft Macintosh PowerPoint</Application>
  <PresentationFormat>Breitbild</PresentationFormat>
  <Paragraphs>416</Paragraphs>
  <Slides>37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37</vt:i4>
      </vt:variant>
    </vt:vector>
  </HeadingPairs>
  <TitlesOfParts>
    <vt:vector size="41" baseType="lpstr">
      <vt:lpstr>Arial</vt:lpstr>
      <vt:lpstr>Calibri</vt:lpstr>
      <vt:lpstr>Calibri Light</vt:lpstr>
      <vt:lpstr>Office</vt:lpstr>
      <vt:lpstr>Saure und alkalische Lösungen</vt:lpstr>
      <vt:lpstr>Schülercode</vt:lpstr>
      <vt:lpstr>Einführung</vt:lpstr>
      <vt:lpstr>Einführung</vt:lpstr>
      <vt:lpstr>Warum Zähneputzen so wichtig ist</vt:lpstr>
      <vt:lpstr>Aufgabe 1</vt:lpstr>
      <vt:lpstr>Aneignung</vt:lpstr>
      <vt:lpstr>Übung 1</vt:lpstr>
      <vt:lpstr>Übung 2</vt:lpstr>
      <vt:lpstr>Befragung</vt:lpstr>
      <vt:lpstr>Aufgabe 2</vt:lpstr>
      <vt:lpstr>Aneignung</vt:lpstr>
      <vt:lpstr>Aneignung </vt:lpstr>
      <vt:lpstr>Aneignung </vt:lpstr>
      <vt:lpstr>Übung 1</vt:lpstr>
      <vt:lpstr>Übung 2</vt:lpstr>
      <vt:lpstr>Übung 3</vt:lpstr>
      <vt:lpstr>Übung 3</vt:lpstr>
      <vt:lpstr>Befragung</vt:lpstr>
      <vt:lpstr>Aufgabe 3</vt:lpstr>
      <vt:lpstr>Aneignung</vt:lpstr>
      <vt:lpstr>Aneignung</vt:lpstr>
      <vt:lpstr>Aneignung </vt:lpstr>
      <vt:lpstr>Übung 1</vt:lpstr>
      <vt:lpstr>Übung 2</vt:lpstr>
      <vt:lpstr>Übung 3</vt:lpstr>
      <vt:lpstr>Übung 3</vt:lpstr>
      <vt:lpstr>Befragung</vt:lpstr>
      <vt:lpstr>PowerPoint-Präsentation</vt:lpstr>
      <vt:lpstr>Erklärung 1</vt:lpstr>
      <vt:lpstr>Erklärung 2</vt:lpstr>
      <vt:lpstr>Erklärung 1</vt:lpstr>
      <vt:lpstr>Erklärung 2</vt:lpstr>
      <vt:lpstr>Erklärung 3</vt:lpstr>
      <vt:lpstr>Erklärung 1</vt:lpstr>
      <vt:lpstr>Erklärung 2</vt:lpstr>
      <vt:lpstr>Erklärung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Saure und alkalische Lösungen</dc:title>
  <dc:creator>Fabien Güth</dc:creator>
  <cp:lastModifiedBy>Fabien Güth</cp:lastModifiedBy>
  <cp:revision>179</cp:revision>
  <dcterms:created xsi:type="dcterms:W3CDTF">2021-03-10T10:37:19Z</dcterms:created>
  <dcterms:modified xsi:type="dcterms:W3CDTF">2023-03-08T08:03:30Z</dcterms:modified>
</cp:coreProperties>
</file>