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538" r:id="rId2"/>
    <p:sldId id="587" r:id="rId3"/>
    <p:sldId id="588" r:id="rId4"/>
    <p:sldId id="589" r:id="rId5"/>
    <p:sldId id="591" r:id="rId6"/>
    <p:sldId id="590" r:id="rId7"/>
    <p:sldId id="259" r:id="rId8"/>
    <p:sldId id="494" r:id="rId9"/>
    <p:sldId id="592" r:id="rId10"/>
    <p:sldId id="578" r:id="rId11"/>
    <p:sldId id="585" r:id="rId12"/>
  </p:sldIdLst>
  <p:sldSz cx="12192000" cy="6858000"/>
  <p:notesSz cx="6858000" cy="9144000"/>
  <p:defaultTextStyle>
    <a:defPPr>
      <a:defRPr lang="de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F92"/>
    <a:srgbClr val="156082"/>
    <a:srgbClr val="C04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10"/>
    <p:restoredTop sz="94658"/>
  </p:normalViewPr>
  <p:slideViewPr>
    <p:cSldViewPr snapToGrid="0">
      <p:cViewPr varScale="1">
        <p:scale>
          <a:sx n="120" d="100"/>
          <a:sy n="120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A954B-39CA-504C-B690-0FDD8B8AD23F}" type="datetimeFigureOut">
              <a:rPr lang="de-US" smtClean="0"/>
              <a:t>8/5/26</a:t>
            </a:fld>
            <a:endParaRPr lang="de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630FA-CE1B-9246-B148-98170861E45C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604292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630FA-CE1B-9246-B148-98170861E45C}" type="slidenum">
              <a:rPr lang="de-US" smtClean="0"/>
              <a:t>9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648257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9C337F-787E-A960-BBDD-37A0E45A0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42272C9-5279-E968-59E2-4DBD20331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570DCB-C3B6-B10E-7C92-1EA97C678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AEFE8D-F681-62A1-A14B-45E56865E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CC8FC2-DC45-5B5C-5C64-BCEF63077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88464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6BA5B3-C788-DB5E-CA0A-B3C194C4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8862629-89C0-E364-1838-0EAF8BE27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D4FF34-2DFC-9EF2-0E6B-4A3F09118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088D4A-65ED-957C-92C0-E7FDF7654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97968F-B26A-1B48-AEB1-5ED4DA78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95620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517E2E3-8BCB-A969-BDF2-BFCF2ADC1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B91560E-885C-9EB6-CCA9-0ECEB1B6E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DE92D9-B637-59EB-C8E3-E1201EABC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F32E74-BBEB-5E2C-590A-94112075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A2BFA9-472D-F470-38B6-9825A0A09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86846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A8877A-F656-FEDE-29AA-00D84A8E3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A08B22-DEE4-8C51-DC5A-2651B3C38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BE0893-937F-F4D8-2C4A-6BF51394B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9BE5CC-F35B-6B8B-E576-70F9B266F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83497D-F6BC-7EC1-77C0-4E5DABE32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017882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15EA1A-2CAE-E99B-0DCE-241CBE003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75148F-A7E1-F8C3-1FBD-6B121F89C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D9EBD8-1626-2959-7EBF-6612D69D4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62D587-0DD8-47AA-DEE9-BC4A3406C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758BAF-96DA-D138-9269-348AFADC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53364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503A15-17A6-47F5-F830-1AD08D44E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00A046-563A-3B4E-4A48-86B5D88D2A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A8A045-AE57-A23B-797F-99B559263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DDB52E-4CD2-CF41-0681-A25A63B00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17B9DD-5CF5-2F10-55BE-E92F5058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E94BB2-F649-D8EF-EA0F-8E80818E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46536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180D9-9065-8B39-B17B-E5601ABE8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A872E4-F682-3FA4-043A-C48EE374B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22ABB7-8B7B-6711-4243-51A55C5E3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D3FC8B-45C4-AD5C-E223-10920312C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9AEB8A8-01B8-69C5-B1F6-F603B17EA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5864E58-D036-4194-B247-1EBA5E290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7765557-EA4B-AC41-D9F1-B016C622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6BCD754-55DF-50ED-77A3-37BC8CBB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071735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608D16-4B71-4E9F-4A66-F42EDA80C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8024988-1E5A-0000-04ED-0AD24FFE6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266DE22-E4DE-DC40-A4E8-2FF3E6FF3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717604B-E529-629E-C87F-A19476AB6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4278718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E0C5E75-6B95-F4DA-1D88-DF52E0FB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5561A5F-DD30-B5A6-6722-9CB154A49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9E1126-05F6-5E8F-2BFE-260AFF428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40703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A0AAA1-426C-AD81-61F5-D5133298A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98A8D1-6806-8389-ACDE-E7998D4E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46D5A73-7323-3FF4-998F-748063934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5FB3A0-BBBA-2178-4B03-803A9F891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000FB9-F196-FCD5-210E-67316F54C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7864797-A343-89B5-B0AB-8DBCF111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964066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8ECEE0-1BB0-BCEC-C337-181D7A6B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8087213-8F63-2DC7-360F-164210B10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8BD944-AB04-EF15-BA87-7689C6A0D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544F65C-0CF0-145C-9522-423924955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BA2A968-8781-432D-0D37-843C46EB6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FAAFFA-B505-7570-2093-DFCB61C46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418953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0222739-9087-D44E-E939-4AB698B32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36F874-587F-79A9-D52A-C72C23855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3DB003-EDB1-86DC-3E95-AEF334AA48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2D3968-9990-F04B-9322-2A6A219EDCE0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3F5136-76BB-C845-A9A7-FA997EA57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C8109D-6885-A77A-6C01-F217EC4D1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D278FA-63CB-A140-B546-231FFD977193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73846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hout.gusmanson.nl/digiboard/language/deutsch/" TargetMode="Externa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9F146AE-E717-7FEB-7793-5B46F9E9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328" y="5575300"/>
            <a:ext cx="7391400" cy="12827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E8730B4-5E78-49DF-445E-923214FAD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28" y="547602"/>
            <a:ext cx="7772400" cy="477524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05BD383-093B-46DA-C4BC-84408BD8AAB6}"/>
              </a:ext>
            </a:extLst>
          </p:cNvPr>
          <p:cNvSpPr txBox="1"/>
          <p:nvPr/>
        </p:nvSpPr>
        <p:spPr>
          <a:xfrm>
            <a:off x="1463039" y="1280160"/>
            <a:ext cx="62852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Antisemitismus &amp; Hass in den Sozialen Medien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5587F4A-BEB5-2F95-C3AE-5786AC29F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5528" y="3172091"/>
            <a:ext cx="3776472" cy="240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24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Person, Screenshot, Kleidung enthält.&#10;&#10;KI-generierte Inhalte können fehlerhaft sein.">
            <a:extLst>
              <a:ext uri="{FF2B5EF4-FFF2-40B4-BE49-F238E27FC236}">
                <a16:creationId xmlns:a16="http://schemas.microsoft.com/office/drawing/2014/main" id="{220C7405-5EC9-44F6-71A4-20644B8FE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978" y="351678"/>
            <a:ext cx="3188044" cy="61546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feil nach unten 2">
            <a:extLst>
              <a:ext uri="{FF2B5EF4-FFF2-40B4-BE49-F238E27FC236}">
                <a16:creationId xmlns:a16="http://schemas.microsoft.com/office/drawing/2014/main" id="{EFCBC085-299E-327F-6C0E-F59C9A120A8E}"/>
              </a:ext>
            </a:extLst>
          </p:cNvPr>
          <p:cNvSpPr/>
          <p:nvPr/>
        </p:nvSpPr>
        <p:spPr>
          <a:xfrm rot="5400000">
            <a:off x="8520828" y="4498657"/>
            <a:ext cx="114188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4" name="Pfeil nach unten 3">
            <a:extLst>
              <a:ext uri="{FF2B5EF4-FFF2-40B4-BE49-F238E27FC236}">
                <a16:creationId xmlns:a16="http://schemas.microsoft.com/office/drawing/2014/main" id="{1D2A1FB8-8F89-2884-D4F4-9B4D2A3BEFEC}"/>
              </a:ext>
            </a:extLst>
          </p:cNvPr>
          <p:cNvSpPr/>
          <p:nvPr/>
        </p:nvSpPr>
        <p:spPr>
          <a:xfrm rot="5400000">
            <a:off x="8500607" y="3262048"/>
            <a:ext cx="15463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0646C6A3-0925-80F8-6B16-0E2DB081A994}"/>
              </a:ext>
            </a:extLst>
          </p:cNvPr>
          <p:cNvSpPr/>
          <p:nvPr/>
        </p:nvSpPr>
        <p:spPr>
          <a:xfrm rot="5400000">
            <a:off x="8500608" y="3809813"/>
            <a:ext cx="15463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F5E93000-EAFF-7AFE-1AF1-9BF5E5BC6AAF}"/>
              </a:ext>
            </a:extLst>
          </p:cNvPr>
          <p:cNvSpPr/>
          <p:nvPr/>
        </p:nvSpPr>
        <p:spPr>
          <a:xfrm rot="16200000">
            <a:off x="3532197" y="753180"/>
            <a:ext cx="16376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7" name="Pfeil nach unten 6">
            <a:extLst>
              <a:ext uri="{FF2B5EF4-FFF2-40B4-BE49-F238E27FC236}">
                <a16:creationId xmlns:a16="http://schemas.microsoft.com/office/drawing/2014/main" id="{C4B05851-7C73-B278-D95D-47C4CDA86664}"/>
              </a:ext>
            </a:extLst>
          </p:cNvPr>
          <p:cNvSpPr/>
          <p:nvPr/>
        </p:nvSpPr>
        <p:spPr>
          <a:xfrm rot="5400000">
            <a:off x="8507577" y="1445980"/>
            <a:ext cx="140690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D0B8024-9CDA-D721-1AC1-CC59F4D86EA1}"/>
              </a:ext>
            </a:extLst>
          </p:cNvPr>
          <p:cNvSpPr txBox="1"/>
          <p:nvPr/>
        </p:nvSpPr>
        <p:spPr>
          <a:xfrm>
            <a:off x="9336823" y="1615573"/>
            <a:ext cx="1891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Times New Roman" panose="02020603050405020304" pitchFamily="18" charset="0"/>
              </a:rPr>
              <a:t>Using</a:t>
            </a:r>
            <a:r>
              <a:rPr lang="de-DE" dirty="0">
                <a:cs typeface="Times New Roman" panose="02020603050405020304" pitchFamily="18" charset="0"/>
              </a:rPr>
              <a:t> Nazi </a:t>
            </a:r>
            <a:r>
              <a:rPr lang="de-DE" dirty="0" err="1">
                <a:cs typeface="Times New Roman" panose="02020603050405020304" pitchFamily="18" charset="0"/>
              </a:rPr>
              <a:t>symbols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as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entertainment</a:t>
            </a:r>
            <a:endParaRPr lang="de-DE" dirty="0">
              <a:cs typeface="Times New Roman" panose="02020603050405020304" pitchFamily="18" charset="0"/>
            </a:endParaRPr>
          </a:p>
          <a:p>
            <a:endParaRPr lang="de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C09D7D3-C0CF-BCB5-1CD0-6A09405BFAB7}"/>
              </a:ext>
            </a:extLst>
          </p:cNvPr>
          <p:cNvSpPr txBox="1"/>
          <p:nvPr/>
        </p:nvSpPr>
        <p:spPr>
          <a:xfrm>
            <a:off x="1121858" y="891513"/>
            <a:ext cx="1818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U</a:t>
            </a:r>
            <a:r>
              <a:rPr lang="de-DE" dirty="0">
                <a:cs typeface="Times New Roman" panose="02020603050405020304" pitchFamily="18" charset="0"/>
              </a:rPr>
              <a:t>sing </a:t>
            </a:r>
            <a:r>
              <a:rPr lang="de-DE" dirty="0" err="1">
                <a:cs typeface="Times New Roman" panose="02020603050405020304" pitchFamily="18" charset="0"/>
              </a:rPr>
              <a:t>symbols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of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the</a:t>
            </a:r>
            <a:r>
              <a:rPr lang="de-DE" dirty="0">
                <a:cs typeface="Times New Roman" panose="02020603050405020304" pitchFamily="18" charset="0"/>
              </a:rPr>
              <a:t> Holocaust </a:t>
            </a:r>
            <a:r>
              <a:rPr lang="de-DE" dirty="0" err="1">
                <a:cs typeface="Times New Roman" panose="02020603050405020304" pitchFamily="18" charset="0"/>
              </a:rPr>
              <a:t>to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mock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it</a:t>
            </a:r>
            <a:r>
              <a:rPr lang="de-DE" dirty="0">
                <a:cs typeface="Times New Roman" panose="02020603050405020304" pitchFamily="18" charset="0"/>
              </a:rPr>
              <a:t> /</a:t>
            </a:r>
          </a:p>
          <a:p>
            <a:r>
              <a:rPr lang="de-DE" dirty="0">
                <a:cs typeface="Times New Roman" panose="02020603050405020304" pitchFamily="18" charset="0"/>
              </a:rPr>
              <a:t>Holocaust </a:t>
            </a:r>
            <a:r>
              <a:rPr lang="de-DE" dirty="0" err="1">
                <a:cs typeface="Times New Roman" panose="02020603050405020304" pitchFamily="18" charset="0"/>
              </a:rPr>
              <a:t>distortion</a:t>
            </a:r>
            <a:endParaRPr lang="de-DE" dirty="0">
              <a:cs typeface="Times New Roman" panose="02020603050405020304" pitchFamily="18" charset="0"/>
            </a:endParaRPr>
          </a:p>
          <a:p>
            <a:endParaRPr lang="de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E5CA4D1-C658-27C0-5BE4-2FED6318EF60}"/>
              </a:ext>
            </a:extLst>
          </p:cNvPr>
          <p:cNvSpPr txBox="1"/>
          <p:nvPr/>
        </p:nvSpPr>
        <p:spPr>
          <a:xfrm>
            <a:off x="9295167" y="3674825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likes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A574F3B-801A-E0C5-DC07-F10019E2D5EF}"/>
              </a:ext>
            </a:extLst>
          </p:cNvPr>
          <p:cNvSpPr txBox="1"/>
          <p:nvPr/>
        </p:nvSpPr>
        <p:spPr>
          <a:xfrm>
            <a:off x="9304250" y="4873095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shares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440CA76-53AD-81F1-9893-8ADBDDADD849}"/>
              </a:ext>
            </a:extLst>
          </p:cNvPr>
          <p:cNvSpPr txBox="1"/>
          <p:nvPr/>
        </p:nvSpPr>
        <p:spPr>
          <a:xfrm>
            <a:off x="9304250" y="4315721"/>
            <a:ext cx="192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comments</a:t>
            </a:r>
          </a:p>
        </p:txBody>
      </p:sp>
      <p:sp>
        <p:nvSpPr>
          <p:cNvPr id="10" name="Prozess 9">
            <a:extLst>
              <a:ext uri="{FF2B5EF4-FFF2-40B4-BE49-F238E27FC236}">
                <a16:creationId xmlns:a16="http://schemas.microsoft.com/office/drawing/2014/main" id="{D37BA228-90F0-A968-6F82-D66D17589E68}"/>
              </a:ext>
            </a:extLst>
          </p:cNvPr>
          <p:cNvSpPr/>
          <p:nvPr/>
        </p:nvSpPr>
        <p:spPr>
          <a:xfrm>
            <a:off x="5018568" y="5511450"/>
            <a:ext cx="914400" cy="87868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497A1B3-EB37-1948-BBB9-42334E5B05F5}"/>
              </a:ext>
            </a:extLst>
          </p:cNvPr>
          <p:cNvSpPr/>
          <p:nvPr/>
        </p:nvSpPr>
        <p:spPr>
          <a:xfrm>
            <a:off x="4555502" y="5235003"/>
            <a:ext cx="627321" cy="55289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D785E60-9AC2-4B22-D970-B6FA6B7E2098}"/>
              </a:ext>
            </a:extLst>
          </p:cNvPr>
          <p:cNvSpPr/>
          <p:nvPr/>
        </p:nvSpPr>
        <p:spPr>
          <a:xfrm>
            <a:off x="5619307" y="3285461"/>
            <a:ext cx="707065" cy="6923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pic>
        <p:nvPicPr>
          <p:cNvPr id="16" name="Grafik 15" descr="Ein Bild, das Screenshot, Winter enthält.&#10;&#10;Automatisch generierte Beschreibung">
            <a:extLst>
              <a:ext uri="{FF2B5EF4-FFF2-40B4-BE49-F238E27FC236}">
                <a16:creationId xmlns:a16="http://schemas.microsoft.com/office/drawing/2014/main" id="{3A50217F-8B3E-A0D9-8997-52DA021A68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11000"/>
                    </a14:imgEffect>
                  </a14:imgLayer>
                </a14:imgProps>
              </a:ext>
            </a:extLst>
          </a:blip>
          <a:srcRect b="8537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26A2725D-A2B8-3679-9842-6E3C51EAD2AC}"/>
              </a:ext>
            </a:extLst>
          </p:cNvPr>
          <p:cNvSpPr txBox="1"/>
          <p:nvPr/>
        </p:nvSpPr>
        <p:spPr>
          <a:xfrm>
            <a:off x="2306903" y="1935841"/>
            <a:ext cx="7331872" cy="954107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 zur digitalen Lerumgebung </a:t>
            </a:r>
          </a:p>
          <a:p>
            <a:pPr algn="ctr"/>
            <a:r>
              <a:rPr lang="de-DE" sz="2800" b="1" dirty="0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ShoutOut! DIGIBOARD</a:t>
            </a:r>
            <a:endParaRPr lang="de-US" sz="2800" b="1" dirty="0">
              <a:solidFill>
                <a:srgbClr val="FF4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2FB3B51-824E-B83C-F54D-5C456D075C13}"/>
              </a:ext>
            </a:extLst>
          </p:cNvPr>
          <p:cNvSpPr txBox="1"/>
          <p:nvPr/>
        </p:nvSpPr>
        <p:spPr>
          <a:xfrm>
            <a:off x="3614077" y="5506921"/>
            <a:ext cx="8251432" cy="923330"/>
          </a:xfrm>
          <a:prstGeom prst="rect">
            <a:avLst/>
          </a:prstGeom>
          <a:solidFill>
            <a:schemeClr val="bg1">
              <a:alpha val="25857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Folgen Sie den Aktivitäten auf dem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Digiboard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Die Teilnehmenden spielen das Spiel, nach dem Spiel diskutieren die Teilnehmenden über ausgewählte Posts.</a:t>
            </a:r>
          </a:p>
          <a:p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Inhalte des Spiels sind als Bildmaterial im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Digiboard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erreichbar.</a:t>
            </a:r>
          </a:p>
        </p:txBody>
      </p:sp>
    </p:spTree>
    <p:extLst>
      <p:ext uri="{BB962C8B-B14F-4D97-AF65-F5344CB8AC3E}">
        <p14:creationId xmlns:p14="http://schemas.microsoft.com/office/powerpoint/2010/main" val="510047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5787A-54F9-B07E-C9AE-C2293DE32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Person, Screenshot, Kleidung enthält.&#10;&#10;KI-generierte Inhalte können fehlerhaft sein.">
            <a:extLst>
              <a:ext uri="{FF2B5EF4-FFF2-40B4-BE49-F238E27FC236}">
                <a16:creationId xmlns:a16="http://schemas.microsoft.com/office/drawing/2014/main" id="{4DDED23F-11B6-C16E-552F-49C3D6234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978" y="351678"/>
            <a:ext cx="3188044" cy="61546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feil nach unten 2">
            <a:extLst>
              <a:ext uri="{FF2B5EF4-FFF2-40B4-BE49-F238E27FC236}">
                <a16:creationId xmlns:a16="http://schemas.microsoft.com/office/drawing/2014/main" id="{4E83B638-F2D4-F0BB-78AC-25253BE5D29D}"/>
              </a:ext>
            </a:extLst>
          </p:cNvPr>
          <p:cNvSpPr/>
          <p:nvPr/>
        </p:nvSpPr>
        <p:spPr>
          <a:xfrm rot="5400000">
            <a:off x="8520828" y="4498657"/>
            <a:ext cx="114188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4" name="Pfeil nach unten 3">
            <a:extLst>
              <a:ext uri="{FF2B5EF4-FFF2-40B4-BE49-F238E27FC236}">
                <a16:creationId xmlns:a16="http://schemas.microsoft.com/office/drawing/2014/main" id="{74324BEE-3A9A-DF8A-4CF5-CA2016270617}"/>
              </a:ext>
            </a:extLst>
          </p:cNvPr>
          <p:cNvSpPr/>
          <p:nvPr/>
        </p:nvSpPr>
        <p:spPr>
          <a:xfrm rot="5400000">
            <a:off x="8500607" y="3262048"/>
            <a:ext cx="15463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49A39DE7-A799-E2C1-7605-5CCA48CDBA18}"/>
              </a:ext>
            </a:extLst>
          </p:cNvPr>
          <p:cNvSpPr/>
          <p:nvPr/>
        </p:nvSpPr>
        <p:spPr>
          <a:xfrm rot="5400000">
            <a:off x="8500608" y="3809813"/>
            <a:ext cx="15463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3558EC8C-0311-E82C-4717-3EBCE72543D0}"/>
              </a:ext>
            </a:extLst>
          </p:cNvPr>
          <p:cNvSpPr/>
          <p:nvPr/>
        </p:nvSpPr>
        <p:spPr>
          <a:xfrm rot="16200000">
            <a:off x="3532197" y="753180"/>
            <a:ext cx="16376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7" name="Pfeil nach unten 6">
            <a:extLst>
              <a:ext uri="{FF2B5EF4-FFF2-40B4-BE49-F238E27FC236}">
                <a16:creationId xmlns:a16="http://schemas.microsoft.com/office/drawing/2014/main" id="{64899603-CB20-EB1A-96FC-AE5725EC4C8D}"/>
              </a:ext>
            </a:extLst>
          </p:cNvPr>
          <p:cNvSpPr/>
          <p:nvPr/>
        </p:nvSpPr>
        <p:spPr>
          <a:xfrm rot="5400000">
            <a:off x="8507577" y="1445980"/>
            <a:ext cx="140690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351474E-0C84-7581-3FF8-8BA6FCB9F04C}"/>
              </a:ext>
            </a:extLst>
          </p:cNvPr>
          <p:cNvSpPr txBox="1"/>
          <p:nvPr/>
        </p:nvSpPr>
        <p:spPr>
          <a:xfrm>
            <a:off x="9336823" y="1615573"/>
            <a:ext cx="1891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Times New Roman" panose="02020603050405020304" pitchFamily="18" charset="0"/>
              </a:rPr>
              <a:t>Using</a:t>
            </a:r>
            <a:r>
              <a:rPr lang="de-DE" dirty="0">
                <a:cs typeface="Times New Roman" panose="02020603050405020304" pitchFamily="18" charset="0"/>
              </a:rPr>
              <a:t> Nazi </a:t>
            </a:r>
            <a:r>
              <a:rPr lang="de-DE" dirty="0" err="1">
                <a:cs typeface="Times New Roman" panose="02020603050405020304" pitchFamily="18" charset="0"/>
              </a:rPr>
              <a:t>symbols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as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entertainment</a:t>
            </a:r>
            <a:endParaRPr lang="de-DE" dirty="0">
              <a:cs typeface="Times New Roman" panose="02020603050405020304" pitchFamily="18" charset="0"/>
            </a:endParaRPr>
          </a:p>
          <a:p>
            <a:endParaRPr lang="de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A28D40-AC7D-25A1-F845-2D43E41C5872}"/>
              </a:ext>
            </a:extLst>
          </p:cNvPr>
          <p:cNvSpPr txBox="1"/>
          <p:nvPr/>
        </p:nvSpPr>
        <p:spPr>
          <a:xfrm>
            <a:off x="1121858" y="891513"/>
            <a:ext cx="1818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U</a:t>
            </a:r>
            <a:r>
              <a:rPr lang="de-DE" dirty="0">
                <a:cs typeface="Times New Roman" panose="02020603050405020304" pitchFamily="18" charset="0"/>
              </a:rPr>
              <a:t>sing </a:t>
            </a:r>
            <a:r>
              <a:rPr lang="de-DE" dirty="0" err="1">
                <a:cs typeface="Times New Roman" panose="02020603050405020304" pitchFamily="18" charset="0"/>
              </a:rPr>
              <a:t>symbols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of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the</a:t>
            </a:r>
            <a:r>
              <a:rPr lang="de-DE" dirty="0">
                <a:cs typeface="Times New Roman" panose="02020603050405020304" pitchFamily="18" charset="0"/>
              </a:rPr>
              <a:t> Holocaust </a:t>
            </a:r>
            <a:r>
              <a:rPr lang="de-DE" dirty="0" err="1">
                <a:cs typeface="Times New Roman" panose="02020603050405020304" pitchFamily="18" charset="0"/>
              </a:rPr>
              <a:t>to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mock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it</a:t>
            </a:r>
            <a:r>
              <a:rPr lang="de-DE" dirty="0">
                <a:cs typeface="Times New Roman" panose="02020603050405020304" pitchFamily="18" charset="0"/>
              </a:rPr>
              <a:t> /</a:t>
            </a:r>
          </a:p>
          <a:p>
            <a:r>
              <a:rPr lang="de-DE" dirty="0">
                <a:cs typeface="Times New Roman" panose="02020603050405020304" pitchFamily="18" charset="0"/>
              </a:rPr>
              <a:t>Holocaust </a:t>
            </a:r>
            <a:r>
              <a:rPr lang="de-DE" dirty="0" err="1">
                <a:cs typeface="Times New Roman" panose="02020603050405020304" pitchFamily="18" charset="0"/>
              </a:rPr>
              <a:t>distortion</a:t>
            </a:r>
            <a:endParaRPr lang="de-DE" dirty="0">
              <a:cs typeface="Times New Roman" panose="02020603050405020304" pitchFamily="18" charset="0"/>
            </a:endParaRPr>
          </a:p>
          <a:p>
            <a:endParaRPr lang="de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E232872-F6B8-091C-912A-6478A2B55F01}"/>
              </a:ext>
            </a:extLst>
          </p:cNvPr>
          <p:cNvSpPr txBox="1"/>
          <p:nvPr/>
        </p:nvSpPr>
        <p:spPr>
          <a:xfrm>
            <a:off x="9295167" y="3674825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likes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139B6EE-8581-3DD9-A67A-0A5D91172960}"/>
              </a:ext>
            </a:extLst>
          </p:cNvPr>
          <p:cNvSpPr txBox="1"/>
          <p:nvPr/>
        </p:nvSpPr>
        <p:spPr>
          <a:xfrm>
            <a:off x="9304250" y="4873095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shares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0378329-FEE1-1DDF-ECC7-91F8C8F98199}"/>
              </a:ext>
            </a:extLst>
          </p:cNvPr>
          <p:cNvSpPr txBox="1"/>
          <p:nvPr/>
        </p:nvSpPr>
        <p:spPr>
          <a:xfrm>
            <a:off x="9304250" y="4315721"/>
            <a:ext cx="192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comments</a:t>
            </a:r>
          </a:p>
        </p:txBody>
      </p:sp>
      <p:sp>
        <p:nvSpPr>
          <p:cNvPr id="10" name="Prozess 9">
            <a:extLst>
              <a:ext uri="{FF2B5EF4-FFF2-40B4-BE49-F238E27FC236}">
                <a16:creationId xmlns:a16="http://schemas.microsoft.com/office/drawing/2014/main" id="{BC2C92D7-663D-ED25-2CFE-2CCBBEDA30DA}"/>
              </a:ext>
            </a:extLst>
          </p:cNvPr>
          <p:cNvSpPr/>
          <p:nvPr/>
        </p:nvSpPr>
        <p:spPr>
          <a:xfrm>
            <a:off x="5018568" y="5511450"/>
            <a:ext cx="914400" cy="87868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0AC7644-15FE-B52B-B4AB-97F50C1BBFE9}"/>
              </a:ext>
            </a:extLst>
          </p:cNvPr>
          <p:cNvSpPr/>
          <p:nvPr/>
        </p:nvSpPr>
        <p:spPr>
          <a:xfrm>
            <a:off x="4555502" y="5235003"/>
            <a:ext cx="627321" cy="55289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3B1FB01-1D9E-0575-A208-C2B1C78B23F0}"/>
              </a:ext>
            </a:extLst>
          </p:cNvPr>
          <p:cNvSpPr/>
          <p:nvPr/>
        </p:nvSpPr>
        <p:spPr>
          <a:xfrm>
            <a:off x="5619307" y="3285461"/>
            <a:ext cx="707065" cy="6923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pic>
        <p:nvPicPr>
          <p:cNvPr id="16" name="Grafik 15" descr="Ein Bild, das Screenshot, Winter enthält.&#10;&#10;Automatisch generierte Beschreibung">
            <a:extLst>
              <a:ext uri="{FF2B5EF4-FFF2-40B4-BE49-F238E27FC236}">
                <a16:creationId xmlns:a16="http://schemas.microsoft.com/office/drawing/2014/main" id="{76C86B19-73DC-C7EC-D6E5-B1603ED515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11000"/>
                    </a14:imgEffect>
                  </a14:imgLayer>
                </a14:imgProps>
              </a:ext>
            </a:extLst>
          </a:blip>
          <a:srcRect b="8537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01F2382-7BE9-7A31-0B72-B91115F450C5}"/>
              </a:ext>
            </a:extLst>
          </p:cNvPr>
          <p:cNvSpPr txBox="1"/>
          <p:nvPr/>
        </p:nvSpPr>
        <p:spPr>
          <a:xfrm>
            <a:off x="2209187" y="2272384"/>
            <a:ext cx="8234370" cy="35394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lvl="0"/>
            <a:r>
              <a:rPr lang="de-DE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Lasst uns noch einmal zurückschauen….</a:t>
            </a:r>
            <a:endParaRPr lang="de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de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 </a:t>
            </a:r>
            <a:r>
              <a:rPr lang="de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heute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für Euch neu</a:t>
            </a:r>
            <a:r>
              <a:rPr lang="de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war für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Euch </a:t>
            </a:r>
            <a:r>
              <a:rPr lang="de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heute besonders interessant oder relevant?   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n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ehmt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Ihr</a:t>
            </a:r>
            <a:r>
              <a:rPr lang="de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für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Euren </a:t>
            </a:r>
            <a:r>
              <a:rPr lang="de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Alltag mit?</a:t>
            </a:r>
          </a:p>
          <a:p>
            <a:endParaRPr lang="de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95C7F50E-46F8-3DC9-188C-E761FC09253C}"/>
              </a:ext>
            </a:extLst>
          </p:cNvPr>
          <p:cNvSpPr txBox="1">
            <a:spLocks/>
          </p:cNvSpPr>
          <p:nvPr/>
        </p:nvSpPr>
        <p:spPr>
          <a:xfrm>
            <a:off x="986516" y="386814"/>
            <a:ext cx="4781107" cy="103028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Abschlussreflektion</a:t>
            </a:r>
          </a:p>
        </p:txBody>
      </p:sp>
    </p:spTree>
    <p:extLst>
      <p:ext uri="{BB962C8B-B14F-4D97-AF65-F5344CB8AC3E}">
        <p14:creationId xmlns:p14="http://schemas.microsoft.com/office/powerpoint/2010/main" val="187785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E57AA-90A7-6248-0919-17E90904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2E211F-5C43-F9A3-6976-C484233B4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Ablauf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10F0ADD-1B47-345A-13A5-C72A5ABEA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70221"/>
            <a:ext cx="7307179" cy="403534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Tone Setting: Wie wollen wir sprechen?</a:t>
            </a:r>
          </a:p>
          <a:p>
            <a:pPr marL="514350" indent="-514350"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Erfahrungen mit Antisemitismus und Hass in Sozialen Medien </a:t>
            </a:r>
          </a:p>
          <a:p>
            <a:pPr marL="514350" indent="-514350">
              <a:buAutoNum type="arabicPeriod"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Literacy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ShoutOut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Spiel</a:t>
            </a:r>
          </a:p>
          <a:p>
            <a:pPr marL="514350" indent="-514350"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Diskussion</a:t>
            </a:r>
          </a:p>
          <a:p>
            <a:pPr marL="514350" indent="-514350"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Abschlussreflektion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20BBC9F-941C-F0B9-B3D3-769E0F98C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1495103"/>
            <a:ext cx="10896601" cy="60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4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7C30B-3C57-25A0-4A60-88FB09EA0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8A86F-B990-7272-683E-6AE52F044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952"/>
            <a:ext cx="3852333" cy="1072556"/>
          </a:xfrm>
        </p:spPr>
        <p:txBody>
          <a:bodyPr/>
          <a:lstStyle/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Tone Setting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5629BDF-41CD-B638-7235-936FAE0FB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82125"/>
            <a:ext cx="6866468" cy="478620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53BF32-E82E-7E7C-231C-1B3C3B1D9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0221"/>
            <a:ext cx="5367869" cy="3370179"/>
          </a:xfrm>
        </p:spPr>
        <p:txBody>
          <a:bodyPr>
            <a:normAutofit/>
          </a:bodyPr>
          <a:lstStyle/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brauchen wir als Gruppe, um eine schwierige Diskussion zu führen? </a:t>
            </a: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sz="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Welche Verantwortung tragen wir?</a:t>
            </a: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sz="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Wir tragen wir Verantwortung für das, was wir sagen und für alle anderen im Raum!</a:t>
            </a: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sz="900" dirty="0">
              <a:solidFill>
                <a:srgbClr val="C04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dirty="0">
              <a:solidFill>
                <a:srgbClr val="C04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 descr="Gruppenbrainstorming Silhouette">
            <a:extLst>
              <a:ext uri="{FF2B5EF4-FFF2-40B4-BE49-F238E27FC236}">
                <a16:creationId xmlns:a16="http://schemas.microsoft.com/office/drawing/2014/main" id="{EBE509B8-C7ED-2E25-FEBB-050AE9FEA5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47587" y="-41900"/>
            <a:ext cx="1995093" cy="1995093"/>
          </a:xfrm>
          <a:prstGeom prst="rect">
            <a:avLst/>
          </a:prstGeom>
        </p:spPr>
      </p:pic>
      <p:sp>
        <p:nvSpPr>
          <p:cNvPr id="10" name="Ovale Legende 9">
            <a:extLst>
              <a:ext uri="{FF2B5EF4-FFF2-40B4-BE49-F238E27FC236}">
                <a16:creationId xmlns:a16="http://schemas.microsoft.com/office/drawing/2014/main" id="{6A1CB3FB-6B37-DA31-1079-45190868773C}"/>
              </a:ext>
            </a:extLst>
          </p:cNvPr>
          <p:cNvSpPr/>
          <p:nvPr/>
        </p:nvSpPr>
        <p:spPr>
          <a:xfrm>
            <a:off x="5702595" y="2912679"/>
            <a:ext cx="5367868" cy="1080199"/>
          </a:xfrm>
          <a:prstGeom prst="wedgeEllipseCallout">
            <a:avLst>
              <a:gd name="adj1" fmla="val -7268"/>
              <a:gd name="adj2" fmla="val -70747"/>
            </a:avLst>
          </a:prstGeom>
          <a:solidFill>
            <a:schemeClr val="accent5">
              <a:lumMod val="20000"/>
              <a:lumOff val="80000"/>
              <a:alpha val="5149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 würde gerne verstehen …</a:t>
            </a:r>
          </a:p>
        </p:txBody>
      </p:sp>
      <p:sp>
        <p:nvSpPr>
          <p:cNvPr id="11" name="Ovale Legende 10">
            <a:extLst>
              <a:ext uri="{FF2B5EF4-FFF2-40B4-BE49-F238E27FC236}">
                <a16:creationId xmlns:a16="http://schemas.microsoft.com/office/drawing/2014/main" id="{21967D51-21CF-0878-B80A-6A6BCAF60226}"/>
              </a:ext>
            </a:extLst>
          </p:cNvPr>
          <p:cNvSpPr/>
          <p:nvPr/>
        </p:nvSpPr>
        <p:spPr>
          <a:xfrm>
            <a:off x="9025465" y="3872209"/>
            <a:ext cx="3166535" cy="1080199"/>
          </a:xfrm>
          <a:prstGeom prst="wedgeEllipseCallout">
            <a:avLst>
              <a:gd name="adj1" fmla="val 46743"/>
              <a:gd name="adj2" fmla="val -69179"/>
            </a:avLst>
          </a:prstGeom>
          <a:solidFill>
            <a:schemeClr val="accent2">
              <a:lumMod val="40000"/>
              <a:lumOff val="60000"/>
              <a:alpha val="505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 frage mich …</a:t>
            </a:r>
          </a:p>
        </p:txBody>
      </p:sp>
      <p:sp>
        <p:nvSpPr>
          <p:cNvPr id="14" name="Ovale Legende 13">
            <a:extLst>
              <a:ext uri="{FF2B5EF4-FFF2-40B4-BE49-F238E27FC236}">
                <a16:creationId xmlns:a16="http://schemas.microsoft.com/office/drawing/2014/main" id="{2BC92F7D-5439-1A91-1F3B-83813C6033E6}"/>
              </a:ext>
            </a:extLst>
          </p:cNvPr>
          <p:cNvSpPr/>
          <p:nvPr/>
        </p:nvSpPr>
        <p:spPr>
          <a:xfrm>
            <a:off x="6206069" y="4423019"/>
            <a:ext cx="3166535" cy="1080199"/>
          </a:xfrm>
          <a:prstGeom prst="wedgeEllipseCallout">
            <a:avLst>
              <a:gd name="adj1" fmla="val -11546"/>
              <a:gd name="adj2" fmla="val -72314"/>
            </a:avLst>
          </a:prstGeom>
          <a:solidFill>
            <a:schemeClr val="accent3">
              <a:lumMod val="40000"/>
              <a:lumOff val="60000"/>
              <a:alpha val="4958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 fällt auf …</a:t>
            </a:r>
          </a:p>
        </p:txBody>
      </p:sp>
      <p:sp>
        <p:nvSpPr>
          <p:cNvPr id="15" name="Ovale Legende 14">
            <a:extLst>
              <a:ext uri="{FF2B5EF4-FFF2-40B4-BE49-F238E27FC236}">
                <a16:creationId xmlns:a16="http://schemas.microsoft.com/office/drawing/2014/main" id="{10B6EA7B-BF5C-3D03-6AAA-6992763FCBB5}"/>
              </a:ext>
            </a:extLst>
          </p:cNvPr>
          <p:cNvSpPr/>
          <p:nvPr/>
        </p:nvSpPr>
        <p:spPr>
          <a:xfrm>
            <a:off x="7804298" y="5481798"/>
            <a:ext cx="4387702" cy="1080199"/>
          </a:xfrm>
          <a:prstGeom prst="wedgeEllipseCallout">
            <a:avLst>
              <a:gd name="adj1" fmla="val 46743"/>
              <a:gd name="adj2" fmla="val -69179"/>
            </a:avLst>
          </a:prstGeom>
          <a:solidFill>
            <a:schemeClr val="accent1">
              <a:lumMod val="40000"/>
              <a:lumOff val="60000"/>
              <a:alpha val="5024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 bin mir unsicher bei…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61D1603-A8F0-184E-26D2-3583BE2CFC8F}"/>
              </a:ext>
            </a:extLst>
          </p:cNvPr>
          <p:cNvSpPr txBox="1"/>
          <p:nvPr/>
        </p:nvSpPr>
        <p:spPr>
          <a:xfrm>
            <a:off x="5853305" y="1939267"/>
            <a:ext cx="6129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Fragen stellen und Gedanken formulieren statt vorschnell Meinungen zu äußern:</a:t>
            </a:r>
            <a:endParaRPr lang="de-DE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435919F-F646-914C-7D70-3401E7E38525}"/>
              </a:ext>
            </a:extLst>
          </p:cNvPr>
          <p:cNvSpPr txBox="1"/>
          <p:nvPr/>
        </p:nvSpPr>
        <p:spPr>
          <a:xfrm>
            <a:off x="474134" y="248253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❓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BE82E89-5179-7796-B721-4FBDA11C9A67}"/>
              </a:ext>
            </a:extLst>
          </p:cNvPr>
          <p:cNvSpPr txBox="1"/>
          <p:nvPr/>
        </p:nvSpPr>
        <p:spPr>
          <a:xfrm>
            <a:off x="474134" y="338030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🤔</a:t>
            </a:r>
            <a:r>
              <a:rPr lang="de-US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3871BFD-E04C-8FDD-93A7-BFF1455B3CB4}"/>
              </a:ext>
            </a:extLst>
          </p:cNvPr>
          <p:cNvSpPr txBox="1"/>
          <p:nvPr/>
        </p:nvSpPr>
        <p:spPr>
          <a:xfrm>
            <a:off x="414131" y="4423019"/>
            <a:ext cx="424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💡</a:t>
            </a:r>
          </a:p>
        </p:txBody>
      </p:sp>
    </p:spTree>
    <p:extLst>
      <p:ext uri="{BB962C8B-B14F-4D97-AF65-F5344CB8AC3E}">
        <p14:creationId xmlns:p14="http://schemas.microsoft.com/office/powerpoint/2010/main" val="4239909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6BAD1-5DE0-A739-ABCC-BBF185D7C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DCB57408-1BEF-B240-4E56-F426B92CE539}"/>
              </a:ext>
            </a:extLst>
          </p:cNvPr>
          <p:cNvSpPr txBox="1"/>
          <p:nvPr/>
        </p:nvSpPr>
        <p:spPr>
          <a:xfrm>
            <a:off x="872068" y="3262896"/>
            <a:ext cx="81996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Welche Erfahrungen habt ihr mit Hass &amp;  Antisemitismus in den sozialen Medien gemacht?  Was seht ihr?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0A7AE2B-2AD1-4ACC-5385-7809AACAC584}"/>
              </a:ext>
            </a:extLst>
          </p:cNvPr>
          <p:cNvSpPr txBox="1"/>
          <p:nvPr/>
        </p:nvSpPr>
        <p:spPr>
          <a:xfrm>
            <a:off x="872067" y="5072499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 geht ihr damit um? Was macht das mit euch?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DE67F64-8739-C94A-AAF1-F901C845F27F}"/>
              </a:ext>
            </a:extLst>
          </p:cNvPr>
          <p:cNvSpPr txBox="1">
            <a:spLocks/>
          </p:cNvSpPr>
          <p:nvPr/>
        </p:nvSpPr>
        <p:spPr>
          <a:xfrm>
            <a:off x="838200" y="660400"/>
            <a:ext cx="10515600" cy="103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Gruppenarbeitsphase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24DDA43-51FE-A5FE-EB50-A5CED17AF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3891"/>
            <a:ext cx="6866468" cy="47862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EA0590F2-0101-8303-6A3D-2522C8CCFA12}"/>
              </a:ext>
            </a:extLst>
          </p:cNvPr>
          <p:cNvSpPr txBox="1"/>
          <p:nvPr/>
        </p:nvSpPr>
        <p:spPr>
          <a:xfrm>
            <a:off x="755277" y="2337981"/>
            <a:ext cx="538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Diskutiert in eurer Gruppe: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1B56238-9610-5136-23B5-A72B8D3DC0C8}"/>
              </a:ext>
            </a:extLst>
          </p:cNvPr>
          <p:cNvSpPr txBox="1"/>
          <p:nvPr/>
        </p:nvSpPr>
        <p:spPr>
          <a:xfrm>
            <a:off x="7885828" y="6017156"/>
            <a:ext cx="538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Sammelt Eure Ergebnisse…</a:t>
            </a:r>
          </a:p>
        </p:txBody>
      </p:sp>
      <p:pic>
        <p:nvPicPr>
          <p:cNvPr id="19" name="Grafik 18" descr="Präsentation mit Checkliste Silhouette">
            <a:extLst>
              <a:ext uri="{FF2B5EF4-FFF2-40B4-BE49-F238E27FC236}">
                <a16:creationId xmlns:a16="http://schemas.microsoft.com/office/drawing/2014/main" id="{0D2EBD29-E82C-3B3D-983D-AFA2E42E2E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5060239"/>
            <a:ext cx="914400" cy="914400"/>
          </a:xfrm>
          <a:prstGeom prst="rect">
            <a:avLst/>
          </a:prstGeom>
        </p:spPr>
      </p:pic>
      <p:pic>
        <p:nvPicPr>
          <p:cNvPr id="3" name="Grafik 2" descr="Ein Bild, das Cartoon, Clipart, Design, Darstellung enthält.&#10;&#10;KI-generierte Inhalte können fehlerhaft sein.">
            <a:extLst>
              <a:ext uri="{FF2B5EF4-FFF2-40B4-BE49-F238E27FC236}">
                <a16:creationId xmlns:a16="http://schemas.microsoft.com/office/drawing/2014/main" id="{BDE39854-D728-C0FB-E6CF-2C60D24FA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4324" y="520174"/>
            <a:ext cx="3159809" cy="234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57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54448-2B3F-3D3E-C60F-66A925102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B075732-BC0B-D195-5CFA-36AF16937295}"/>
              </a:ext>
            </a:extLst>
          </p:cNvPr>
          <p:cNvSpPr txBox="1"/>
          <p:nvPr/>
        </p:nvSpPr>
        <p:spPr>
          <a:xfrm>
            <a:off x="872068" y="3262896"/>
            <a:ext cx="81996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Welche </a:t>
            </a:r>
            <a:r>
              <a:rPr lang="de-DE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Erfahrungen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de-DE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Umgangsformen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mit Antisemitismus und Hass in Sozialen Medien wurden in Euren Gruppen deutlich? 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FBA7FB7-4570-C9FC-AC28-1C789F41FECD}"/>
              </a:ext>
            </a:extLst>
          </p:cNvPr>
          <p:cNvSpPr txBox="1"/>
          <p:nvPr/>
        </p:nvSpPr>
        <p:spPr>
          <a:xfrm>
            <a:off x="872067" y="5072499"/>
            <a:ext cx="922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541338"/>
            <a:r>
              <a:rPr lang="de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Welche </a:t>
            </a:r>
            <a:r>
              <a:rPr lang="de-DE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Gemeinsamkeiten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de-DE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Unterschiede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zeigen sich zwischen den Gruppen?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E59E2F38-9137-EFBB-8544-B28D174CA88C}"/>
              </a:ext>
            </a:extLst>
          </p:cNvPr>
          <p:cNvSpPr txBox="1">
            <a:spLocks/>
          </p:cNvSpPr>
          <p:nvPr/>
        </p:nvSpPr>
        <p:spPr>
          <a:xfrm>
            <a:off x="838200" y="660400"/>
            <a:ext cx="10515600" cy="103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Plenumsdiskussion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235BAB7-3DCF-87F8-1217-832145579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3891"/>
            <a:ext cx="6866468" cy="47862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0FB05E1C-5CEB-F4E7-B406-DFC3DF022DFD}"/>
              </a:ext>
            </a:extLst>
          </p:cNvPr>
          <p:cNvSpPr txBox="1"/>
          <p:nvPr/>
        </p:nvSpPr>
        <p:spPr>
          <a:xfrm>
            <a:off x="755276" y="2292569"/>
            <a:ext cx="7989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Wir sammeln Eure Erfahrungen ….</a:t>
            </a:r>
          </a:p>
        </p:txBody>
      </p:sp>
      <p:pic>
        <p:nvPicPr>
          <p:cNvPr id="20" name="Picture 2" descr="Kennen Sie schon… die Methode Gruppenpuzzle? – Zentrum für Lernen und  Innovation (ZLI)">
            <a:extLst>
              <a:ext uri="{FF2B5EF4-FFF2-40B4-BE49-F238E27FC236}">
                <a16:creationId xmlns:a16="http://schemas.microsoft.com/office/drawing/2014/main" id="{9DDDF9A6-357D-524C-8D7E-24BB9F1D1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031" y="128186"/>
            <a:ext cx="3199715" cy="29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96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9B5D532-3C6E-575C-EF09-E5896458810B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Pause</a:t>
            </a:r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47ADC5D-18D0-DF93-1F95-67C123893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400" y="2654300"/>
            <a:ext cx="75946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9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Person, Screenshot, Kleidung enthält.&#10;&#10;KI-generierte Inhalte können fehlerhaft sein.">
            <a:extLst>
              <a:ext uri="{FF2B5EF4-FFF2-40B4-BE49-F238E27FC236}">
                <a16:creationId xmlns:a16="http://schemas.microsoft.com/office/drawing/2014/main" id="{A38C1F8A-16E7-3BA3-831E-611F28C23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109" y="381878"/>
            <a:ext cx="3156758" cy="609424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6615E84-1846-77C1-7E43-633CAC45ABBF}"/>
              </a:ext>
            </a:extLst>
          </p:cNvPr>
          <p:cNvSpPr txBox="1"/>
          <p:nvPr/>
        </p:nvSpPr>
        <p:spPr>
          <a:xfrm>
            <a:off x="601133" y="689922"/>
            <a:ext cx="7569865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Welche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Gefühle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löst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dieser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de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Welche Elemente sind verwirrend, irritierend oder verstörend?</a:t>
            </a:r>
            <a:endParaRPr lang="de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Warum hat der Post so eine große Reichweite?</a:t>
            </a:r>
          </a:p>
          <a:p>
            <a:pPr>
              <a:spcAft>
                <a:spcPts val="900"/>
              </a:spcAft>
            </a:pPr>
            <a:endParaRPr lang="de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900"/>
              </a:spcAft>
              <a:buAutoNum type="alphaUcPeriod"/>
            </a:pPr>
            <a:r>
              <a:rPr lang="de-DE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Inhaltsebene: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spcAft>
                <a:spcPts val="900"/>
              </a:spcAft>
            </a:pP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Worauf bezieht sich dieser Post und wie? </a:t>
            </a:r>
            <a:endParaRPr lang="de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de-DE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Gefühlsebene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900"/>
              </a:spcAft>
            </a:pP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Welche emotionalen Reaktionen löst der Post aus?</a:t>
            </a:r>
            <a:endParaRPr lang="de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de-DE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Technologieebene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</a:p>
          <a:p>
            <a:pPr>
              <a:spcAft>
                <a:spcPts val="900"/>
              </a:spcAft>
            </a:pP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für eine Rolle spielen Likes, Kommentare und Shares? </a:t>
            </a:r>
            <a:endParaRPr lang="de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627F1D3-BA1F-5FB1-9F31-4425CEEA8B54}"/>
              </a:ext>
            </a:extLst>
          </p:cNvPr>
          <p:cNvSpPr txBox="1"/>
          <p:nvPr/>
        </p:nvSpPr>
        <p:spPr>
          <a:xfrm>
            <a:off x="601133" y="625622"/>
            <a:ext cx="538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Diskutiert in eurer Gruppe: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E97CC06-0792-E3B1-DF7B-D94C9DC7E3B8}"/>
              </a:ext>
            </a:extLst>
          </p:cNvPr>
          <p:cNvSpPr txBox="1"/>
          <p:nvPr/>
        </p:nvSpPr>
        <p:spPr>
          <a:xfrm>
            <a:off x="601133" y="2743832"/>
            <a:ext cx="538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Beantwortet folgende Fragen: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7C9A962-C674-B225-225D-67E1051D059A}"/>
              </a:ext>
            </a:extLst>
          </p:cNvPr>
          <p:cNvSpPr/>
          <p:nvPr/>
        </p:nvSpPr>
        <p:spPr>
          <a:xfrm>
            <a:off x="9497040" y="3267052"/>
            <a:ext cx="707065" cy="6923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sp>
        <p:nvSpPr>
          <p:cNvPr id="9" name="Prozess 8">
            <a:extLst>
              <a:ext uri="{FF2B5EF4-FFF2-40B4-BE49-F238E27FC236}">
                <a16:creationId xmlns:a16="http://schemas.microsoft.com/office/drawing/2014/main" id="{F6758A29-481C-DF56-4A7B-A5D46D8B2D95}"/>
              </a:ext>
            </a:extLst>
          </p:cNvPr>
          <p:cNvSpPr/>
          <p:nvPr/>
        </p:nvSpPr>
        <p:spPr>
          <a:xfrm>
            <a:off x="8897175" y="5494516"/>
            <a:ext cx="914400" cy="87868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C669866-7D68-D60B-1849-A44AB8CA99D6}"/>
              </a:ext>
            </a:extLst>
          </p:cNvPr>
          <p:cNvSpPr/>
          <p:nvPr/>
        </p:nvSpPr>
        <p:spPr>
          <a:xfrm>
            <a:off x="8434109" y="5218069"/>
            <a:ext cx="627321" cy="55289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8D00ABA-CE1E-E679-F37A-32023558BC42}"/>
              </a:ext>
            </a:extLst>
          </p:cNvPr>
          <p:cNvSpPr/>
          <p:nvPr/>
        </p:nvSpPr>
        <p:spPr>
          <a:xfrm>
            <a:off x="8477359" y="5923228"/>
            <a:ext cx="627321" cy="55289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460513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D122B-D065-FE4F-43DB-E552C60EE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57F33BC0-D032-8940-236F-3F1098D6E91B}"/>
              </a:ext>
            </a:extLst>
          </p:cNvPr>
          <p:cNvSpPr txBox="1"/>
          <p:nvPr/>
        </p:nvSpPr>
        <p:spPr>
          <a:xfrm>
            <a:off x="872067" y="3020097"/>
            <a:ext cx="87799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habt Ihr über den Post, seine Wirkung auf Euch und die Bedeutung von Likes, Shares und Kommentaren herausgefunden?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10593AA-AFAA-49FB-F8EE-1A8FFF826AC6}"/>
              </a:ext>
            </a:extLst>
          </p:cNvPr>
          <p:cNvSpPr txBox="1"/>
          <p:nvPr/>
        </p:nvSpPr>
        <p:spPr>
          <a:xfrm>
            <a:off x="838200" y="4810889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541338"/>
            <a:r>
              <a:rPr lang="de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bedeutet </a:t>
            </a:r>
            <a:r>
              <a:rPr lang="de-D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</a:t>
            </a:r>
            <a:r>
              <a:rPr lang="de-DE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Literacy</a:t>
            </a:r>
            <a:r>
              <a:rPr lang="de-D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für Euch?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3BC9E310-1225-7EFC-891A-8F3EAE76C606}"/>
              </a:ext>
            </a:extLst>
          </p:cNvPr>
          <p:cNvSpPr txBox="1">
            <a:spLocks/>
          </p:cNvSpPr>
          <p:nvPr/>
        </p:nvSpPr>
        <p:spPr>
          <a:xfrm>
            <a:off x="838200" y="660400"/>
            <a:ext cx="10515600" cy="103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Plenumsdiskussion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F27832F-467D-AF77-6FBF-7227ACD58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3891"/>
            <a:ext cx="6866468" cy="47862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300E3490-2F03-E4CE-6411-00F7D1024595}"/>
              </a:ext>
            </a:extLst>
          </p:cNvPr>
          <p:cNvSpPr txBox="1"/>
          <p:nvPr/>
        </p:nvSpPr>
        <p:spPr>
          <a:xfrm>
            <a:off x="755276" y="2292569"/>
            <a:ext cx="7989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Wir sammeln Eure Erfahrungen ….</a:t>
            </a:r>
          </a:p>
        </p:txBody>
      </p:sp>
      <p:pic>
        <p:nvPicPr>
          <p:cNvPr id="20" name="Picture 2" descr="Kennen Sie schon… die Methode Gruppenpuzzle? – Zentrum für Lernen und  Innovation (ZLI)">
            <a:extLst>
              <a:ext uri="{FF2B5EF4-FFF2-40B4-BE49-F238E27FC236}">
                <a16:creationId xmlns:a16="http://schemas.microsoft.com/office/drawing/2014/main" id="{13E4D0C8-A2B2-D2E0-0A2F-802B63031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031" y="128186"/>
            <a:ext cx="3199715" cy="29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370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221039-DC18-61E0-1A87-B8ACAFA68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83" name="Rectangle 11270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4" name="Rectangle 11272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5" name="Rectangle 11274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559294"/>
            <a:ext cx="12191999" cy="6298279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6" name="Rectangle 11276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428"/>
            <a:ext cx="6096001" cy="6858000"/>
          </a:xfrm>
          <a:prstGeom prst="rect">
            <a:avLst/>
          </a:prstGeom>
          <a:gradFill>
            <a:gsLst>
              <a:gs pos="13000">
                <a:srgbClr val="000000">
                  <a:alpha val="72000"/>
                </a:srgbClr>
              </a:gs>
              <a:gs pos="99000">
                <a:schemeClr val="accent1">
                  <a:lumMod val="50000"/>
                  <a:alpha val="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A42E4A2-BE4B-78B9-CF75-887B6E9BBFD7}"/>
              </a:ext>
            </a:extLst>
          </p:cNvPr>
          <p:cNvSpPr txBox="1"/>
          <p:nvPr/>
        </p:nvSpPr>
        <p:spPr>
          <a:xfrm>
            <a:off x="1122349" y="208166"/>
            <a:ext cx="9947305" cy="10906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Pause</a:t>
            </a:r>
          </a:p>
        </p:txBody>
      </p:sp>
      <p:sp>
        <p:nvSpPr>
          <p:cNvPr id="11287" name="Freeform: Shape 11278">
            <a:extLst>
              <a:ext uri="{FF2B5EF4-FFF2-40B4-BE49-F238E27FC236}">
                <a16:creationId xmlns:a16="http://schemas.microsoft.com/office/drawing/2014/main" id="{32B3ACB3-D689-442E-8A40-8680B0FEB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063256" y="400727"/>
            <a:ext cx="4065484" cy="8849062"/>
          </a:xfrm>
          <a:custGeom>
            <a:avLst/>
            <a:gdLst>
              <a:gd name="connsiteX0" fmla="*/ 0 w 4065484"/>
              <a:gd name="connsiteY0" fmla="*/ 4424531 h 8849062"/>
              <a:gd name="connsiteX1" fmla="*/ 3899197 w 4065484"/>
              <a:gd name="connsiteY1" fmla="*/ 8840480 h 8849062"/>
              <a:gd name="connsiteX2" fmla="*/ 4065484 w 4065484"/>
              <a:gd name="connsiteY2" fmla="*/ 8849062 h 8849062"/>
              <a:gd name="connsiteX3" fmla="*/ 4065483 w 4065484"/>
              <a:gd name="connsiteY3" fmla="*/ 0 h 8849062"/>
              <a:gd name="connsiteX4" fmla="*/ 3899197 w 4065484"/>
              <a:gd name="connsiteY4" fmla="*/ 8581 h 8849062"/>
              <a:gd name="connsiteX5" fmla="*/ 0 w 4065484"/>
              <a:gd name="connsiteY5" fmla="*/ 4424531 h 884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5484" h="8849062">
                <a:moveTo>
                  <a:pt x="0" y="4424531"/>
                </a:moveTo>
                <a:cubicBezTo>
                  <a:pt x="0" y="6722831"/>
                  <a:pt x="1709076" y="8613167"/>
                  <a:pt x="3899197" y="8840480"/>
                </a:cubicBezTo>
                <a:lnTo>
                  <a:pt x="4065484" y="8849062"/>
                </a:lnTo>
                <a:lnTo>
                  <a:pt x="4065483" y="0"/>
                </a:lnTo>
                <a:lnTo>
                  <a:pt x="3899197" y="8581"/>
                </a:lnTo>
                <a:cubicBezTo>
                  <a:pt x="1709075" y="235897"/>
                  <a:pt x="0" y="2126232"/>
                  <a:pt x="0" y="44245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"/>
                </a:schemeClr>
              </a:gs>
              <a:gs pos="68000">
                <a:schemeClr val="accent1">
                  <a:alpha val="15000"/>
                </a:scheme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24795B1-2C74-729E-9404-CBAF0A084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1883" y="1830614"/>
            <a:ext cx="5748227" cy="481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5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Macintosh PowerPoint</Application>
  <PresentationFormat>Breitbild</PresentationFormat>
  <Paragraphs>75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Arial Narrow</vt:lpstr>
      <vt:lpstr>Calibri</vt:lpstr>
      <vt:lpstr>Times New Roman</vt:lpstr>
      <vt:lpstr>Office</vt:lpstr>
      <vt:lpstr>PowerPoint-Präsentation</vt:lpstr>
      <vt:lpstr>Ablauf</vt:lpstr>
      <vt:lpstr>Tone Setting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מוניקה היבשר</dc:creator>
  <cp:lastModifiedBy>מוניקה היבשר</cp:lastModifiedBy>
  <cp:revision>8</cp:revision>
  <dcterms:created xsi:type="dcterms:W3CDTF">2026-06-24T17:49:41Z</dcterms:created>
  <dcterms:modified xsi:type="dcterms:W3CDTF">2026-08-05T13:28:33Z</dcterms:modified>
</cp:coreProperties>
</file>