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538" r:id="rId2"/>
    <p:sldId id="587" r:id="rId3"/>
    <p:sldId id="588" r:id="rId4"/>
    <p:sldId id="589" r:id="rId5"/>
    <p:sldId id="591" r:id="rId6"/>
    <p:sldId id="590" r:id="rId7"/>
    <p:sldId id="264" r:id="rId8"/>
    <p:sldId id="494" r:id="rId9"/>
    <p:sldId id="592" r:id="rId10"/>
    <p:sldId id="578" r:id="rId11"/>
    <p:sldId id="585" r:id="rId12"/>
  </p:sldIdLst>
  <p:sldSz cx="12192000" cy="6858000"/>
  <p:notesSz cx="6858000" cy="9144000"/>
  <p:defaultTextStyle>
    <a:defPPr>
      <a:defRPr lang="de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87078-4966-FB40-9D07-5676A89DFF16}" type="datetimeFigureOut">
              <a:rPr lang="de-US" smtClean="0"/>
              <a:t>8/5/26</a:t>
            </a:fld>
            <a:endParaRPr lang="de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CA41D8-9C01-554A-9EE1-9D92C0BBD90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934121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7630FA-CE1B-9246-B148-98170861E45C}" type="slidenum">
              <a:rPr lang="de-US" smtClean="0"/>
              <a:t>9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648257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47690B-B744-1C3F-098B-C709B18E5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1DEC699-AC1C-3A51-7774-CCB7DDA43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8DDE1C-4EBD-BF92-CA31-D2AFF871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358601-B9EC-FBBA-1E77-98663B4C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E79191-1CC8-B37C-7E0D-7E0D1484F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83890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710E73-097E-2D67-0AF6-77A4B3620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8E4B216-F6B2-D8C4-2BC4-8A2F05C5A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793A73-7DC1-B92C-AAD1-01FD50FC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22B9C0-08B1-D8AC-73BC-820A2760D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DF9AAE-E0F1-72D8-74F4-8F9BE19C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1831923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3F3CFB4-C71C-8935-7E83-EAFADB445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EC80D74-4166-0C29-70C1-E23A847C3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ED98D1-C97B-C35C-CDA0-0760CF4A4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A5F4EB7-563F-E9E4-6C17-536300CB0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189B47-8C39-7C12-D700-D9EFAEACC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361290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392E13-7563-A934-8181-1E0CBE744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7EC35A-6FB5-6ABA-CDD3-303B05298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08404F-A716-9349-3A84-9170DBA4D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E719F8D-6593-DF8F-15C0-488A2B71D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E16817-84C6-B52A-C08F-19310FDA5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68467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FF72F-0F56-417E-F801-68C394C4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9A5E83-9DB3-4915-FD94-17DE77E85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B3BF144-36F3-BCB6-9690-2A9253C3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6500F40-2219-7879-CDA9-1644B0EA8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5CDA2C-8D9B-22A1-603C-5F16C35A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91559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41BF9A-111E-837B-4DEE-064E069DF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96AF83-A301-04D6-5D78-12B2D5ED3D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A787CF-E163-7C13-C2B1-D1C563A93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DFEE80A-C072-E66C-A20C-42CCA9363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E454B9-9E54-41AC-2F7B-81AAB4A61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9B777D-3AA9-06A7-9AAE-06A9BACD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34581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088D09-CDB7-509A-84EF-616A589E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5DCF15-D0C1-1A70-0434-8E750819C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10F0B36-EA05-6A01-9FF5-C651C1E6D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FFFF82-F119-D076-2BB7-2A9007C1F4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DC78DD7-B5C6-8575-6B13-371E986A0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B4C55F1-416E-283D-FD72-EBD5E5A5D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5D378D9-CD6F-B170-1B5B-9206BDC33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2C39A5C-C171-3DDD-C05A-69866BCE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4216484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8537C0-3DF3-2C51-5B78-3235257DA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71AD0A3-E319-CED8-5226-D062C3519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F96EFB-AF45-79ED-5EC1-01E3E16B0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6C3A37-11BB-77DB-020A-B2EC6BCA4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76149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4D495C-C236-C99B-3803-2C7D400A1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FB42AF6-567F-2783-171E-4A0674F5B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AF4BE08-507F-0CF5-BDF2-EDFB140C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59094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DAF2CA-5A2A-5E0E-B18C-D29E611D3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B6FA8E-F574-5A80-256D-7CFDC6043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55E41D-31DC-EB59-B0C4-4DCC258B94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B084ED1-CF63-C8D3-7FFE-A1BCA7115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1400AC-746A-74FE-8438-407E1722E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49F1BE0-98D1-229B-44ED-7F9A761DB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44138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801044-2D6B-A9FF-A9C8-8324A2D2A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9E3D750-2F27-6D75-F075-3DFCA590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5B0C4BC-37FE-944B-DDA3-153AE1891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37E2973-DACF-8D8E-8A4B-80A7A6E89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7462FB-1027-B553-C5B4-2A67B56E9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5008D4-6032-9F09-882F-CB6FEB86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809832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DA94648-E7CE-3924-5491-6EB8C238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7A8C41-87CC-308C-0B84-A5CC3F3D7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E069D6-1066-90A1-BBC1-E8522C8661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D91264-405E-AC43-9905-D52C06A4A367}" type="datetimeFigureOut">
              <a:rPr lang="de-US" smtClean="0"/>
              <a:t>8/5/26</a:t>
            </a:fld>
            <a:endParaRPr lang="de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051B046-C63E-41B5-B00F-27F7BA072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2B94F8-FA85-6449-A0FF-3F50201E9B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102CAA-8FC0-1240-9C82-3D3613FDFC61}" type="slidenum">
              <a:rPr lang="de-US" smtClean="0"/>
              <a:t>‹Nr.›</a:t>
            </a:fld>
            <a:endParaRPr lang="de-US"/>
          </a:p>
        </p:txBody>
      </p:sp>
    </p:spTree>
    <p:extLst>
      <p:ext uri="{BB962C8B-B14F-4D97-AF65-F5344CB8AC3E}">
        <p14:creationId xmlns:p14="http://schemas.microsoft.com/office/powerpoint/2010/main" val="226229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hout.gusmanson.nl/digiboard/language/english/" TargetMode="Externa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9F146AE-E717-7FEB-7793-5B46F9E9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328" y="5575300"/>
            <a:ext cx="7391400" cy="12827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E8730B4-5E78-49DF-445E-923214FAD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28" y="547602"/>
            <a:ext cx="7772400" cy="477524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05BD383-093B-46DA-C4BC-84408BD8AAB6}"/>
              </a:ext>
            </a:extLst>
          </p:cNvPr>
          <p:cNvSpPr txBox="1"/>
          <p:nvPr/>
        </p:nvSpPr>
        <p:spPr>
          <a:xfrm>
            <a:off x="1463039" y="1280160"/>
            <a:ext cx="62852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Antisemitism &amp; </a:t>
            </a:r>
            <a:r>
              <a:rPr lang="de-DE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Hate</a:t>
            </a:r>
            <a:r>
              <a:rPr lang="de-DE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de-DE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de-DE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Media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5587F4A-BEB5-2F95-C3AE-5786AC29F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5528" y="3172091"/>
            <a:ext cx="3776472" cy="240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2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Person, Screenshot, Kleidung enthält.&#10;&#10;KI-generierte Inhalte können fehlerhaft sein.">
            <a:extLst>
              <a:ext uri="{FF2B5EF4-FFF2-40B4-BE49-F238E27FC236}">
                <a16:creationId xmlns:a16="http://schemas.microsoft.com/office/drawing/2014/main" id="{220C7405-5EC9-44F6-71A4-20644B8FE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978" y="351678"/>
            <a:ext cx="3188044" cy="61546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feil nach unten 2">
            <a:extLst>
              <a:ext uri="{FF2B5EF4-FFF2-40B4-BE49-F238E27FC236}">
                <a16:creationId xmlns:a16="http://schemas.microsoft.com/office/drawing/2014/main" id="{EFCBC085-299E-327F-6C0E-F59C9A120A8E}"/>
              </a:ext>
            </a:extLst>
          </p:cNvPr>
          <p:cNvSpPr/>
          <p:nvPr/>
        </p:nvSpPr>
        <p:spPr>
          <a:xfrm rot="5400000">
            <a:off x="8520828" y="4498657"/>
            <a:ext cx="114188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1D2A1FB8-8F89-2884-D4F4-9B4D2A3BEFEC}"/>
              </a:ext>
            </a:extLst>
          </p:cNvPr>
          <p:cNvSpPr/>
          <p:nvPr/>
        </p:nvSpPr>
        <p:spPr>
          <a:xfrm rot="5400000">
            <a:off x="8500607" y="3262048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0646C6A3-0925-80F8-6B16-0E2DB081A994}"/>
              </a:ext>
            </a:extLst>
          </p:cNvPr>
          <p:cNvSpPr/>
          <p:nvPr/>
        </p:nvSpPr>
        <p:spPr>
          <a:xfrm rot="5400000">
            <a:off x="8500608" y="3809813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F5E93000-EAFF-7AFE-1AF1-9BF5E5BC6AAF}"/>
              </a:ext>
            </a:extLst>
          </p:cNvPr>
          <p:cNvSpPr/>
          <p:nvPr/>
        </p:nvSpPr>
        <p:spPr>
          <a:xfrm rot="16200000">
            <a:off x="3532197" y="753180"/>
            <a:ext cx="16376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7" name="Pfeil nach unten 6">
            <a:extLst>
              <a:ext uri="{FF2B5EF4-FFF2-40B4-BE49-F238E27FC236}">
                <a16:creationId xmlns:a16="http://schemas.microsoft.com/office/drawing/2014/main" id="{C4B05851-7C73-B278-D95D-47C4CDA86664}"/>
              </a:ext>
            </a:extLst>
          </p:cNvPr>
          <p:cNvSpPr/>
          <p:nvPr/>
        </p:nvSpPr>
        <p:spPr>
          <a:xfrm rot="5400000">
            <a:off x="8507577" y="1445980"/>
            <a:ext cx="140690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D0B8024-9CDA-D721-1AC1-CC59F4D86EA1}"/>
              </a:ext>
            </a:extLst>
          </p:cNvPr>
          <p:cNvSpPr txBox="1"/>
          <p:nvPr/>
        </p:nvSpPr>
        <p:spPr>
          <a:xfrm>
            <a:off x="9336823" y="1615573"/>
            <a:ext cx="1891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Times New Roman" panose="02020603050405020304" pitchFamily="18" charset="0"/>
              </a:rPr>
              <a:t>Using</a:t>
            </a:r>
            <a:r>
              <a:rPr lang="de-DE" dirty="0">
                <a:cs typeface="Times New Roman" panose="02020603050405020304" pitchFamily="18" charset="0"/>
              </a:rPr>
              <a:t> Nazi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as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entertainment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C09D7D3-C0CF-BCB5-1CD0-6A09405BFAB7}"/>
              </a:ext>
            </a:extLst>
          </p:cNvPr>
          <p:cNvSpPr txBox="1"/>
          <p:nvPr/>
        </p:nvSpPr>
        <p:spPr>
          <a:xfrm>
            <a:off x="1121858" y="891513"/>
            <a:ext cx="1818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U</a:t>
            </a:r>
            <a:r>
              <a:rPr lang="de-DE" dirty="0">
                <a:cs typeface="Times New Roman" panose="02020603050405020304" pitchFamily="18" charset="0"/>
              </a:rPr>
              <a:t>sing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of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the</a:t>
            </a:r>
            <a:r>
              <a:rPr lang="de-DE" dirty="0">
                <a:cs typeface="Times New Roman" panose="02020603050405020304" pitchFamily="18" charset="0"/>
              </a:rPr>
              <a:t> Holocaust </a:t>
            </a:r>
            <a:r>
              <a:rPr lang="de-DE" dirty="0" err="1">
                <a:cs typeface="Times New Roman" panose="02020603050405020304" pitchFamily="18" charset="0"/>
              </a:rPr>
              <a:t>to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mock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it</a:t>
            </a:r>
            <a:r>
              <a:rPr lang="de-DE" dirty="0">
                <a:cs typeface="Times New Roman" panose="02020603050405020304" pitchFamily="18" charset="0"/>
              </a:rPr>
              <a:t> /</a:t>
            </a:r>
          </a:p>
          <a:p>
            <a:r>
              <a:rPr lang="de-DE" dirty="0">
                <a:cs typeface="Times New Roman" panose="02020603050405020304" pitchFamily="18" charset="0"/>
              </a:rPr>
              <a:t>Holocaust </a:t>
            </a:r>
            <a:r>
              <a:rPr lang="de-DE" dirty="0" err="1">
                <a:cs typeface="Times New Roman" panose="02020603050405020304" pitchFamily="18" charset="0"/>
              </a:rPr>
              <a:t>distortion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E5CA4D1-C658-27C0-5BE4-2FED6318EF60}"/>
              </a:ext>
            </a:extLst>
          </p:cNvPr>
          <p:cNvSpPr txBox="1"/>
          <p:nvPr/>
        </p:nvSpPr>
        <p:spPr>
          <a:xfrm>
            <a:off x="9295167" y="3674825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likes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A574F3B-801A-E0C5-DC07-F10019E2D5EF}"/>
              </a:ext>
            </a:extLst>
          </p:cNvPr>
          <p:cNvSpPr txBox="1"/>
          <p:nvPr/>
        </p:nvSpPr>
        <p:spPr>
          <a:xfrm>
            <a:off x="9304250" y="4873095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shares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440CA76-53AD-81F1-9893-8ADBDDADD849}"/>
              </a:ext>
            </a:extLst>
          </p:cNvPr>
          <p:cNvSpPr txBox="1"/>
          <p:nvPr/>
        </p:nvSpPr>
        <p:spPr>
          <a:xfrm>
            <a:off x="9304250" y="4315721"/>
            <a:ext cx="192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comments</a:t>
            </a:r>
          </a:p>
        </p:txBody>
      </p:sp>
      <p:sp>
        <p:nvSpPr>
          <p:cNvPr id="10" name="Prozess 9">
            <a:extLst>
              <a:ext uri="{FF2B5EF4-FFF2-40B4-BE49-F238E27FC236}">
                <a16:creationId xmlns:a16="http://schemas.microsoft.com/office/drawing/2014/main" id="{D37BA228-90F0-A968-6F82-D66D17589E68}"/>
              </a:ext>
            </a:extLst>
          </p:cNvPr>
          <p:cNvSpPr/>
          <p:nvPr/>
        </p:nvSpPr>
        <p:spPr>
          <a:xfrm>
            <a:off x="5018568" y="5511450"/>
            <a:ext cx="914400" cy="87868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497A1B3-EB37-1948-BBB9-42334E5B05F5}"/>
              </a:ext>
            </a:extLst>
          </p:cNvPr>
          <p:cNvSpPr/>
          <p:nvPr/>
        </p:nvSpPr>
        <p:spPr>
          <a:xfrm>
            <a:off x="4555502" y="5235003"/>
            <a:ext cx="627321" cy="55289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D785E60-9AC2-4B22-D970-B6FA6B7E2098}"/>
              </a:ext>
            </a:extLst>
          </p:cNvPr>
          <p:cNvSpPr/>
          <p:nvPr/>
        </p:nvSpPr>
        <p:spPr>
          <a:xfrm>
            <a:off x="5619307" y="3285461"/>
            <a:ext cx="707065" cy="6923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pic>
        <p:nvPicPr>
          <p:cNvPr id="16" name="Grafik 15" descr="Ein Bild, das Screenshot, Winter enthält.&#10;&#10;Automatisch generierte Beschreibung">
            <a:extLst>
              <a:ext uri="{FF2B5EF4-FFF2-40B4-BE49-F238E27FC236}">
                <a16:creationId xmlns:a16="http://schemas.microsoft.com/office/drawing/2014/main" id="{3A50217F-8B3E-A0D9-8997-52DA021A68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11000"/>
                    </a14:imgEffect>
                  </a14:imgLayer>
                </a14:imgProps>
              </a:ext>
            </a:extLst>
          </a:blip>
          <a:srcRect b="8537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6A2725D-A2B8-3679-9842-6E3C51EAD2AC}"/>
              </a:ext>
            </a:extLst>
          </p:cNvPr>
          <p:cNvSpPr txBox="1"/>
          <p:nvPr/>
        </p:nvSpPr>
        <p:spPr>
          <a:xfrm>
            <a:off x="2306903" y="1935841"/>
            <a:ext cx="7331872" cy="954107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 to the digital </a:t>
            </a:r>
            <a:r>
              <a:rPr lang="de-DE" sz="2800" b="1" dirty="0" err="1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de-DE" sz="2800" b="1" dirty="0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endParaRPr lang="de-DE" sz="2800" b="1" dirty="0">
              <a:solidFill>
                <a:srgbClr val="FF4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sz="2800" b="1" i="1" dirty="0" err="1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ShoutOut</a:t>
            </a:r>
            <a:r>
              <a:rPr lang="de-DE" sz="2800" b="1" dirty="0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de-DE" sz="2800" b="1" dirty="0" err="1">
                <a:solidFill>
                  <a:srgbClr val="FF4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DigiBoard</a:t>
            </a:r>
            <a:endParaRPr lang="de-DE" sz="2800" b="1" dirty="0">
              <a:solidFill>
                <a:srgbClr val="FF4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2FB3B51-824E-B83C-F54D-5C456D075C13}"/>
              </a:ext>
            </a:extLst>
          </p:cNvPr>
          <p:cNvSpPr txBox="1"/>
          <p:nvPr/>
        </p:nvSpPr>
        <p:spPr>
          <a:xfrm>
            <a:off x="3614077" y="5506921"/>
            <a:ext cx="8251432" cy="923330"/>
          </a:xfrm>
          <a:prstGeom prst="rect">
            <a:avLst/>
          </a:prstGeom>
          <a:solidFill>
            <a:schemeClr val="bg1">
              <a:alpha val="25857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 the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Digiboard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game, and after the game,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selected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posts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game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images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</a:t>
            </a: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Digiboard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0047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5787A-54F9-B07E-C9AE-C2293DE32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Person, Screenshot, Kleidung enthält.&#10;&#10;KI-generierte Inhalte können fehlerhaft sein.">
            <a:extLst>
              <a:ext uri="{FF2B5EF4-FFF2-40B4-BE49-F238E27FC236}">
                <a16:creationId xmlns:a16="http://schemas.microsoft.com/office/drawing/2014/main" id="{4DDED23F-11B6-C16E-552F-49C3D6234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978" y="351678"/>
            <a:ext cx="3188044" cy="61546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feil nach unten 2">
            <a:extLst>
              <a:ext uri="{FF2B5EF4-FFF2-40B4-BE49-F238E27FC236}">
                <a16:creationId xmlns:a16="http://schemas.microsoft.com/office/drawing/2014/main" id="{4E83B638-F2D4-F0BB-78AC-25253BE5D29D}"/>
              </a:ext>
            </a:extLst>
          </p:cNvPr>
          <p:cNvSpPr/>
          <p:nvPr/>
        </p:nvSpPr>
        <p:spPr>
          <a:xfrm rot="5400000">
            <a:off x="8520828" y="4498657"/>
            <a:ext cx="114188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74324BEE-3A9A-DF8A-4CF5-CA2016270617}"/>
              </a:ext>
            </a:extLst>
          </p:cNvPr>
          <p:cNvSpPr/>
          <p:nvPr/>
        </p:nvSpPr>
        <p:spPr>
          <a:xfrm rot="5400000">
            <a:off x="8500607" y="3262048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49A39DE7-A799-E2C1-7605-5CCA48CDBA18}"/>
              </a:ext>
            </a:extLst>
          </p:cNvPr>
          <p:cNvSpPr/>
          <p:nvPr/>
        </p:nvSpPr>
        <p:spPr>
          <a:xfrm rot="5400000">
            <a:off x="8500608" y="3809813"/>
            <a:ext cx="15463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3558EC8C-0311-E82C-4717-3EBCE72543D0}"/>
              </a:ext>
            </a:extLst>
          </p:cNvPr>
          <p:cNvSpPr/>
          <p:nvPr/>
        </p:nvSpPr>
        <p:spPr>
          <a:xfrm rot="16200000">
            <a:off x="3532197" y="753180"/>
            <a:ext cx="163761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7" name="Pfeil nach unten 6">
            <a:extLst>
              <a:ext uri="{FF2B5EF4-FFF2-40B4-BE49-F238E27FC236}">
                <a16:creationId xmlns:a16="http://schemas.microsoft.com/office/drawing/2014/main" id="{64899603-CB20-EB1A-96FC-AE5725EC4C8D}"/>
              </a:ext>
            </a:extLst>
          </p:cNvPr>
          <p:cNvSpPr/>
          <p:nvPr/>
        </p:nvSpPr>
        <p:spPr>
          <a:xfrm rot="5400000">
            <a:off x="8507577" y="1445980"/>
            <a:ext cx="140690" cy="1178178"/>
          </a:xfrm>
          <a:prstGeom prst="downArrow">
            <a:avLst/>
          </a:prstGeom>
          <a:solidFill>
            <a:srgbClr val="FF0000"/>
          </a:solidFill>
          <a:ln>
            <a:solidFill>
              <a:srgbClr val="FF4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FF40FF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351474E-0C84-7581-3FF8-8BA6FCB9F04C}"/>
              </a:ext>
            </a:extLst>
          </p:cNvPr>
          <p:cNvSpPr txBox="1"/>
          <p:nvPr/>
        </p:nvSpPr>
        <p:spPr>
          <a:xfrm>
            <a:off x="9336823" y="1615573"/>
            <a:ext cx="1891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Times New Roman" panose="02020603050405020304" pitchFamily="18" charset="0"/>
              </a:rPr>
              <a:t>Using</a:t>
            </a:r>
            <a:r>
              <a:rPr lang="de-DE" dirty="0">
                <a:cs typeface="Times New Roman" panose="02020603050405020304" pitchFamily="18" charset="0"/>
              </a:rPr>
              <a:t> Nazi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as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entertainment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A28D40-AC7D-25A1-F845-2D43E41C5872}"/>
              </a:ext>
            </a:extLst>
          </p:cNvPr>
          <p:cNvSpPr txBox="1"/>
          <p:nvPr/>
        </p:nvSpPr>
        <p:spPr>
          <a:xfrm>
            <a:off x="1121858" y="891513"/>
            <a:ext cx="1818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U</a:t>
            </a:r>
            <a:r>
              <a:rPr lang="de-DE" dirty="0">
                <a:cs typeface="Times New Roman" panose="02020603050405020304" pitchFamily="18" charset="0"/>
              </a:rPr>
              <a:t>sing </a:t>
            </a:r>
            <a:r>
              <a:rPr lang="de-DE" dirty="0" err="1">
                <a:cs typeface="Times New Roman" panose="02020603050405020304" pitchFamily="18" charset="0"/>
              </a:rPr>
              <a:t>symbols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of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the</a:t>
            </a:r>
            <a:r>
              <a:rPr lang="de-DE" dirty="0">
                <a:cs typeface="Times New Roman" panose="02020603050405020304" pitchFamily="18" charset="0"/>
              </a:rPr>
              <a:t> Holocaust </a:t>
            </a:r>
            <a:r>
              <a:rPr lang="de-DE" dirty="0" err="1">
                <a:cs typeface="Times New Roman" panose="02020603050405020304" pitchFamily="18" charset="0"/>
              </a:rPr>
              <a:t>to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mock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 err="1">
                <a:cs typeface="Times New Roman" panose="02020603050405020304" pitchFamily="18" charset="0"/>
              </a:rPr>
              <a:t>it</a:t>
            </a:r>
            <a:r>
              <a:rPr lang="de-DE" dirty="0">
                <a:cs typeface="Times New Roman" panose="02020603050405020304" pitchFamily="18" charset="0"/>
              </a:rPr>
              <a:t> /</a:t>
            </a:r>
          </a:p>
          <a:p>
            <a:r>
              <a:rPr lang="de-DE" dirty="0">
                <a:cs typeface="Times New Roman" panose="02020603050405020304" pitchFamily="18" charset="0"/>
              </a:rPr>
              <a:t>Holocaust </a:t>
            </a:r>
            <a:r>
              <a:rPr lang="de-DE" dirty="0" err="1">
                <a:cs typeface="Times New Roman" panose="02020603050405020304" pitchFamily="18" charset="0"/>
              </a:rPr>
              <a:t>distortion</a:t>
            </a:r>
            <a:endParaRPr lang="de-DE" dirty="0">
              <a:cs typeface="Times New Roman" panose="02020603050405020304" pitchFamily="18" charset="0"/>
            </a:endParaRPr>
          </a:p>
          <a:p>
            <a:endParaRPr lang="de-US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E232872-F6B8-091C-912A-6478A2B55F01}"/>
              </a:ext>
            </a:extLst>
          </p:cNvPr>
          <p:cNvSpPr txBox="1"/>
          <p:nvPr/>
        </p:nvSpPr>
        <p:spPr>
          <a:xfrm>
            <a:off x="9295167" y="3674825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likes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139B6EE-8581-3DD9-A67A-0A5D91172960}"/>
              </a:ext>
            </a:extLst>
          </p:cNvPr>
          <p:cNvSpPr txBox="1"/>
          <p:nvPr/>
        </p:nvSpPr>
        <p:spPr>
          <a:xfrm>
            <a:off x="9304250" y="4873095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shares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0378329-FEE1-1DDF-ECC7-91F8C8F98199}"/>
              </a:ext>
            </a:extLst>
          </p:cNvPr>
          <p:cNvSpPr txBox="1"/>
          <p:nvPr/>
        </p:nvSpPr>
        <p:spPr>
          <a:xfrm>
            <a:off x="9304250" y="4315721"/>
            <a:ext cx="192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dirty="0">
                <a:cs typeface="Times New Roman" panose="02020603050405020304" pitchFamily="18" charset="0"/>
              </a:rPr>
              <a:t>lots of comments</a:t>
            </a:r>
          </a:p>
        </p:txBody>
      </p:sp>
      <p:sp>
        <p:nvSpPr>
          <p:cNvPr id="10" name="Prozess 9">
            <a:extLst>
              <a:ext uri="{FF2B5EF4-FFF2-40B4-BE49-F238E27FC236}">
                <a16:creationId xmlns:a16="http://schemas.microsoft.com/office/drawing/2014/main" id="{BC2C92D7-663D-ED25-2CFE-2CCBBEDA30DA}"/>
              </a:ext>
            </a:extLst>
          </p:cNvPr>
          <p:cNvSpPr/>
          <p:nvPr/>
        </p:nvSpPr>
        <p:spPr>
          <a:xfrm>
            <a:off x="5018568" y="5511450"/>
            <a:ext cx="914400" cy="87868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0AC7644-15FE-B52B-B4AB-97F50C1BBFE9}"/>
              </a:ext>
            </a:extLst>
          </p:cNvPr>
          <p:cNvSpPr/>
          <p:nvPr/>
        </p:nvSpPr>
        <p:spPr>
          <a:xfrm>
            <a:off x="4555502" y="5235003"/>
            <a:ext cx="627321" cy="55289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3B1FB01-1D9E-0575-A208-C2B1C78B23F0}"/>
              </a:ext>
            </a:extLst>
          </p:cNvPr>
          <p:cNvSpPr/>
          <p:nvPr/>
        </p:nvSpPr>
        <p:spPr>
          <a:xfrm>
            <a:off x="5619307" y="3285461"/>
            <a:ext cx="707065" cy="6923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pic>
        <p:nvPicPr>
          <p:cNvPr id="16" name="Grafik 15" descr="Ein Bild, das Screenshot, Winter enthält.&#10;&#10;Automatisch generierte Beschreibung">
            <a:extLst>
              <a:ext uri="{FF2B5EF4-FFF2-40B4-BE49-F238E27FC236}">
                <a16:creationId xmlns:a16="http://schemas.microsoft.com/office/drawing/2014/main" id="{76C86B19-73DC-C7EC-D6E5-B1603ED515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11000"/>
                    </a14:imgEffect>
                  </a14:imgLayer>
                </a14:imgProps>
              </a:ext>
            </a:extLst>
          </a:blip>
          <a:srcRect b="8537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A01F2382-7BE9-7A31-0B72-B91115F450C5}"/>
              </a:ext>
            </a:extLst>
          </p:cNvPr>
          <p:cNvSpPr txBox="1"/>
          <p:nvPr/>
        </p:nvSpPr>
        <p:spPr>
          <a:xfrm>
            <a:off x="2209187" y="2272384"/>
            <a:ext cx="7178568" cy="330167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lvl="0"/>
            <a:endParaRPr lang="de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was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find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interesting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relevant?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daily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de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95C7F50E-46F8-3DC9-188C-E761FC09253C}"/>
              </a:ext>
            </a:extLst>
          </p:cNvPr>
          <p:cNvSpPr txBox="1">
            <a:spLocks/>
          </p:cNvSpPr>
          <p:nvPr/>
        </p:nvSpPr>
        <p:spPr>
          <a:xfrm>
            <a:off x="986516" y="386814"/>
            <a:ext cx="4781107" cy="103028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Reflection</a:t>
            </a:r>
          </a:p>
        </p:txBody>
      </p:sp>
    </p:spTree>
    <p:extLst>
      <p:ext uri="{BB962C8B-B14F-4D97-AF65-F5344CB8AC3E}">
        <p14:creationId xmlns:p14="http://schemas.microsoft.com/office/powerpoint/2010/main" val="187785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E57AA-90A7-6248-0919-17E90904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2E211F-5C43-F9A3-6976-C484233B4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10F0ADD-1B47-345A-13A5-C72A5ABEA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70221"/>
            <a:ext cx="8369596" cy="403534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Tone Setting: How do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Antisemitism and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Hate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</a:t>
            </a:r>
          </a:p>
          <a:p>
            <a:pPr marL="514350" indent="-514350">
              <a:buAutoNum type="arabicPeriod"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Literacy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de-DE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ShoutOut</a:t>
            </a:r>
            <a:r>
              <a:rPr lang="de-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Game</a:t>
            </a:r>
          </a:p>
          <a:p>
            <a:pPr marL="514350" indent="-514350">
              <a:buAutoNum type="arabicPeriod"/>
            </a:pP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Reflection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20BBC9F-941C-F0B9-B3D3-769E0F98C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1495103"/>
            <a:ext cx="10896601" cy="60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4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7C30B-3C57-25A0-4A60-88FB09EA0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98A86F-B990-7272-683E-6AE52F044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952"/>
            <a:ext cx="3852333" cy="1072556"/>
          </a:xfrm>
        </p:spPr>
        <p:txBody>
          <a:bodyPr/>
          <a:lstStyle/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Tone Setting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5629BDF-41CD-B638-7235-936FAE0FB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82125"/>
            <a:ext cx="6866468" cy="478620"/>
          </a:xfrm>
          <a:prstGeom prst="rect">
            <a:avLst/>
          </a:prstGeom>
        </p:spPr>
      </p:pic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553BF32-E82E-7E7C-231C-1B3C3B1D9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0221"/>
            <a:ext cx="5367869" cy="3370179"/>
          </a:xfrm>
        </p:spPr>
        <p:txBody>
          <a:bodyPr>
            <a:normAutofit/>
          </a:bodyPr>
          <a:lstStyle/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hold a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challenging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de-DE" sz="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de-DE" sz="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responsible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for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everyone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de-DE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room</a:t>
            </a:r>
            <a:r>
              <a:rPr lang="de-D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de-DE" sz="900" dirty="0">
              <a:solidFill>
                <a:srgbClr val="C04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de-DE" dirty="0">
              <a:solidFill>
                <a:srgbClr val="C04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 descr="Gruppenbrainstorming Silhouette">
            <a:extLst>
              <a:ext uri="{FF2B5EF4-FFF2-40B4-BE49-F238E27FC236}">
                <a16:creationId xmlns:a16="http://schemas.microsoft.com/office/drawing/2014/main" id="{EBE509B8-C7ED-2E25-FEBB-050AE9FEA5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7587" y="-41900"/>
            <a:ext cx="1995093" cy="1995093"/>
          </a:xfrm>
          <a:prstGeom prst="rect">
            <a:avLst/>
          </a:prstGeom>
        </p:spPr>
      </p:pic>
      <p:sp>
        <p:nvSpPr>
          <p:cNvPr id="10" name="Ovale Legende 9">
            <a:extLst>
              <a:ext uri="{FF2B5EF4-FFF2-40B4-BE49-F238E27FC236}">
                <a16:creationId xmlns:a16="http://schemas.microsoft.com/office/drawing/2014/main" id="{6A1CB3FB-6B37-DA31-1079-45190868773C}"/>
              </a:ext>
            </a:extLst>
          </p:cNvPr>
          <p:cNvSpPr/>
          <p:nvPr/>
        </p:nvSpPr>
        <p:spPr>
          <a:xfrm>
            <a:off x="5702595" y="2912679"/>
            <a:ext cx="5367868" cy="1080199"/>
          </a:xfrm>
          <a:prstGeom prst="wedgeEllipseCallout">
            <a:avLst>
              <a:gd name="adj1" fmla="val -7268"/>
              <a:gd name="adj2" fmla="val -70747"/>
            </a:avLst>
          </a:prstGeom>
          <a:solidFill>
            <a:schemeClr val="accent5">
              <a:lumMod val="20000"/>
              <a:lumOff val="80000"/>
              <a:alpha val="5149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I'd</a:t>
            </a:r>
            <a:r>
              <a:rPr lang="de-DE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like to </a:t>
            </a:r>
            <a:r>
              <a:rPr lang="de-DE" sz="20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understand</a:t>
            </a:r>
            <a:r>
              <a:rPr lang="de-DE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11" name="Ovale Legende 10">
            <a:extLst>
              <a:ext uri="{FF2B5EF4-FFF2-40B4-BE49-F238E27FC236}">
                <a16:creationId xmlns:a16="http://schemas.microsoft.com/office/drawing/2014/main" id="{21967D51-21CF-0878-B80A-6A6BCAF60226}"/>
              </a:ext>
            </a:extLst>
          </p:cNvPr>
          <p:cNvSpPr/>
          <p:nvPr/>
        </p:nvSpPr>
        <p:spPr>
          <a:xfrm>
            <a:off x="9038068" y="3882919"/>
            <a:ext cx="3166535" cy="1080199"/>
          </a:xfrm>
          <a:prstGeom prst="wedgeEllipseCallout">
            <a:avLst>
              <a:gd name="adj1" fmla="val 46743"/>
              <a:gd name="adj2" fmla="val -69179"/>
            </a:avLst>
          </a:prstGeom>
          <a:solidFill>
            <a:schemeClr val="accent2">
              <a:lumMod val="40000"/>
              <a:lumOff val="60000"/>
              <a:alpha val="505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de-DE" sz="2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wonder</a:t>
            </a: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14" name="Ovale Legende 13">
            <a:extLst>
              <a:ext uri="{FF2B5EF4-FFF2-40B4-BE49-F238E27FC236}">
                <a16:creationId xmlns:a16="http://schemas.microsoft.com/office/drawing/2014/main" id="{2BC92F7D-5439-1A91-1F3B-83813C6033E6}"/>
              </a:ext>
            </a:extLst>
          </p:cNvPr>
          <p:cNvSpPr/>
          <p:nvPr/>
        </p:nvSpPr>
        <p:spPr>
          <a:xfrm>
            <a:off x="6206069" y="4423019"/>
            <a:ext cx="3310071" cy="1080199"/>
          </a:xfrm>
          <a:prstGeom prst="wedgeEllipseCallout">
            <a:avLst>
              <a:gd name="adj1" fmla="val -11546"/>
              <a:gd name="adj2" fmla="val -72314"/>
            </a:avLst>
          </a:prstGeom>
          <a:solidFill>
            <a:schemeClr val="accent3">
              <a:lumMod val="40000"/>
              <a:lumOff val="60000"/>
              <a:alpha val="4958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I‘ve</a:t>
            </a:r>
            <a:r>
              <a:rPr lang="de-DE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noticed</a:t>
            </a:r>
            <a:r>
              <a:rPr lang="de-DE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de-DE" sz="2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15" name="Ovale Legende 14">
            <a:extLst>
              <a:ext uri="{FF2B5EF4-FFF2-40B4-BE49-F238E27FC236}">
                <a16:creationId xmlns:a16="http://schemas.microsoft.com/office/drawing/2014/main" id="{10B6EA7B-BF5C-3D03-6AAA-6992763FCBB5}"/>
              </a:ext>
            </a:extLst>
          </p:cNvPr>
          <p:cNvSpPr/>
          <p:nvPr/>
        </p:nvSpPr>
        <p:spPr>
          <a:xfrm>
            <a:off x="7789336" y="5439547"/>
            <a:ext cx="4131732" cy="1080199"/>
          </a:xfrm>
          <a:prstGeom prst="wedgeEllipseCallout">
            <a:avLst>
              <a:gd name="adj1" fmla="val 46743"/>
              <a:gd name="adj2" fmla="val -69179"/>
            </a:avLst>
          </a:prstGeom>
          <a:solidFill>
            <a:schemeClr val="accent1">
              <a:lumMod val="40000"/>
              <a:lumOff val="60000"/>
              <a:alpha val="502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I'm</a:t>
            </a:r>
            <a:r>
              <a:rPr lang="de-D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de-DE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sure</a:t>
            </a:r>
            <a:r>
              <a:rPr lang="de-D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de-DE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61D1603-A8F0-184E-26D2-3583BE2CFC8F}"/>
              </a:ext>
            </a:extLst>
          </p:cNvPr>
          <p:cNvSpPr txBox="1"/>
          <p:nvPr/>
        </p:nvSpPr>
        <p:spPr>
          <a:xfrm>
            <a:off x="5853305" y="1939267"/>
            <a:ext cx="6129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 </a:t>
            </a:r>
            <a:r>
              <a:rPr lang="de-DE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de-DE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articulate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thoughts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instead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de-DE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opinions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de-DE" sz="1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435919F-F646-914C-7D70-3401E7E38525}"/>
              </a:ext>
            </a:extLst>
          </p:cNvPr>
          <p:cNvSpPr txBox="1"/>
          <p:nvPr/>
        </p:nvSpPr>
        <p:spPr>
          <a:xfrm>
            <a:off x="417920" y="2489503"/>
            <a:ext cx="364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❓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BE82E89-5179-7796-B721-4FBDA11C9A67}"/>
              </a:ext>
            </a:extLst>
          </p:cNvPr>
          <p:cNvSpPr txBox="1"/>
          <p:nvPr/>
        </p:nvSpPr>
        <p:spPr>
          <a:xfrm>
            <a:off x="414130" y="3655225"/>
            <a:ext cx="4240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🤔</a:t>
            </a:r>
            <a:r>
              <a:rPr lang="de-US" dirty="0"/>
              <a:t>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3871BFD-E04C-8FDD-93A7-BFF1455B3CB4}"/>
              </a:ext>
            </a:extLst>
          </p:cNvPr>
          <p:cNvSpPr txBox="1"/>
          <p:nvPr/>
        </p:nvSpPr>
        <p:spPr>
          <a:xfrm>
            <a:off x="387919" y="4701508"/>
            <a:ext cx="4240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💡</a:t>
            </a:r>
          </a:p>
        </p:txBody>
      </p:sp>
    </p:spTree>
    <p:extLst>
      <p:ext uri="{BB962C8B-B14F-4D97-AF65-F5344CB8AC3E}">
        <p14:creationId xmlns:p14="http://schemas.microsoft.com/office/powerpoint/2010/main" val="4239909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6BAD1-5DE0-A739-ABCC-BBF185D7C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DCB57408-1BEF-B240-4E56-F426B92CE539}"/>
              </a:ext>
            </a:extLst>
          </p:cNvPr>
          <p:cNvSpPr txBox="1"/>
          <p:nvPr/>
        </p:nvSpPr>
        <p:spPr>
          <a:xfrm>
            <a:off x="872068" y="3262896"/>
            <a:ext cx="8199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hate and anti-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Semitism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social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0A7AE2B-2AD1-4ACC-5385-7809AACAC584}"/>
              </a:ext>
            </a:extLst>
          </p:cNvPr>
          <p:cNvSpPr txBox="1"/>
          <p:nvPr/>
        </p:nvSpPr>
        <p:spPr>
          <a:xfrm>
            <a:off x="838200" y="4578691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do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deal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How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feel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CDE67F64-8739-C94A-AAF1-F901C845F27F}"/>
              </a:ext>
            </a:extLst>
          </p:cNvPr>
          <p:cNvSpPr txBox="1">
            <a:spLocks/>
          </p:cNvSpPr>
          <p:nvPr/>
        </p:nvSpPr>
        <p:spPr>
          <a:xfrm>
            <a:off x="838200" y="660400"/>
            <a:ext cx="10515600" cy="103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Small-Group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24DDA43-51FE-A5FE-EB50-A5CED17AF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3891"/>
            <a:ext cx="6866468" cy="47862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EA0590F2-0101-8303-6A3D-2522C8CCFA12}"/>
              </a:ext>
            </a:extLst>
          </p:cNvPr>
          <p:cNvSpPr txBox="1"/>
          <p:nvPr/>
        </p:nvSpPr>
        <p:spPr>
          <a:xfrm>
            <a:off x="755277" y="2337981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 err="1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</a:t>
            </a:r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de-DE" sz="2800" i="1" dirty="0" err="1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1B56238-9610-5136-23B5-A72B8D3DC0C8}"/>
              </a:ext>
            </a:extLst>
          </p:cNvPr>
          <p:cNvSpPr txBox="1"/>
          <p:nvPr/>
        </p:nvSpPr>
        <p:spPr>
          <a:xfrm>
            <a:off x="7885828" y="6017156"/>
            <a:ext cx="538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 </a:t>
            </a:r>
            <a:r>
              <a:rPr lang="de-DE" sz="2800" i="1" dirty="0" err="1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i="1" dirty="0" err="1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19" name="Grafik 18" descr="Präsentation mit Checkliste Silhouette">
            <a:extLst>
              <a:ext uri="{FF2B5EF4-FFF2-40B4-BE49-F238E27FC236}">
                <a16:creationId xmlns:a16="http://schemas.microsoft.com/office/drawing/2014/main" id="{0D2EBD29-E82C-3B3D-983D-AFA2E42E2E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5060239"/>
            <a:ext cx="914400" cy="914400"/>
          </a:xfrm>
          <a:prstGeom prst="rect">
            <a:avLst/>
          </a:prstGeom>
        </p:spPr>
      </p:pic>
      <p:pic>
        <p:nvPicPr>
          <p:cNvPr id="3" name="Grafik 2" descr="Ein Bild, das Cartoon, Clipart, Design, Darstellung enthält.&#10;&#10;KI-generierte Inhalte können fehlerhaft sein.">
            <a:extLst>
              <a:ext uri="{FF2B5EF4-FFF2-40B4-BE49-F238E27FC236}">
                <a16:creationId xmlns:a16="http://schemas.microsoft.com/office/drawing/2014/main" id="{BDE39854-D728-C0FB-E6CF-2C60D24FA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4324" y="520174"/>
            <a:ext cx="3159809" cy="234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57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54448-2B3F-3D3E-C60F-66A925102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B075732-BC0B-D195-5CFA-36AF16937295}"/>
              </a:ext>
            </a:extLst>
          </p:cNvPr>
          <p:cNvSpPr txBox="1"/>
          <p:nvPr/>
        </p:nvSpPr>
        <p:spPr>
          <a:xfrm>
            <a:off x="872068" y="3262896"/>
            <a:ext cx="81996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Welche </a:t>
            </a:r>
            <a:r>
              <a:rPr lang="de-DE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Erfahrungen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de-DE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Umgangsformen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mit Antisemitismus und Hass in Sozialen Medien wurden in Euren Gruppen deutlich? 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FBA7FB7-4570-C9FC-AC28-1C789F41FECD}"/>
              </a:ext>
            </a:extLst>
          </p:cNvPr>
          <p:cNvSpPr txBox="1"/>
          <p:nvPr/>
        </p:nvSpPr>
        <p:spPr>
          <a:xfrm>
            <a:off x="872067" y="5072499"/>
            <a:ext cx="922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/>
            <a:r>
              <a:rPr lang="de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Welche </a:t>
            </a:r>
            <a:r>
              <a:rPr lang="de-DE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Gemeinsamkeiten 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de-DE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Unterschiede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zeigen sich zwischen den Gruppen?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E59E2F38-9137-EFBB-8544-B28D174CA88C}"/>
              </a:ext>
            </a:extLst>
          </p:cNvPr>
          <p:cNvSpPr txBox="1">
            <a:spLocks/>
          </p:cNvSpPr>
          <p:nvPr/>
        </p:nvSpPr>
        <p:spPr>
          <a:xfrm>
            <a:off x="838200" y="660400"/>
            <a:ext cx="10515600" cy="103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Whole-Class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8235BAB7-3DCF-87F8-1217-832145579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3891"/>
            <a:ext cx="6866468" cy="47862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0FB05E1C-5CEB-F4E7-B406-DFC3DF022DFD}"/>
              </a:ext>
            </a:extLst>
          </p:cNvPr>
          <p:cNvSpPr txBox="1"/>
          <p:nvPr/>
        </p:nvSpPr>
        <p:spPr>
          <a:xfrm>
            <a:off x="755276" y="2292569"/>
            <a:ext cx="7989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Wir sammeln Eure Erfahrungen ….</a:t>
            </a:r>
          </a:p>
        </p:txBody>
      </p:sp>
      <p:pic>
        <p:nvPicPr>
          <p:cNvPr id="20" name="Picture 2" descr="Kennen Sie schon… die Methode Gruppenpuzzle? – Zentrum für Lernen und  Innovation (ZLI)">
            <a:extLst>
              <a:ext uri="{FF2B5EF4-FFF2-40B4-BE49-F238E27FC236}">
                <a16:creationId xmlns:a16="http://schemas.microsoft.com/office/drawing/2014/main" id="{9DDDF9A6-357D-524C-8D7E-24BB9F1D1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031" y="128186"/>
            <a:ext cx="3199715" cy="29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96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9B5D532-3C6E-575C-EF09-E5896458810B}"/>
              </a:ext>
            </a:extLst>
          </p:cNvPr>
          <p:cNvSpPr txBox="1"/>
          <p:nvPr/>
        </p:nvSpPr>
        <p:spPr>
          <a:xfrm>
            <a:off x="985762" y="2185422"/>
            <a:ext cx="4023360" cy="9622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BREAK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52817440-69FD-4D5B-AF0B-21D28BDE7F7E}"/>
              </a:ext>
            </a:extLst>
          </p:cNvPr>
          <p:cNvSpPr txBox="1"/>
          <p:nvPr/>
        </p:nvSpPr>
        <p:spPr>
          <a:xfrm>
            <a:off x="3195486" y="2439142"/>
            <a:ext cx="6097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🫠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25977D-3E40-5110-97D3-615677216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516" y="0"/>
            <a:ext cx="5797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9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Text, Person, Screenshot, Kleidung enthält.&#10;&#10;KI-generierte Inhalte können fehlerhaft sein.">
            <a:extLst>
              <a:ext uri="{FF2B5EF4-FFF2-40B4-BE49-F238E27FC236}">
                <a16:creationId xmlns:a16="http://schemas.microsoft.com/office/drawing/2014/main" id="{A38C1F8A-16E7-3BA3-831E-611F28C23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649" y="691116"/>
            <a:ext cx="3007129" cy="58053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6615E84-1846-77C1-7E43-633CAC45ABBF}"/>
              </a:ext>
            </a:extLst>
          </p:cNvPr>
          <p:cNvSpPr txBox="1"/>
          <p:nvPr/>
        </p:nvSpPr>
        <p:spPr>
          <a:xfrm>
            <a:off x="818171" y="1795598"/>
            <a:ext cx="6850789" cy="4776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US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1. Discuss in your group:</a:t>
            </a:r>
            <a:endParaRPr lang="de-US" sz="16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US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How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does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this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post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make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feel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—and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why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  <a:endParaRPr lang="de-US" sz="1600" kern="100" dirty="0">
              <a:solidFill>
                <a:srgbClr val="FF2F92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B.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elements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confuse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irritate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or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disturb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  <a:endParaRPr lang="de-US" sz="1600" kern="100" dirty="0">
              <a:solidFill>
                <a:srgbClr val="FF2F92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US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C.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Why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do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think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it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so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succesful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  <a:endParaRPr lang="de-US" sz="1600" kern="100" dirty="0">
              <a:solidFill>
                <a:srgbClr val="FF2F92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US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US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2. </a:t>
            </a:r>
            <a:r>
              <a:rPr lang="de-US" sz="1600" b="1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de-US" sz="16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nswer the following questions:</a:t>
            </a:r>
            <a:endParaRPr lang="de-US" sz="1600" b="1" kern="100" dirty="0"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DE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Content Level:	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being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referenced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here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and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how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				it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being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used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AutoNum type="alphaUcPeriod"/>
            </a:pPr>
            <a:endParaRPr lang="de-US" sz="1600" kern="100" dirty="0">
              <a:solidFill>
                <a:srgbClr val="FF2F92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US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Emotional Level</a:t>
            </a:r>
            <a:r>
              <a:rPr lang="de-US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  	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What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emotional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reaction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does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it </a:t>
            </a:r>
            <a:r>
              <a:rPr lang="de-DE" sz="1600" kern="100" dirty="0" err="1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provoke</a:t>
            </a:r>
            <a:r>
              <a:rPr lang="de-DE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de-US" sz="1600" kern="100" dirty="0">
              <a:solidFill>
                <a:srgbClr val="FF2F92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de-US" sz="16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Technology Level</a:t>
            </a:r>
            <a:r>
              <a:rPr lang="de-US" sz="16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de-US" sz="1600" kern="100" dirty="0"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	</a:t>
            </a:r>
            <a:r>
              <a:rPr lang="de-US" sz="1600" kern="100" dirty="0">
                <a:solidFill>
                  <a:srgbClr val="FF2F92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What part do the Likes, Comments and 		   	   	Shares play?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8113DE6-0CA1-6076-B644-887CEF7D4CFD}"/>
              </a:ext>
            </a:extLst>
          </p:cNvPr>
          <p:cNvSpPr/>
          <p:nvPr/>
        </p:nvSpPr>
        <p:spPr>
          <a:xfrm>
            <a:off x="8303782" y="5475352"/>
            <a:ext cx="369695" cy="305944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B82CC94-FACD-7C15-65BE-B0D0CBD974B4}"/>
              </a:ext>
            </a:extLst>
          </p:cNvPr>
          <p:cNvSpPr/>
          <p:nvPr/>
        </p:nvSpPr>
        <p:spPr>
          <a:xfrm>
            <a:off x="8350865" y="6018275"/>
            <a:ext cx="431628" cy="478218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 dirty="0"/>
          </a:p>
        </p:txBody>
      </p:sp>
      <p:sp>
        <p:nvSpPr>
          <p:cNvPr id="6" name="Prozess 5">
            <a:extLst>
              <a:ext uri="{FF2B5EF4-FFF2-40B4-BE49-F238E27FC236}">
                <a16:creationId xmlns:a16="http://schemas.microsoft.com/office/drawing/2014/main" id="{B00384F7-504C-E022-D84B-0B15FCE390ED}"/>
              </a:ext>
            </a:extLst>
          </p:cNvPr>
          <p:cNvSpPr/>
          <p:nvPr/>
        </p:nvSpPr>
        <p:spPr>
          <a:xfrm>
            <a:off x="8585027" y="5554177"/>
            <a:ext cx="914400" cy="87868"/>
          </a:xfrm>
          <a:prstGeom prst="flowChartProces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34B0734-2AA3-FA42-B74A-74D72DAC5A40}"/>
              </a:ext>
            </a:extLst>
          </p:cNvPr>
          <p:cNvSpPr/>
          <p:nvPr/>
        </p:nvSpPr>
        <p:spPr>
          <a:xfrm>
            <a:off x="9248858" y="3429000"/>
            <a:ext cx="707065" cy="69239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US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41C4356-2031-6791-FC34-2B6C3D0D49A0}"/>
              </a:ext>
            </a:extLst>
          </p:cNvPr>
          <p:cNvSpPr txBox="1"/>
          <p:nvPr/>
        </p:nvSpPr>
        <p:spPr>
          <a:xfrm>
            <a:off x="507849" y="256716"/>
            <a:ext cx="60980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Small-Group </a:t>
            </a:r>
            <a:r>
              <a:rPr lang="de-DE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endParaRPr lang="de-DE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095AD50-2416-0DF1-2DF5-6BF1E0B9D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49" y="1026157"/>
            <a:ext cx="6866468" cy="47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3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D122B-D065-FE4F-43DB-E552C60EE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57F33BC0-D032-8940-236F-3F1098D6E91B}"/>
              </a:ext>
            </a:extLst>
          </p:cNvPr>
          <p:cNvSpPr txBox="1"/>
          <p:nvPr/>
        </p:nvSpPr>
        <p:spPr>
          <a:xfrm>
            <a:off x="872067" y="3020097"/>
            <a:ext cx="8779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comments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10593AA-AFAA-49FB-F8EE-1A8FFF826AC6}"/>
              </a:ext>
            </a:extLst>
          </p:cNvPr>
          <p:cNvSpPr txBox="1"/>
          <p:nvPr/>
        </p:nvSpPr>
        <p:spPr>
          <a:xfrm>
            <a:off x="838200" y="4810889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541338"/>
            <a:r>
              <a:rPr lang="de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literacy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de-DE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de-D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de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el 1">
            <a:extLst>
              <a:ext uri="{FF2B5EF4-FFF2-40B4-BE49-F238E27FC236}">
                <a16:creationId xmlns:a16="http://schemas.microsoft.com/office/drawing/2014/main" id="{3BC9E310-1225-7EFC-891A-8F3EAE76C606}"/>
              </a:ext>
            </a:extLst>
          </p:cNvPr>
          <p:cNvSpPr txBox="1">
            <a:spLocks/>
          </p:cNvSpPr>
          <p:nvPr/>
        </p:nvSpPr>
        <p:spPr>
          <a:xfrm>
            <a:off x="838200" y="660400"/>
            <a:ext cx="10515600" cy="1030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Whole-Group 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de-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CF27832F-467D-AF77-6FBF-7227ACD58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23891"/>
            <a:ext cx="6866468" cy="47862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300E3490-2F03-E4CE-6411-00F7D1024595}"/>
              </a:ext>
            </a:extLst>
          </p:cNvPr>
          <p:cNvSpPr txBox="1"/>
          <p:nvPr/>
        </p:nvSpPr>
        <p:spPr>
          <a:xfrm>
            <a:off x="755276" y="2292569"/>
            <a:ext cx="7989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1" dirty="0" err="1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We're</a:t>
            </a:r>
            <a:r>
              <a:rPr lang="de-DE" sz="2800" i="1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collecting</a:t>
            </a:r>
            <a:r>
              <a:rPr lang="de-DE" sz="2800" i="1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your</a:t>
            </a:r>
            <a:r>
              <a:rPr lang="de-DE" sz="2800" i="1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2800" i="1" dirty="0" err="1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experiences</a:t>
            </a:r>
            <a:r>
              <a:rPr lang="de-DE" sz="2800" i="1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….</a:t>
            </a:r>
          </a:p>
        </p:txBody>
      </p:sp>
      <p:pic>
        <p:nvPicPr>
          <p:cNvPr id="20" name="Picture 2" descr="Kennen Sie schon… die Methode Gruppenpuzzle? – Zentrum für Lernen und  Innovation (ZLI)">
            <a:extLst>
              <a:ext uri="{FF2B5EF4-FFF2-40B4-BE49-F238E27FC236}">
                <a16:creationId xmlns:a16="http://schemas.microsoft.com/office/drawing/2014/main" id="{13E4D0C8-A2B2-D2E0-0A2F-802B63031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031" y="128186"/>
            <a:ext cx="3199715" cy="292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370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21039-DC18-61E0-1A87-B8ACAFA68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A42E4A2-BE4B-78B9-CF75-887B6E9BBFD7}"/>
              </a:ext>
            </a:extLst>
          </p:cNvPr>
          <p:cNvSpPr txBox="1"/>
          <p:nvPr/>
        </p:nvSpPr>
        <p:spPr>
          <a:xfrm>
            <a:off x="1122349" y="208166"/>
            <a:ext cx="9947305" cy="10906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rgbClr val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Pause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24795B1-2C74-729E-9404-CBAF0A084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865" y="1637271"/>
            <a:ext cx="6227135" cy="522072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F828B2DB-FDB4-6BC5-504A-142E610D9360}"/>
              </a:ext>
            </a:extLst>
          </p:cNvPr>
          <p:cNvSpPr txBox="1"/>
          <p:nvPr/>
        </p:nvSpPr>
        <p:spPr>
          <a:xfrm>
            <a:off x="542260" y="606056"/>
            <a:ext cx="43380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US" sz="6000" dirty="0">
                <a:solidFill>
                  <a:srgbClr val="FF2F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Break </a:t>
            </a:r>
            <a:r>
              <a:rPr lang="de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🫠🧠☕ </a:t>
            </a:r>
          </a:p>
        </p:txBody>
      </p:sp>
    </p:spTree>
    <p:extLst>
      <p:ext uri="{BB962C8B-B14F-4D97-AF65-F5344CB8AC3E}">
        <p14:creationId xmlns:p14="http://schemas.microsoft.com/office/powerpoint/2010/main" val="176315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461</Words>
  <Application>Microsoft Macintosh PowerPoint</Application>
  <PresentationFormat>Breitbild</PresentationFormat>
  <Paragraphs>73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Arial Narrow</vt:lpstr>
      <vt:lpstr>Times New Roman</vt:lpstr>
      <vt:lpstr>Office</vt:lpstr>
      <vt:lpstr>PowerPoint-Präsentation</vt:lpstr>
      <vt:lpstr>Agenda</vt:lpstr>
      <vt:lpstr>Tone Setting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מוניקה היבשר</dc:creator>
  <cp:lastModifiedBy>מוניקה היבשר</cp:lastModifiedBy>
  <cp:revision>3</cp:revision>
  <dcterms:created xsi:type="dcterms:W3CDTF">2026-08-05T13:19:53Z</dcterms:created>
  <dcterms:modified xsi:type="dcterms:W3CDTF">2026-08-05T13:45:03Z</dcterms:modified>
</cp:coreProperties>
</file>