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6"/>
  </p:notesMasterIdLst>
  <p:handoutMasterIdLst>
    <p:handoutMasterId r:id="rId27"/>
  </p:handoutMasterIdLst>
  <p:sldIdLst>
    <p:sldId id="285" r:id="rId2"/>
    <p:sldId id="263" r:id="rId3"/>
    <p:sldId id="267" r:id="rId4"/>
    <p:sldId id="265" r:id="rId5"/>
    <p:sldId id="268" r:id="rId6"/>
    <p:sldId id="270" r:id="rId7"/>
    <p:sldId id="271" r:id="rId8"/>
    <p:sldId id="281" r:id="rId9"/>
    <p:sldId id="282" r:id="rId10"/>
    <p:sldId id="283" r:id="rId11"/>
    <p:sldId id="284" r:id="rId12"/>
    <p:sldId id="298" r:id="rId13"/>
    <p:sldId id="299" r:id="rId14"/>
    <p:sldId id="300" r:id="rId15"/>
    <p:sldId id="301" r:id="rId16"/>
    <p:sldId id="302" r:id="rId17"/>
    <p:sldId id="304" r:id="rId18"/>
    <p:sldId id="303" r:id="rId19"/>
    <p:sldId id="305" r:id="rId20"/>
    <p:sldId id="306" r:id="rId21"/>
    <p:sldId id="307" r:id="rId22"/>
    <p:sldId id="295" r:id="rId23"/>
    <p:sldId id="297" r:id="rId24"/>
    <p:sldId id="296" r:id="rId25"/>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51" autoAdjust="0"/>
  </p:normalViewPr>
  <p:slideViewPr>
    <p:cSldViewPr>
      <p:cViewPr>
        <p:scale>
          <a:sx n="66" d="100"/>
          <a:sy n="66" d="100"/>
        </p:scale>
        <p:origin x="-2298" y="-882"/>
      </p:cViewPr>
      <p:guideLst>
        <p:guide orient="horz" pos="2160"/>
        <p:guide pos="2880"/>
      </p:guideLst>
    </p:cSldViewPr>
  </p:slideViewPr>
  <p:notesTextViewPr>
    <p:cViewPr>
      <p:scale>
        <a:sx n="1" d="1"/>
        <a:sy n="1" d="1"/>
      </p:scale>
      <p:origin x="0" y="0"/>
    </p:cViewPr>
  </p:notesTextViewPr>
  <p:notesViewPr>
    <p:cSldViewPr>
      <p:cViewPr varScale="1">
        <p:scale>
          <a:sx n="78" d="100"/>
          <a:sy n="78" d="100"/>
        </p:scale>
        <p:origin x="-336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733D6E2-0915-4B97-A8C7-25068B4DDED2}" type="datetimeFigureOut">
              <a:rPr lang="de-DE" smtClean="0"/>
              <a:pPr/>
              <a:t>26.03.2015</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10C579D-DE26-4B76-B7D0-CC0D3BA2AE1F}" type="slidenum">
              <a:rPr lang="de-DE" smtClean="0"/>
              <a:pPr/>
              <a:t>‹Nr.›</a:t>
            </a:fld>
            <a:endParaRPr lang="de-DE"/>
          </a:p>
        </p:txBody>
      </p:sp>
    </p:spTree>
    <p:extLst>
      <p:ext uri="{BB962C8B-B14F-4D97-AF65-F5344CB8AC3E}">
        <p14:creationId xmlns:p14="http://schemas.microsoft.com/office/powerpoint/2010/main" val="1479082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7161F68-2545-4634-8D00-580C96C34EA6}" type="datetimeFigureOut">
              <a:rPr lang="de-DE" smtClean="0"/>
              <a:pPr/>
              <a:t>26.03.2015</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5331F39-9C9E-43C7-B1DD-97E8CA77DCED}" type="slidenum">
              <a:rPr lang="de-DE" smtClean="0"/>
              <a:pPr/>
              <a:t>‹Nr.›</a:t>
            </a:fld>
            <a:endParaRPr lang="de-DE"/>
          </a:p>
        </p:txBody>
      </p:sp>
    </p:spTree>
    <p:extLst>
      <p:ext uri="{BB962C8B-B14F-4D97-AF65-F5344CB8AC3E}">
        <p14:creationId xmlns:p14="http://schemas.microsoft.com/office/powerpoint/2010/main" val="2151228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[TEIL</a:t>
            </a:r>
            <a:r>
              <a:rPr lang="de-DE" baseline="0" dirty="0" smtClean="0"/>
              <a:t> 1: Einführung]</a:t>
            </a:r>
          </a:p>
          <a:p>
            <a:r>
              <a:rPr lang="de-DE" i="1" baseline="0" dirty="0" smtClean="0"/>
              <a:t>In nächster Zeit werden wir uns mit „Sprachlandschaften“ beschäftigen. Dieses Thema begleitet uns in den nächsten Tagen und Wochen.</a:t>
            </a:r>
          </a:p>
          <a:p>
            <a:r>
              <a:rPr lang="de-DE" i="1" baseline="0" dirty="0" smtClean="0"/>
              <a:t>Schauen wir uns zuerst einmal an, was „Sprachlandschaften“ überhaupt heißen soll.</a:t>
            </a:r>
          </a:p>
          <a:p>
            <a:endParaRPr lang="de-DE" dirty="0"/>
          </a:p>
        </p:txBody>
      </p:sp>
      <p:sp>
        <p:nvSpPr>
          <p:cNvPr id="4" name="Foliennummernplatzhalter 3"/>
          <p:cNvSpPr>
            <a:spLocks noGrp="1"/>
          </p:cNvSpPr>
          <p:nvPr>
            <p:ph type="sldNum" sz="quarter" idx="10"/>
          </p:nvPr>
        </p:nvSpPr>
        <p:spPr/>
        <p:txBody>
          <a:bodyPr/>
          <a:lstStyle/>
          <a:p>
            <a:fld id="{65331F39-9C9E-43C7-B1DD-97E8CA77DCED}"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i="1" dirty="0" smtClean="0"/>
              <a:t>Hier noch ein anderes Bild mit einer ganz bunten Sprachlandschaft. Woher</a:t>
            </a:r>
            <a:r>
              <a:rPr lang="de-DE" i="1" baseline="0" dirty="0" smtClean="0"/>
              <a:t> könnte denn dieses Foto stammen? Kennt jemand diese Schrift?</a:t>
            </a:r>
          </a:p>
          <a:p>
            <a:r>
              <a:rPr lang="de-DE" baseline="0" dirty="0" smtClean="0"/>
              <a:t>[Lassen Sie ggf. Schüler/innen die Aufschriften lesen.]</a:t>
            </a:r>
          </a:p>
          <a:p>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[Zeigen Sie dazu die Karte auf der folgenden Folie. Der Pfeil mit der Auflösung kann anschließend eingeblendet werden.]</a:t>
            </a:r>
          </a:p>
          <a:p>
            <a:endParaRPr lang="de-DE" baseline="0" dirty="0" smtClean="0"/>
          </a:p>
          <a:p>
            <a:r>
              <a:rPr lang="de-DE" i="1" baseline="0" dirty="0" smtClean="0"/>
              <a:t>Auflösung: Das Foto kommt aus Kirkuk im nördlichen Irak. Das ist nicht so leicht zu erraten, wenn man die Schrift nicht lesen kann: Die arabische Schrift wird für viele verschiedene Sprachen benutzt (Arabisch, Kurdisch, Persisch…), und diese Sprachen werden in sehr vielen Ländern gesprochen.</a:t>
            </a:r>
            <a:r>
              <a:rPr lang="de-DE" baseline="0" dirty="0" smtClean="0"/>
              <a:t/>
            </a:r>
            <a:br>
              <a:rPr lang="de-DE" baseline="0" dirty="0" smtClean="0"/>
            </a:br>
            <a:endParaRPr lang="de-DE" dirty="0" smtClean="0"/>
          </a:p>
          <a:p>
            <a:r>
              <a:rPr lang="de-DE" dirty="0" smtClean="0"/>
              <a:t>[Übersetzung der Aufschriften:</a:t>
            </a:r>
          </a:p>
          <a:p>
            <a:r>
              <a:rPr lang="de-DE" dirty="0" smtClean="0"/>
              <a:t>Weißes Schild mit kleinem blauem Pfeil und der Aufschrift </a:t>
            </a:r>
            <a:r>
              <a:rPr lang="de-DE" dirty="0" err="1" smtClean="0"/>
              <a:t>Rheomatolgy</a:t>
            </a:r>
            <a:r>
              <a:rPr lang="de-DE" dirty="0" smtClean="0"/>
              <a:t> </a:t>
            </a:r>
            <a:r>
              <a:rPr lang="de-DE" dirty="0" err="1" smtClean="0"/>
              <a:t>Rehabilit</a:t>
            </a:r>
            <a:r>
              <a:rPr lang="de-DE" dirty="0" smtClean="0"/>
              <a:t>...: </a:t>
            </a:r>
            <a:br>
              <a:rPr lang="de-DE" dirty="0" smtClean="0"/>
            </a:br>
            <a:r>
              <a:rPr lang="de-DE" i="1" dirty="0" smtClean="0"/>
              <a:t>Herr Dr. Nizam Abed </a:t>
            </a:r>
            <a:r>
              <a:rPr lang="de-DE" i="1" dirty="0" err="1" smtClean="0"/>
              <a:t>Algani</a:t>
            </a:r>
            <a:r>
              <a:rPr lang="de-DE" i="1" dirty="0" smtClean="0"/>
              <a:t> </a:t>
            </a:r>
            <a:r>
              <a:rPr lang="de-DE" i="1" dirty="0" err="1" smtClean="0"/>
              <a:t>Gafar</a:t>
            </a:r>
            <a:r>
              <a:rPr lang="de-DE" i="1" dirty="0" smtClean="0"/>
              <a:t>, Rheumatologe und </a:t>
            </a:r>
            <a:r>
              <a:rPr lang="de-DE" i="1" dirty="0" err="1" smtClean="0"/>
              <a:t>Wirbelsaeulen</a:t>
            </a:r>
            <a:r>
              <a:rPr lang="de-DE" i="1" dirty="0" smtClean="0"/>
              <a:t>- Gelenkmedizin</a:t>
            </a:r>
            <a:r>
              <a:rPr lang="de-DE" dirty="0" smtClean="0"/>
              <a:t>er</a:t>
            </a:r>
            <a:br>
              <a:rPr lang="de-DE" dirty="0" smtClean="0"/>
            </a:br>
            <a:r>
              <a:rPr lang="de-DE" dirty="0" smtClean="0"/>
              <a:t/>
            </a:r>
            <a:br>
              <a:rPr lang="de-DE" dirty="0" smtClean="0"/>
            </a:br>
            <a:r>
              <a:rPr lang="de-DE" dirty="0" smtClean="0"/>
              <a:t>Schwarzes Schild mit gelber Schrift: </a:t>
            </a:r>
            <a:br>
              <a:rPr lang="de-DE" dirty="0" smtClean="0"/>
            </a:br>
            <a:r>
              <a:rPr lang="de-DE" i="1" dirty="0" smtClean="0"/>
              <a:t>Frau Dr. Huda Abed Al Majid Hassan </a:t>
            </a:r>
            <a:r>
              <a:rPr lang="de-DE" i="1" dirty="0" err="1" smtClean="0"/>
              <a:t>Albayti</a:t>
            </a:r>
            <a:r>
              <a:rPr lang="de-DE" i="1" dirty="0" smtClean="0"/>
              <a:t>, Spezialistin </a:t>
            </a:r>
            <a:r>
              <a:rPr lang="de-DE" i="1" dirty="0" err="1" smtClean="0"/>
              <a:t>fuer</a:t>
            </a:r>
            <a:r>
              <a:rPr lang="de-DE" i="1" dirty="0" smtClean="0"/>
              <a:t> Frauenheilkunde und Geburtshilfe]</a:t>
            </a:r>
            <a:endParaRPr lang="de-DE" baseline="0" dirty="0" smtClean="0"/>
          </a:p>
        </p:txBody>
      </p:sp>
      <p:sp>
        <p:nvSpPr>
          <p:cNvPr id="4" name="Foliennummernplatzhalter 3"/>
          <p:cNvSpPr>
            <a:spLocks noGrp="1"/>
          </p:cNvSpPr>
          <p:nvPr>
            <p:ph type="sldNum" sz="quarter" idx="10"/>
          </p:nvPr>
        </p:nvSpPr>
        <p:spPr/>
        <p:txBody>
          <a:bodyPr/>
          <a:lstStyle/>
          <a:p>
            <a:fld id="{65331F39-9C9E-43C7-B1DD-97E8CA77DCED}" type="slidenum">
              <a:rPr lang="de-DE" smtClean="0"/>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[Lassen Sie die Schüler/innen den Ort raten und zeigen, an dem das Foto aufgenommen wurde. Der Pfeil kann als Auflösung anschließend eingeblendet werden.]</a:t>
            </a:r>
          </a:p>
          <a:p>
            <a:endParaRPr lang="de-DE" baseline="0" dirty="0" smtClean="0"/>
          </a:p>
          <a:p>
            <a:r>
              <a:rPr lang="de-DE" i="1" baseline="0" dirty="0" smtClean="0"/>
              <a:t>Kirkuk liegt im Norden des Irak. Dort spricht man vor allem Kurdisch, Arabisch und Türkisch.</a:t>
            </a:r>
          </a:p>
          <a:p>
            <a:endParaRPr lang="de-DE" baseline="0" dirty="0" smtClean="0"/>
          </a:p>
          <a:p>
            <a:r>
              <a:rPr lang="de-DE" baseline="0" dirty="0" smtClean="0"/>
              <a:t>[Quelle der Karte: Lizenzfrei unter http://www.d-maps.com/carte.php?num_car=13184&amp;lang=de]</a:t>
            </a:r>
          </a:p>
        </p:txBody>
      </p:sp>
      <p:sp>
        <p:nvSpPr>
          <p:cNvPr id="4" name="Foliennummernplatzhalter 3"/>
          <p:cNvSpPr>
            <a:spLocks noGrp="1"/>
          </p:cNvSpPr>
          <p:nvPr>
            <p:ph type="sldNum" sz="quarter" idx="10"/>
          </p:nvPr>
        </p:nvSpPr>
        <p:spPr/>
        <p:txBody>
          <a:bodyPr/>
          <a:lstStyle/>
          <a:p>
            <a:fld id="{65331F39-9C9E-43C7-B1DD-97E8CA77DCED}" type="slidenum">
              <a:rPr lang="de-DE" smtClean="0"/>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[Hinführung TEIL 2: Schicken Sie die Schüler/innen auf Foto-Safari. (Anleitung s.</a:t>
            </a:r>
            <a:r>
              <a:rPr lang="de-DE" baseline="0" dirty="0" smtClean="0"/>
              <a:t> Handbuch und Laufzettel)]</a:t>
            </a:r>
          </a:p>
          <a:p>
            <a:endParaRPr lang="de-DE" baseline="0" dirty="0" smtClean="0"/>
          </a:p>
          <a:p>
            <a:r>
              <a:rPr lang="de-DE" i="1" baseline="0" dirty="0" smtClean="0"/>
              <a:t>Wir haben gerade Orte in unterschiedlichen Teilen der Erde gesehen, aus Deutschland, Europa und der ganzen Welt.</a:t>
            </a:r>
          </a:p>
          <a:p>
            <a:r>
              <a:rPr lang="de-DE" i="1" baseline="0" dirty="0" smtClean="0"/>
              <a:t>Überall waren ganz verschiedene Sprachen zu lesen. Oft wurden mehrere Sprachen gleichzeitig benutzt, aus ganz unterschiedlichen Gründen.</a:t>
            </a:r>
          </a:p>
          <a:p>
            <a:r>
              <a:rPr lang="de-DE" i="1" baseline="0" dirty="0" smtClean="0"/>
              <a:t>Genauso ist es auch in unserer Stadt: Hier werden auch ganz viele verschiedene Sprachen benutzt, und man sieht das überall in der Stadt. Natürlich spricht und schreibt man in Deutschland ganz oft Deutsch. Aber das ist nicht die einzige Sprache, die vorkommt! Es gibt noch ganz viele andere Sprachen zu entdecken.</a:t>
            </a:r>
          </a:p>
          <a:p>
            <a:r>
              <a:rPr lang="de-DE" i="1" baseline="0" dirty="0" smtClean="0"/>
              <a:t>Jetzt dürft ihr selbst erkunden, welche Sprachen ihr in eurer Umgebung findet.</a:t>
            </a:r>
            <a:endParaRPr lang="de-DE" i="1" dirty="0" smtClean="0"/>
          </a:p>
          <a:p>
            <a:endParaRPr lang="de-DE" dirty="0"/>
          </a:p>
        </p:txBody>
      </p:sp>
      <p:sp>
        <p:nvSpPr>
          <p:cNvPr id="4" name="Foliennummernplatzhalter 3"/>
          <p:cNvSpPr>
            <a:spLocks noGrp="1"/>
          </p:cNvSpPr>
          <p:nvPr>
            <p:ph type="sldNum" sz="quarter" idx="10"/>
          </p:nvPr>
        </p:nvSpPr>
        <p:spPr/>
        <p:txBody>
          <a:bodyPr/>
          <a:lstStyle/>
          <a:p>
            <a:fld id="{65331F39-9C9E-43C7-B1DD-97E8CA77DCED}" type="slidenum">
              <a:rPr lang="de-DE" smtClean="0"/>
              <a:pPr/>
              <a:t>12</a:t>
            </a:fld>
            <a:endParaRPr lang="de-DE"/>
          </a:p>
        </p:txBody>
      </p:sp>
    </p:spTree>
    <p:extLst>
      <p:ext uri="{BB962C8B-B14F-4D97-AF65-F5344CB8AC3E}">
        <p14:creationId xmlns:p14="http://schemas.microsoft.com/office/powerpoint/2010/main" val="1506532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[TEIL 3:</a:t>
            </a:r>
            <a:r>
              <a:rPr lang="de-DE" baseline="0" dirty="0" smtClean="0"/>
              <a:t> Auswertung und Diskussion</a:t>
            </a:r>
          </a:p>
          <a:p>
            <a:endParaRPr lang="de-DE" baseline="0" dirty="0" smtClean="0"/>
          </a:p>
          <a:p>
            <a:r>
              <a:rPr lang="de-DE" baseline="0" dirty="0" smtClean="0"/>
              <a:t>Teilen Sie die Schüler/innen in Gruppen auf. </a:t>
            </a:r>
            <a:r>
              <a:rPr lang="de-DE" sz="1200" kern="1200" dirty="0" smtClean="0">
                <a:solidFill>
                  <a:schemeClr val="tx1"/>
                </a:solidFill>
                <a:latin typeface="+mn-lt"/>
                <a:ea typeface="+mn-ea"/>
                <a:cs typeface="+mn-cs"/>
              </a:rPr>
              <a:t>Erklären Sie ihnen, dass sie sich die mitgebrachten Fotos gemeinsam ansehen und darüber sprechen sollen, welche Sprachen dort zu sehen sind.</a:t>
            </a:r>
          </a:p>
          <a:p>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Wenn die Schüler/innen eine Sprache nicht verstehen, können sie ihre Mitschüler/innen nach der Bedeutung der einzelnen Texte fragen.</a:t>
            </a:r>
          </a:p>
          <a:p>
            <a:endParaRPr lang="de-DE"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Bitten</a:t>
            </a:r>
            <a:r>
              <a:rPr lang="de-DE" sz="1200" kern="1200" baseline="0" dirty="0" smtClean="0">
                <a:solidFill>
                  <a:schemeClr val="tx1"/>
                </a:solidFill>
                <a:latin typeface="+mn-lt"/>
                <a:ea typeface="+mn-ea"/>
                <a:cs typeface="+mn-cs"/>
              </a:rPr>
              <a:t> Sie dann die Schüler/innen, die Fotos zu sortieren und sich selbst auszudenken, wie man sie sinnvoll ordnen kann.]</a:t>
            </a:r>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65331F39-9C9E-43C7-B1DD-97E8CA77DCED}" type="slidenum">
              <a:rPr lang="de-DE" smtClean="0"/>
              <a:pPr/>
              <a:t>13</a:t>
            </a:fld>
            <a:endParaRPr lang="de-DE"/>
          </a:p>
        </p:txBody>
      </p:sp>
    </p:spTree>
    <p:extLst>
      <p:ext uri="{BB962C8B-B14F-4D97-AF65-F5344CB8AC3E}">
        <p14:creationId xmlns:p14="http://schemas.microsoft.com/office/powerpoint/2010/main" val="3217393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latin typeface="+mn-lt"/>
                <a:ea typeface="+mn-ea"/>
                <a:cs typeface="+mn-cs"/>
              </a:rPr>
              <a:t>[Fragen Sie die einzelnen Gruppen nach den von ihnen gewählten Kategorien:]</a:t>
            </a:r>
          </a:p>
          <a:p>
            <a:r>
              <a:rPr lang="de-DE" sz="1200" i="1" kern="1200" dirty="0" smtClean="0">
                <a:solidFill>
                  <a:schemeClr val="tx1"/>
                </a:solidFill>
                <a:latin typeface="+mn-lt"/>
                <a:ea typeface="+mn-ea"/>
                <a:cs typeface="+mn-cs"/>
              </a:rPr>
              <a:t>Wie habt</a:t>
            </a:r>
            <a:r>
              <a:rPr lang="de-DE" sz="1200" i="1" kern="1200" baseline="0" dirty="0" smtClean="0">
                <a:solidFill>
                  <a:schemeClr val="tx1"/>
                </a:solidFill>
                <a:latin typeface="+mn-lt"/>
                <a:ea typeface="+mn-ea"/>
                <a:cs typeface="+mn-cs"/>
              </a:rPr>
              <a:t> ihr eure Fotos sortiert?</a:t>
            </a:r>
          </a:p>
          <a:p>
            <a:r>
              <a:rPr lang="de-DE" sz="1200" i="1" kern="1200" baseline="0" dirty="0" smtClean="0">
                <a:solidFill>
                  <a:schemeClr val="tx1"/>
                </a:solidFill>
                <a:latin typeface="+mn-lt"/>
                <a:ea typeface="+mn-ea"/>
                <a:cs typeface="+mn-cs"/>
              </a:rPr>
              <a:t>Wie kamt ihr auf diese Sortierung?</a:t>
            </a:r>
          </a:p>
          <a:p>
            <a:r>
              <a:rPr lang="de-DE" sz="1200" i="1" kern="1200" baseline="0" dirty="0" smtClean="0">
                <a:solidFill>
                  <a:schemeClr val="tx1"/>
                </a:solidFill>
                <a:latin typeface="+mn-lt"/>
                <a:ea typeface="+mn-ea"/>
                <a:cs typeface="+mn-cs"/>
              </a:rPr>
              <a:t>Welche Sprachen sind jetzt zusammen in einer Gruppe von Fotos? Warum?</a:t>
            </a:r>
          </a:p>
          <a:p>
            <a:endParaRPr lang="de-DE" sz="1200" kern="1200" baseline="0" dirty="0" smtClean="0">
              <a:solidFill>
                <a:schemeClr val="tx1"/>
              </a:solidFill>
              <a:latin typeface="+mn-lt"/>
              <a:ea typeface="+mn-ea"/>
              <a:cs typeface="+mn-cs"/>
            </a:endParaRPr>
          </a:p>
          <a:p>
            <a:r>
              <a:rPr lang="de-DE" dirty="0" smtClean="0"/>
              <a:t>[Nutzen Sie die folgenden Folien als Leitfragen,</a:t>
            </a:r>
            <a:r>
              <a:rPr lang="de-DE" baseline="0" dirty="0" smtClean="0"/>
              <a:t> um weiter über die Sprachen in den Fotos zu sprechen. Die Fragen folgen zunächst den ersten vier Notizanweisungen auf den Laufzetteln und werden dann differenzierter. Bitten Sie die Schüler/innen, ihre Notizen von der Fotosafari hinzuzunehmen, um die Fragen in der Diskussion zu beantworten.</a:t>
            </a:r>
          </a:p>
          <a:p>
            <a:r>
              <a:rPr lang="de-DE" baseline="0" dirty="0" smtClean="0"/>
              <a:t>Lassen Sie die Schüler/innen entsprechend den genannten Kriterien die Fotos neu sortieren und darüber reflektieren, welche Sprachen nun zusammen gruppiert werden, und warum das so ist.]</a:t>
            </a:r>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65331F39-9C9E-43C7-B1DD-97E8CA77DCED}" type="slidenum">
              <a:rPr lang="de-DE" smtClean="0"/>
              <a:pPr/>
              <a:t>14</a:t>
            </a:fld>
            <a:endParaRPr lang="de-DE"/>
          </a:p>
        </p:txBody>
      </p:sp>
    </p:spTree>
    <p:extLst>
      <p:ext uri="{BB962C8B-B14F-4D97-AF65-F5344CB8AC3E}">
        <p14:creationId xmlns:p14="http://schemas.microsoft.com/office/powerpoint/2010/main" val="1625083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dirty="0" smtClean="0"/>
              <a:t>Welche Farbe(n) haben die Texte auf den Fotos? Welches Material wurde benutzt?</a:t>
            </a:r>
            <a:r>
              <a:rPr lang="de-DE" i="1" baseline="0" dirty="0" smtClean="0"/>
              <a:t> (Papier, Metall, Plastik, auf die Wand geschrieben…)</a:t>
            </a:r>
          </a:p>
          <a:p>
            <a:r>
              <a:rPr lang="de-DE" i="0" baseline="0" dirty="0" smtClean="0"/>
              <a:t>[Lassen Sie die Schüler/innen die Fotos nach Materialien sortieren.] </a:t>
            </a:r>
          </a:p>
          <a:p>
            <a:r>
              <a:rPr lang="de-DE" i="1" baseline="0" dirty="0" smtClean="0"/>
              <a:t>Kommen gewisse Sprachen besonders häufig auf bestimmten Materialien vor?</a:t>
            </a:r>
          </a:p>
          <a:p>
            <a:endParaRPr lang="de-DE" i="1" baseline="0" dirty="0" smtClean="0"/>
          </a:p>
          <a:p>
            <a:r>
              <a:rPr lang="de-DE" i="1" baseline="0" dirty="0" smtClean="0"/>
              <a:t>Ist der Text gedruckt, mit der Hand geschrieben, gesprüht, gemalt…?</a:t>
            </a:r>
          </a:p>
          <a:p>
            <a:r>
              <a:rPr lang="de-DE" i="0" baseline="0" dirty="0" smtClean="0"/>
              <a:t>[Lassen Sie die Schüler/innen die Fotos nach Schriftmedien sortieren.] </a:t>
            </a:r>
          </a:p>
          <a:p>
            <a:r>
              <a:rPr lang="de-DE" i="1" baseline="0" dirty="0" smtClean="0"/>
              <a:t>Sind gewisse Sprachen besonders häufig auf bestimmte Art geschrieben?</a:t>
            </a:r>
          </a:p>
          <a:p>
            <a:endParaRPr lang="de-DE" i="1" baseline="0" dirty="0" smtClean="0"/>
          </a:p>
          <a:p>
            <a:r>
              <a:rPr lang="de-DE" i="1" baseline="0" dirty="0" smtClean="0"/>
              <a:t>Sind manche Sprachen größer geschrieben als andere? Warum ist das so?</a:t>
            </a:r>
          </a:p>
          <a:p>
            <a:r>
              <a:rPr lang="de-DE" i="0" baseline="0" dirty="0" smtClean="0"/>
              <a:t>[Lassen Sie die Schüler/innen die Fotos nach den jeweils am größten geschriebenen Sprachen sortieren.]</a:t>
            </a:r>
          </a:p>
          <a:p>
            <a:r>
              <a:rPr lang="de-DE" i="1" baseline="0" dirty="0" smtClean="0"/>
              <a:t>Welche Sprachen sind am häufigsten groß geschrieben?</a:t>
            </a:r>
          </a:p>
          <a:p>
            <a:endParaRPr lang="de-DE" i="1" baseline="0" dirty="0" smtClean="0"/>
          </a:p>
          <a:p>
            <a:r>
              <a:rPr lang="de-DE" i="1" baseline="0" dirty="0" smtClean="0"/>
              <a:t>Werden manche Sprachen besonders häufig als erstes bzw. ganz oben benutzt?</a:t>
            </a:r>
          </a:p>
          <a:p>
            <a:r>
              <a:rPr lang="de-DE" i="0" baseline="0" dirty="0" smtClean="0"/>
              <a:t>[Lassen Sie die Schüler/innen die Fotos anhand der Sprache sortieren, die oben bzw. als erstes geschrieben steht.]</a:t>
            </a:r>
          </a:p>
          <a:p>
            <a:r>
              <a:rPr lang="de-DE" i="1" baseline="0" dirty="0" smtClean="0"/>
              <a:t>Welche Sprache ist nun am häufigsten? Warum?</a:t>
            </a:r>
          </a:p>
          <a:p>
            <a:endParaRPr lang="de-DE" dirty="0"/>
          </a:p>
        </p:txBody>
      </p:sp>
      <p:sp>
        <p:nvSpPr>
          <p:cNvPr id="4" name="Foliennummernplatzhalter 3"/>
          <p:cNvSpPr>
            <a:spLocks noGrp="1"/>
          </p:cNvSpPr>
          <p:nvPr>
            <p:ph type="sldNum" sz="quarter" idx="10"/>
          </p:nvPr>
        </p:nvSpPr>
        <p:spPr/>
        <p:txBody>
          <a:bodyPr/>
          <a:lstStyle/>
          <a:p>
            <a:fld id="{65331F39-9C9E-43C7-B1DD-97E8CA77DCED}" type="slidenum">
              <a:rPr lang="de-DE" smtClean="0"/>
              <a:pPr/>
              <a:t>15</a:t>
            </a:fld>
            <a:endParaRPr lang="de-DE"/>
          </a:p>
        </p:txBody>
      </p:sp>
    </p:spTree>
    <p:extLst>
      <p:ext uri="{BB962C8B-B14F-4D97-AF65-F5344CB8AC3E}">
        <p14:creationId xmlns:p14="http://schemas.microsoft.com/office/powerpoint/2010/main" val="3733924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dirty="0" smtClean="0"/>
              <a:t>Wo habt ihr die</a:t>
            </a:r>
            <a:r>
              <a:rPr lang="de-DE" i="1" baseline="0" dirty="0" smtClean="0"/>
              <a:t> Texte gefunden? Lassen Sie die Schüler/innen die Fotos nach eigener Einschätzung entsprechend der Orte sortieren, wo sie gemacht wurden.</a:t>
            </a:r>
          </a:p>
          <a:p>
            <a:endParaRPr lang="de-DE" i="1" baseline="0" dirty="0" smtClean="0"/>
          </a:p>
          <a:p>
            <a:r>
              <a:rPr lang="de-DE" i="1" baseline="0" dirty="0" smtClean="0"/>
              <a:t>Kommen gewisse Sprachen besonders häufig an bestimmten Orten vor? Warum ist das so?</a:t>
            </a:r>
          </a:p>
          <a:p>
            <a:r>
              <a:rPr lang="de-DE" i="1" baseline="0" dirty="0" smtClean="0"/>
              <a:t>(z.B. Türkisch oder Arabisch häufig an Läden, weil dort die Kundschaft und/oder Inhaber/innen oft diese Sprachen </a:t>
            </a:r>
            <a:r>
              <a:rPr lang="de-DE" i="1" baseline="0" dirty="0" err="1" smtClean="0"/>
              <a:t>sprichen</a:t>
            </a:r>
            <a:r>
              <a:rPr lang="de-DE" i="1" baseline="0" dirty="0" smtClean="0"/>
              <a:t>; Englisch häufig auf Informationstafeln für Besucher und Touristen usw.; ganz verschiedene Sprachen in handgeschriebenen Zetteln oder Kritzeleien je nachdem, welche Sprache die Urheber sprechen…)</a:t>
            </a:r>
          </a:p>
          <a:p>
            <a:endParaRPr lang="de-DE" i="1" baseline="0" dirty="0" smtClean="0"/>
          </a:p>
          <a:p>
            <a:r>
              <a:rPr lang="de-DE" i="1" baseline="0" dirty="0" smtClean="0"/>
              <a:t>Welche Texte könnten ebenso an anderen Orten stehen?</a:t>
            </a:r>
            <a:br>
              <a:rPr lang="de-DE" i="1" baseline="0" dirty="0" smtClean="0"/>
            </a:br>
            <a:r>
              <a:rPr lang="de-DE" i="1" baseline="0" dirty="0" smtClean="0"/>
              <a:t>Welche müssen genau dort stehen, wo ihr sie gefunden habt?</a:t>
            </a:r>
            <a:endParaRPr lang="de-DE" i="1" dirty="0" smtClean="0"/>
          </a:p>
          <a:p>
            <a:endParaRPr lang="de-DE" dirty="0"/>
          </a:p>
        </p:txBody>
      </p:sp>
      <p:sp>
        <p:nvSpPr>
          <p:cNvPr id="4" name="Foliennummernplatzhalter 3"/>
          <p:cNvSpPr>
            <a:spLocks noGrp="1"/>
          </p:cNvSpPr>
          <p:nvPr>
            <p:ph type="sldNum" sz="quarter" idx="10"/>
          </p:nvPr>
        </p:nvSpPr>
        <p:spPr/>
        <p:txBody>
          <a:bodyPr/>
          <a:lstStyle/>
          <a:p>
            <a:fld id="{65331F39-9C9E-43C7-B1DD-97E8CA77DCED}" type="slidenum">
              <a:rPr lang="de-DE" smtClean="0"/>
              <a:pPr/>
              <a:t>16</a:t>
            </a:fld>
            <a:endParaRPr lang="de-DE"/>
          </a:p>
        </p:txBody>
      </p:sp>
    </p:spTree>
    <p:extLst>
      <p:ext uri="{BB962C8B-B14F-4D97-AF65-F5344CB8AC3E}">
        <p14:creationId xmlns:p14="http://schemas.microsoft.com/office/powerpoint/2010/main" val="4017274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dirty="0" smtClean="0"/>
              <a:t>Wurden die Texte</a:t>
            </a:r>
            <a:r>
              <a:rPr lang="de-DE" i="1" baseline="0" dirty="0" smtClean="0"/>
              <a:t> von Privatpersonen geschrieben? Wurden sie von Geschäftsinhabern geschrieben? Wurden sie von Behörden geschrieben?</a:t>
            </a:r>
          </a:p>
          <a:p>
            <a:r>
              <a:rPr lang="de-DE" i="1" baseline="0" dirty="0" smtClean="0"/>
              <a:t>Lassen Sie die Schüler/innen die Fotos nach eigener Einschätzung nach Personengruppen sortieren.</a:t>
            </a:r>
          </a:p>
          <a:p>
            <a:endParaRPr lang="de-DE" i="1" baseline="0" dirty="0" smtClean="0"/>
          </a:p>
          <a:p>
            <a:r>
              <a:rPr lang="de-DE" i="1" baseline="0" dirty="0" smtClean="0"/>
              <a:t>Welche Sprachen wurden von welcher Personengruppe am häufigsten geschrieben?</a:t>
            </a:r>
            <a:br>
              <a:rPr lang="de-DE" i="1" baseline="0" dirty="0" smtClean="0"/>
            </a:br>
            <a:r>
              <a:rPr lang="de-DE" i="1" baseline="0" dirty="0" smtClean="0"/>
              <a:t>Schreiben Behörden z.B. noch andere Sprachen außer Deutsch auf Schilder und Hinweise? Schreiben sie manchmal auch etwas auf Türkisch oder Englisch?</a:t>
            </a:r>
          </a:p>
          <a:p>
            <a:r>
              <a:rPr lang="de-DE" i="1" baseline="0" dirty="0" smtClean="0"/>
              <a:t>Welche Sprachen werden oft benutzt bei Texten, die Privatpersonen geschrieben haben?</a:t>
            </a:r>
            <a:endParaRPr lang="de-DE" i="1" dirty="0" smtClean="0"/>
          </a:p>
          <a:p>
            <a:endParaRPr lang="de-DE" dirty="0"/>
          </a:p>
        </p:txBody>
      </p:sp>
      <p:sp>
        <p:nvSpPr>
          <p:cNvPr id="4" name="Foliennummernplatzhalter 3"/>
          <p:cNvSpPr>
            <a:spLocks noGrp="1"/>
          </p:cNvSpPr>
          <p:nvPr>
            <p:ph type="sldNum" sz="quarter" idx="10"/>
          </p:nvPr>
        </p:nvSpPr>
        <p:spPr/>
        <p:txBody>
          <a:bodyPr/>
          <a:lstStyle/>
          <a:p>
            <a:fld id="{65331F39-9C9E-43C7-B1DD-97E8CA77DCED}" type="slidenum">
              <a:rPr lang="de-DE" smtClean="0"/>
              <a:pPr/>
              <a:t>17</a:t>
            </a:fld>
            <a:endParaRPr lang="de-DE"/>
          </a:p>
        </p:txBody>
      </p:sp>
    </p:spTree>
    <p:extLst>
      <p:ext uri="{BB962C8B-B14F-4D97-AF65-F5344CB8AC3E}">
        <p14:creationId xmlns:p14="http://schemas.microsoft.com/office/powerpoint/2010/main" val="754310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dirty="0" smtClean="0"/>
              <a:t>An</a:t>
            </a:r>
            <a:r>
              <a:rPr lang="de-DE" i="1" baseline="0" dirty="0" smtClean="0"/>
              <a:t> wen richten sich die Aufschriften?</a:t>
            </a:r>
          </a:p>
          <a:p>
            <a:endParaRPr lang="de-DE" baseline="0" dirty="0" smtClean="0"/>
          </a:p>
          <a:p>
            <a:r>
              <a:rPr lang="de-DE" baseline="0" dirty="0" smtClean="0"/>
              <a:t>[Lassen Sie die Schüler/innen die Fotos nach eigener Einschätzung anhand des Adressatenkreises sortieren.]</a:t>
            </a:r>
          </a:p>
          <a:p>
            <a:endParaRPr lang="de-DE" baseline="0" dirty="0" smtClean="0"/>
          </a:p>
          <a:p>
            <a:r>
              <a:rPr lang="de-DE" i="1" baseline="0" dirty="0" smtClean="0"/>
              <a:t>Sollen damit Kunden angesprochen werden? Ist nur eine einzelne Person gemeint, alle die vorbeikommen, oder nur manche Leute?</a:t>
            </a:r>
            <a:endParaRPr lang="de-DE" i="1" dirty="0" smtClean="0"/>
          </a:p>
          <a:p>
            <a:endParaRPr lang="de-DE" dirty="0"/>
          </a:p>
        </p:txBody>
      </p:sp>
      <p:sp>
        <p:nvSpPr>
          <p:cNvPr id="4" name="Foliennummernplatzhalter 3"/>
          <p:cNvSpPr>
            <a:spLocks noGrp="1"/>
          </p:cNvSpPr>
          <p:nvPr>
            <p:ph type="sldNum" sz="quarter" idx="10"/>
          </p:nvPr>
        </p:nvSpPr>
        <p:spPr/>
        <p:txBody>
          <a:bodyPr/>
          <a:lstStyle/>
          <a:p>
            <a:fld id="{65331F39-9C9E-43C7-B1DD-97E8CA77DCED}" type="slidenum">
              <a:rPr lang="de-DE" smtClean="0"/>
              <a:pPr/>
              <a:t>18</a:t>
            </a:fld>
            <a:endParaRPr lang="de-DE"/>
          </a:p>
        </p:txBody>
      </p:sp>
    </p:spTree>
    <p:extLst>
      <p:ext uri="{BB962C8B-B14F-4D97-AF65-F5344CB8AC3E}">
        <p14:creationId xmlns:p14="http://schemas.microsoft.com/office/powerpoint/2010/main" val="2746828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dirty="0" smtClean="0"/>
              <a:t>Sind die Texte für</a:t>
            </a:r>
            <a:r>
              <a:rPr lang="de-DE" i="1" baseline="0" dirty="0" smtClean="0"/>
              <a:t> lange Zeit irgendwo befestigt, oder sind sie bald wieder weg?</a:t>
            </a:r>
          </a:p>
          <a:p>
            <a:r>
              <a:rPr lang="de-DE" i="1" baseline="0" dirty="0" smtClean="0"/>
              <a:t>Sind sie auf bewegliche Gegenstände geschrieben (Auto, Fahrrad, herumliegender Müll…)?</a:t>
            </a:r>
          </a:p>
          <a:p>
            <a:endParaRPr lang="de-DE" baseline="0" dirty="0" smtClean="0"/>
          </a:p>
          <a:p>
            <a:r>
              <a:rPr lang="de-DE" baseline="0" dirty="0" smtClean="0"/>
              <a:t>[Lassen Sie die Schüler/innen die Fotos nach Dauerhaftigkeit sortieren: Von links für die Texte, die für ganz lange Zeit dort bleiben werden, bis rechts für die Texte, die schon im nächsten Augenblick wieder nicht mehr dort sein können.]</a:t>
            </a:r>
          </a:p>
          <a:p>
            <a:endParaRPr lang="de-DE" baseline="0" dirty="0" smtClean="0"/>
          </a:p>
          <a:p>
            <a:r>
              <a:rPr lang="de-DE" i="1" baseline="0" dirty="0" smtClean="0"/>
              <a:t>Welche Sprachen werden eher für dauerhafte Texte benutzt, welche für kurzlebige?</a:t>
            </a:r>
            <a:endParaRPr lang="de-DE" i="1" dirty="0" smtClean="0"/>
          </a:p>
          <a:p>
            <a:endParaRPr lang="de-DE" dirty="0"/>
          </a:p>
        </p:txBody>
      </p:sp>
      <p:sp>
        <p:nvSpPr>
          <p:cNvPr id="4" name="Foliennummernplatzhalter 3"/>
          <p:cNvSpPr>
            <a:spLocks noGrp="1"/>
          </p:cNvSpPr>
          <p:nvPr>
            <p:ph type="sldNum" sz="quarter" idx="10"/>
          </p:nvPr>
        </p:nvSpPr>
        <p:spPr/>
        <p:txBody>
          <a:bodyPr/>
          <a:lstStyle/>
          <a:p>
            <a:fld id="{65331F39-9C9E-43C7-B1DD-97E8CA77DCED}" type="slidenum">
              <a:rPr lang="de-DE" smtClean="0"/>
              <a:pPr/>
              <a:t>19</a:t>
            </a:fld>
            <a:endParaRPr lang="de-DE"/>
          </a:p>
        </p:txBody>
      </p:sp>
    </p:spTree>
    <p:extLst>
      <p:ext uri="{BB962C8B-B14F-4D97-AF65-F5344CB8AC3E}">
        <p14:creationId xmlns:p14="http://schemas.microsoft.com/office/powerpoint/2010/main" val="56760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i="1" dirty="0" smtClean="0"/>
              <a:t>Was vermutet ihr, wo</a:t>
            </a:r>
            <a:r>
              <a:rPr lang="de-DE" i="1" baseline="0" dirty="0" smtClean="0"/>
              <a:t> dieses Foto gemacht wurde? </a:t>
            </a:r>
          </a:p>
          <a:p>
            <a:r>
              <a:rPr lang="de-DE" i="1" baseline="0" dirty="0" smtClean="0"/>
              <a:t>Welche Sprache ist hier zu lesen? Versteht jemand, was hier geschrieben steht?</a:t>
            </a:r>
          </a:p>
          <a:p>
            <a:r>
              <a:rPr lang="de-DE" i="1" baseline="0" dirty="0" smtClean="0"/>
              <a:t>Warum wurde genau diese Sprache ausgesucht?</a:t>
            </a:r>
          </a:p>
          <a:p>
            <a:endParaRPr lang="de-DE" baseline="0" dirty="0" smtClean="0"/>
          </a:p>
          <a:p>
            <a:r>
              <a:rPr lang="de-DE" baseline="0" dirty="0" smtClean="0"/>
              <a:t>[Zeigen Sie dazu die Karte auf der folgenden Folie und lassen Sie die Schüler/innen den Ort raten und zeigen. Der Pfeil kann als Auflösung anschließend eingeblendet werden.]</a:t>
            </a:r>
          </a:p>
          <a:p>
            <a:endParaRPr lang="de-DE" baseline="0" dirty="0" smtClean="0"/>
          </a:p>
          <a:p>
            <a:r>
              <a:rPr lang="de-DE" i="1" baseline="0" dirty="0" smtClean="0"/>
              <a:t>Auflösung: Italienische Werbung auf dem Münchner Viktualienmarkt. München hat viele Touristen aus Italien, denen typisch bayerische Spezialitäten angeboten werden.</a:t>
            </a:r>
          </a:p>
          <a:p>
            <a:endParaRPr lang="de-DE" baseline="0" dirty="0" smtClean="0"/>
          </a:p>
          <a:p>
            <a:r>
              <a:rPr lang="de-DE" baseline="0" dirty="0" smtClean="0"/>
              <a:t>[Übersetzung: „Liebe italienische Freunde – genießt das Beste der bayerischen Spezialitäten! Schinken aus eigener Produktion, die berühmten typischen Münchner Weißwürste, geräucherte und gekochte Schweinshaxe, exquisite Würstel zum Grillen – und viele weitere Köstlichkeiten! Auf Wunsch verpacken wir alles mit Vakuumverschluss für einen leichten und sicheren Transport.“]</a:t>
            </a:r>
          </a:p>
        </p:txBody>
      </p:sp>
      <p:sp>
        <p:nvSpPr>
          <p:cNvPr id="4" name="Foliennummernplatzhalter 3"/>
          <p:cNvSpPr>
            <a:spLocks noGrp="1"/>
          </p:cNvSpPr>
          <p:nvPr>
            <p:ph type="sldNum" sz="quarter" idx="10"/>
          </p:nvPr>
        </p:nvSpPr>
        <p:spPr/>
        <p:txBody>
          <a:bodyPr/>
          <a:lstStyle/>
          <a:p>
            <a:fld id="{65331F39-9C9E-43C7-B1DD-97E8CA77DCED}" type="slidenum">
              <a:rPr lang="de-DE" smtClean="0"/>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dirty="0" smtClean="0"/>
              <a:t>Soll mit dem Text eine Anweisung gegeben werden, oder sollen die Leute, die ihn lesen, etwas freiwillig</a:t>
            </a:r>
            <a:r>
              <a:rPr lang="de-DE" i="1" baseline="0" dirty="0" smtClean="0"/>
              <a:t> tun</a:t>
            </a:r>
            <a:r>
              <a:rPr lang="de-DE" i="1" dirty="0" smtClean="0"/>
              <a:t>?</a:t>
            </a:r>
          </a:p>
          <a:p>
            <a:r>
              <a:rPr lang="de-DE" i="1" baseline="0" dirty="0" smtClean="0"/>
              <a:t>Wird mit dem Text etwas verboten?</a:t>
            </a:r>
          </a:p>
          <a:p>
            <a:r>
              <a:rPr lang="de-DE" baseline="0" dirty="0" smtClean="0"/>
              <a:t>[Lassen Sie die Schüler/innen die Fotos nach freiwilligen Angeboten und verpflichtenden Anweisungen sortieren.]</a:t>
            </a:r>
          </a:p>
          <a:p>
            <a:endParaRPr lang="de-DE" baseline="0" dirty="0" smtClean="0"/>
          </a:p>
          <a:p>
            <a:r>
              <a:rPr lang="de-DE" i="1" baseline="0" dirty="0" smtClean="0"/>
              <a:t>Welche Sprachen werden häufiger benutzt für freiwillige Dinge, welche für Anweisungen und Verbote?</a:t>
            </a:r>
          </a:p>
          <a:p>
            <a:r>
              <a:rPr lang="de-DE" i="1" baseline="0" dirty="0" smtClean="0"/>
              <a:t>Warum ist das so?</a:t>
            </a:r>
          </a:p>
          <a:p>
            <a:endParaRPr lang="de-DE" baseline="0" dirty="0" smtClean="0"/>
          </a:p>
          <a:p>
            <a:r>
              <a:rPr lang="de-DE" baseline="0" dirty="0" smtClean="0"/>
              <a:t>[Bitten Sie nun die Schüler/innen, besonders auf Fotos mit mehreren Sprachen zu achten:] </a:t>
            </a:r>
          </a:p>
          <a:p>
            <a:endParaRPr lang="de-DE" baseline="0" dirty="0" smtClean="0"/>
          </a:p>
          <a:p>
            <a:r>
              <a:rPr lang="de-DE" i="1" baseline="0" dirty="0" smtClean="0"/>
              <a:t>Wird in allen Sprachen genau dasselbe gesagt?</a:t>
            </a:r>
          </a:p>
          <a:p>
            <a:r>
              <a:rPr lang="de-DE" i="1" baseline="0" dirty="0" smtClean="0"/>
              <a:t>Wird einfach der Text übersetzt, oder unterscheidet sich der Inhalt, die Formulierung, der Stil, der Tonfall in den verschiedenen Sprachen?</a:t>
            </a:r>
          </a:p>
          <a:p>
            <a:endParaRPr lang="de-DE" i="1" baseline="0" dirty="0" smtClean="0"/>
          </a:p>
          <a:p>
            <a:r>
              <a:rPr lang="de-DE" baseline="0" dirty="0" smtClean="0"/>
              <a:t>[Helfen Sie ggf. mit Übersetzungen bei Sprachen, die Sie verstehen, oder bitten Sie mehrsprachige Schüler/innen um eine Beurteilung bei den Sprachen, die diese verstehen können.]</a:t>
            </a:r>
          </a:p>
          <a:p>
            <a:endParaRPr lang="de-DE" baseline="0" dirty="0" smtClean="0"/>
          </a:p>
          <a:p>
            <a:r>
              <a:rPr lang="de-DE" baseline="0" dirty="0" smtClean="0"/>
              <a:t>[Falls es entsprechende Beispiele gibt, leiten Sie ggf. behutsam über zu der Problematik, dass gewisse Sprachen häufiger als andere mit Verboten, Delikten oder Warnungen verbunden werden (z.B. „Stehlen ist zwecklos“ eher auf Polnisch oder Russisch). Betonen Sie dabei, dass solche Sprachen aufgrund von Vorstellungen und Stereotypen ausgewählt werden, und dass diese Sprachen selbstverständlich trotzdem ebenso wichtig und wertvoll sind wie die anderen. Beziehen sie ggf. die Erfahrungen von Schüler/innen ein, die solche Sprachen sprechen.</a:t>
            </a:r>
          </a:p>
          <a:p>
            <a:r>
              <a:rPr lang="de-DE" baseline="0" dirty="0" smtClean="0"/>
              <a:t>Weisen Sie v.a. darauf hin, dass Warnungen oder Verbote in der Regel zunächst auf Deutsch (und oft Englisch) formuliert sind, weil sie sich prinzipiell an alle richten und von jedem verstanden werden sollen.]</a:t>
            </a:r>
            <a:endParaRPr lang="de-DE" dirty="0" smtClean="0"/>
          </a:p>
          <a:p>
            <a:endParaRPr lang="de-DE" dirty="0"/>
          </a:p>
        </p:txBody>
      </p:sp>
      <p:sp>
        <p:nvSpPr>
          <p:cNvPr id="4" name="Foliennummernplatzhalter 3"/>
          <p:cNvSpPr>
            <a:spLocks noGrp="1"/>
          </p:cNvSpPr>
          <p:nvPr>
            <p:ph type="sldNum" sz="quarter" idx="10"/>
          </p:nvPr>
        </p:nvSpPr>
        <p:spPr/>
        <p:txBody>
          <a:bodyPr/>
          <a:lstStyle/>
          <a:p>
            <a:fld id="{65331F39-9C9E-43C7-B1DD-97E8CA77DCED}" type="slidenum">
              <a:rPr lang="de-DE" smtClean="0"/>
              <a:pPr/>
              <a:t>20</a:t>
            </a:fld>
            <a:endParaRPr lang="de-DE"/>
          </a:p>
        </p:txBody>
      </p:sp>
    </p:spTree>
    <p:extLst>
      <p:ext uri="{BB962C8B-B14F-4D97-AF65-F5344CB8AC3E}">
        <p14:creationId xmlns:p14="http://schemas.microsoft.com/office/powerpoint/2010/main" val="1344650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i="1" kern="1200" dirty="0" smtClean="0">
                <a:solidFill>
                  <a:schemeClr val="tx1"/>
                </a:solidFill>
                <a:latin typeface="+mn-lt"/>
                <a:ea typeface="+mn-ea"/>
                <a:cs typeface="+mn-cs"/>
              </a:rPr>
              <a:t>Habt ihr gewisse</a:t>
            </a:r>
            <a:r>
              <a:rPr lang="de-DE" sz="1200" i="1" kern="1200" baseline="0" dirty="0" smtClean="0">
                <a:solidFill>
                  <a:schemeClr val="tx1"/>
                </a:solidFill>
                <a:latin typeface="+mn-lt"/>
                <a:ea typeface="+mn-ea"/>
                <a:cs typeface="+mn-cs"/>
              </a:rPr>
              <a:t> Sprachen vermisst? Welche sollten noch benutzt werden? Und wo sollten sie benutzt werden?</a:t>
            </a:r>
          </a:p>
          <a:p>
            <a:pPr lvl="0"/>
            <a:endParaRPr lang="de-DE" sz="1200" i="1" kern="1200" baseline="0" dirty="0" smtClean="0">
              <a:solidFill>
                <a:schemeClr val="tx1"/>
              </a:solidFill>
              <a:latin typeface="+mn-lt"/>
              <a:ea typeface="+mn-ea"/>
              <a:cs typeface="+mn-cs"/>
            </a:endParaRPr>
          </a:p>
          <a:p>
            <a:pPr lvl="0"/>
            <a:r>
              <a:rPr lang="de-DE" sz="1200" i="1" kern="1200" baseline="0" dirty="0" smtClean="0">
                <a:solidFill>
                  <a:schemeClr val="tx1"/>
                </a:solidFill>
                <a:latin typeface="+mn-lt"/>
                <a:ea typeface="+mn-ea"/>
                <a:cs typeface="+mn-cs"/>
              </a:rPr>
              <a:t>An welcher Stelle hattet ihr das Gefühl: „Diese Beschriftung ist für Leute wie mich“?</a:t>
            </a:r>
          </a:p>
          <a:p>
            <a:pPr lvl="0"/>
            <a:endParaRPr lang="de-DE" sz="1200" i="1" kern="1200" dirty="0" smtClean="0">
              <a:solidFill>
                <a:schemeClr val="tx1"/>
              </a:solidFill>
              <a:latin typeface="+mn-lt"/>
              <a:ea typeface="+mn-ea"/>
              <a:cs typeface="+mn-cs"/>
            </a:endParaRPr>
          </a:p>
          <a:p>
            <a:r>
              <a:rPr lang="de-DE" sz="1200" i="1" kern="1200" dirty="0" smtClean="0">
                <a:solidFill>
                  <a:schemeClr val="tx1"/>
                </a:solidFill>
                <a:latin typeface="+mn-lt"/>
                <a:ea typeface="+mn-ea"/>
                <a:cs typeface="+mn-cs"/>
              </a:rPr>
              <a:t>Warum sind manche Sprachen so häufig zu finden? Warum werden die seltenen Sprachen genau dort ausgewählt, wo ihr sie gefunden habt?</a:t>
            </a:r>
          </a:p>
          <a:p>
            <a:endParaRPr lang="de-DE" sz="1200" i="1" kern="1200" dirty="0" smtClean="0">
              <a:solidFill>
                <a:schemeClr val="tx1"/>
              </a:solidFill>
              <a:latin typeface="+mn-lt"/>
              <a:ea typeface="+mn-ea"/>
              <a:cs typeface="+mn-cs"/>
            </a:endParaRPr>
          </a:p>
          <a:p>
            <a:r>
              <a:rPr lang="de-DE" sz="1200" i="1" kern="1200" dirty="0" smtClean="0">
                <a:solidFill>
                  <a:schemeClr val="tx1"/>
                </a:solidFill>
                <a:latin typeface="+mn-lt"/>
                <a:ea typeface="+mn-ea"/>
                <a:cs typeface="+mn-cs"/>
              </a:rPr>
              <a:t>Habt ihr auch Dialekte gefunden? Welche? Warum war</a:t>
            </a:r>
            <a:r>
              <a:rPr lang="de-DE" sz="1200" i="1" kern="1200" baseline="0" dirty="0" smtClean="0">
                <a:solidFill>
                  <a:schemeClr val="tx1"/>
                </a:solidFill>
                <a:latin typeface="+mn-lt"/>
                <a:ea typeface="+mn-ea"/>
                <a:cs typeface="+mn-cs"/>
              </a:rPr>
              <a:t> genau dieser Dialekt zu finden? / Warum werden Dialekte so selten geschrieben?</a:t>
            </a:r>
            <a:endParaRPr lang="de-DE" sz="1200" i="1" kern="1200" dirty="0" smtClean="0">
              <a:solidFill>
                <a:schemeClr val="tx1"/>
              </a:solidFill>
              <a:latin typeface="+mn-lt"/>
              <a:ea typeface="+mn-ea"/>
              <a:cs typeface="+mn-cs"/>
            </a:endParaRPr>
          </a:p>
          <a:p>
            <a:endParaRPr lang="de-DE" sz="1200" i="1"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kern="1200" dirty="0" smtClean="0">
                <a:solidFill>
                  <a:schemeClr val="tx1"/>
                </a:solidFill>
                <a:latin typeface="+mn-lt"/>
                <a:ea typeface="+mn-ea"/>
                <a:cs typeface="+mn-cs"/>
              </a:rPr>
              <a:t>Werden die Sprachen, in denen die meisten Schilder sind, auch von den meisten Leuten in der Gegend gesprochen?</a:t>
            </a:r>
          </a:p>
          <a:p>
            <a:endParaRPr lang="de-DE"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kern="1200" dirty="0" smtClean="0">
                <a:solidFill>
                  <a:schemeClr val="tx1"/>
                </a:solidFill>
                <a:latin typeface="+mn-lt"/>
                <a:ea typeface="+mn-ea"/>
                <a:cs typeface="+mn-cs"/>
              </a:rPr>
              <a:t>Hast du die Sprache/n, die in deiner Familie gesprochen wird/werden, auf vielen Schildern gefunden? Wie findest du das?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i="1"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kern="1200" dirty="0" smtClean="0">
                <a:solidFill>
                  <a:schemeClr val="tx1"/>
                </a:solidFill>
                <a:latin typeface="+mn-lt"/>
                <a:ea typeface="+mn-ea"/>
                <a:cs typeface="+mn-cs"/>
              </a:rPr>
              <a:t>Wie wäre es,</a:t>
            </a:r>
            <a:r>
              <a:rPr lang="de-DE" sz="1200" i="1" kern="1200" baseline="0" dirty="0" smtClean="0">
                <a:solidFill>
                  <a:schemeClr val="tx1"/>
                </a:solidFill>
                <a:latin typeface="+mn-lt"/>
                <a:ea typeface="+mn-ea"/>
                <a:cs typeface="+mn-cs"/>
              </a:rPr>
              <a:t> wenn alle Beschriftungen nur auf Deutsch wären?</a:t>
            </a:r>
            <a:endParaRPr lang="de-DE" sz="1200" i="1"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i="1"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kern="1200" dirty="0" smtClean="0">
                <a:solidFill>
                  <a:schemeClr val="tx1"/>
                </a:solidFill>
                <a:latin typeface="+mn-lt"/>
                <a:ea typeface="+mn-ea"/>
                <a:cs typeface="+mn-cs"/>
              </a:rPr>
              <a:t>Auf den folgenden Folien finden Sie noch weitere Beispielfotos aus Berlin, mit der gewisse Aspekte verdeutlicht werden können,</a:t>
            </a:r>
            <a:r>
              <a:rPr lang="de-DE" sz="1200" i="1" kern="1200" baseline="0" dirty="0" smtClean="0">
                <a:solidFill>
                  <a:schemeClr val="tx1"/>
                </a:solidFill>
                <a:latin typeface="+mn-lt"/>
                <a:ea typeface="+mn-ea"/>
                <a:cs typeface="+mn-cs"/>
              </a:rPr>
              <a:t> z.B. für den Fall, dass die Schüler/innen für manche Fragen keine passenden Fotomotive gefunden haben.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[Setzen Sie nach Abschluss der Diskussion die Unterrichtseinheit</a:t>
            </a:r>
            <a:r>
              <a:rPr lang="de-DE" sz="1200" kern="1200" baseline="0" dirty="0" smtClean="0">
                <a:solidFill>
                  <a:schemeClr val="tx1"/>
                </a:solidFill>
                <a:latin typeface="+mn-lt"/>
                <a:ea typeface="+mn-ea"/>
                <a:cs typeface="+mn-cs"/>
              </a:rPr>
              <a:t> mit Teil 4 und 5 fort (s. Handbuch), </a:t>
            </a:r>
            <a:r>
              <a:rPr lang="de-DE" sz="1200" kern="1200" baseline="0" dirty="0" err="1" smtClean="0">
                <a:solidFill>
                  <a:schemeClr val="tx1"/>
                </a:solidFill>
                <a:latin typeface="+mn-lt"/>
                <a:ea typeface="+mn-ea"/>
                <a:cs typeface="+mn-cs"/>
              </a:rPr>
              <a:t>Powerpoint</a:t>
            </a:r>
            <a:r>
              <a:rPr lang="de-DE" sz="1200" kern="1200" baseline="0" dirty="0" smtClean="0">
                <a:solidFill>
                  <a:schemeClr val="tx1"/>
                </a:solidFill>
                <a:latin typeface="+mn-lt"/>
                <a:ea typeface="+mn-ea"/>
                <a:cs typeface="+mn-cs"/>
              </a:rPr>
              <a:t> wird dafür nicht mehr gebraucht.]</a:t>
            </a:r>
            <a:endParaRPr lang="de-DE" sz="1200" kern="1200" dirty="0" smtClean="0">
              <a:solidFill>
                <a:schemeClr val="tx1"/>
              </a:solidFill>
              <a:latin typeface="+mn-lt"/>
              <a:ea typeface="+mn-ea"/>
              <a:cs typeface="+mn-cs"/>
            </a:endParaRPr>
          </a:p>
          <a:p>
            <a:endParaRPr lang="de-DE" dirty="0" smtClean="0"/>
          </a:p>
          <a:p>
            <a:endParaRPr lang="de-DE" dirty="0"/>
          </a:p>
        </p:txBody>
      </p:sp>
      <p:sp>
        <p:nvSpPr>
          <p:cNvPr id="4" name="Foliennummernplatzhalter 3"/>
          <p:cNvSpPr>
            <a:spLocks noGrp="1"/>
          </p:cNvSpPr>
          <p:nvPr>
            <p:ph type="sldNum" sz="quarter" idx="10"/>
          </p:nvPr>
        </p:nvSpPr>
        <p:spPr/>
        <p:txBody>
          <a:bodyPr/>
          <a:lstStyle/>
          <a:p>
            <a:fld id="{65331F39-9C9E-43C7-B1DD-97E8CA77DCED}" type="slidenum">
              <a:rPr lang="de-DE" smtClean="0"/>
              <a:pPr/>
              <a:t>21</a:t>
            </a:fld>
            <a:endParaRPr lang="de-DE"/>
          </a:p>
        </p:txBody>
      </p:sp>
    </p:spTree>
    <p:extLst>
      <p:ext uri="{BB962C8B-B14F-4D97-AF65-F5344CB8AC3E}">
        <p14:creationId xmlns:p14="http://schemas.microsoft.com/office/powerpoint/2010/main" val="3232864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aseline="0" dirty="0" smtClean="0"/>
              <a:t>[Falls in der Gruppendiskussion gewisse Aspekte nicht mit den Fotos der Klasse abgedeckt werden können, stehen auf den folgenden Folien einige Beispiele aus Berlin zur Auswahl.</a:t>
            </a:r>
          </a:p>
          <a:p>
            <a:r>
              <a:rPr lang="de-DE" baseline="0" dirty="0" smtClean="0"/>
              <a:t>Daran kann noch einmal die gesellschaftliche Problematik verdeutlicht werden, die mit der symbolischen Kraft bei sprachlichen Repräsentationen von Machtverhältnissen verbunden ist.]</a:t>
            </a:r>
          </a:p>
          <a:p>
            <a:endParaRPr lang="de-DE" baseline="0" dirty="0" smtClean="0"/>
          </a:p>
          <a:p>
            <a:r>
              <a:rPr lang="de-DE" i="1" dirty="0" smtClean="0"/>
              <a:t>Viele</a:t>
            </a:r>
            <a:r>
              <a:rPr lang="de-DE" i="1" baseline="0" dirty="0" smtClean="0"/>
              <a:t> Informationen richten sich an Besucher/innen und Tourist/</a:t>
            </a:r>
            <a:r>
              <a:rPr lang="de-DE" i="1" baseline="0" dirty="0" err="1" smtClean="0"/>
              <a:t>inn</a:t>
            </a:r>
            <a:r>
              <a:rPr lang="de-DE" i="1" baseline="0" dirty="0" smtClean="0"/>
              <a:t>/en. In der Berliner U-Bahn sind wichtige Hinweise zur Sicherheit auch auf Englisch und Französisch geschrieben. Möglichst viele Fahrgäste sollen wissen, wie man sich bei Gefahr verhalten muss – auch wenn sie kein Deutsch sprechen.</a:t>
            </a:r>
          </a:p>
          <a:p>
            <a:r>
              <a:rPr lang="de-DE" i="1" baseline="0" dirty="0" smtClean="0"/>
              <a:t>Dazu haben die Berliner Verkehrsbetriebe (BVG) zwei zusätzliche Sprachen ausgewählt. Darunter sind aber zum Beispiel nicht Türkisch und Arabisch, die von vielen Menschen gesprochen und verstanden werden, die in Berlin wohnen und nicht nur zu Besuch sind.</a:t>
            </a:r>
          </a:p>
          <a:p>
            <a:r>
              <a:rPr lang="de-DE" i="1" baseline="0" dirty="0" smtClean="0"/>
              <a:t>Die BVG rechnet also anscheinend damit, dass alle Berliner Fahrgäste Deutsch lesen können, und die Hinweise in anderen Sprachen sich an Besucher/innen von außerhalb richten.</a:t>
            </a:r>
          </a:p>
        </p:txBody>
      </p:sp>
      <p:sp>
        <p:nvSpPr>
          <p:cNvPr id="4" name="Foliennummernplatzhalter 3"/>
          <p:cNvSpPr>
            <a:spLocks noGrp="1"/>
          </p:cNvSpPr>
          <p:nvPr>
            <p:ph type="sldNum" sz="quarter" idx="10"/>
          </p:nvPr>
        </p:nvSpPr>
        <p:spPr/>
        <p:txBody>
          <a:bodyPr/>
          <a:lstStyle/>
          <a:p>
            <a:fld id="{65331F39-9C9E-43C7-B1DD-97E8CA77DCED}" type="slidenum">
              <a:rPr lang="de-DE" smtClean="0"/>
              <a:pPr/>
              <a:t>22</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i="1" baseline="0" dirty="0" smtClean="0"/>
              <a:t>Diese Warnung an einem Geldautomat ist zunächst auf Deutsch geschrieben, weil es ganz einfach die am weitesten verbreitete Sprache in Deutschland ist.</a:t>
            </a:r>
          </a:p>
          <a:p>
            <a:r>
              <a:rPr lang="de-DE" i="1" baseline="0" dirty="0" smtClean="0"/>
              <a:t>Danach folgen Sprachen, die stereotypisch mit Diebstahlkriminalität in Verbindung gebracht werden: Polnisch, Rumänisch, Russisch.</a:t>
            </a:r>
          </a:p>
          <a:p>
            <a:r>
              <a:rPr lang="de-DE" i="1" baseline="0" dirty="0" smtClean="0"/>
              <a:t>Zum Schluss folgt Englisch, um im auch möglichst viele andere Sprachgruppen abzudecken.</a:t>
            </a:r>
          </a:p>
          <a:p>
            <a:endParaRPr lang="de-DE" baseline="0" dirty="0" smtClean="0"/>
          </a:p>
          <a:p>
            <a:r>
              <a:rPr lang="de-DE" baseline="0" dirty="0" smtClean="0"/>
              <a:t>[Dieses Beispiel gibt viel Anlass zur Diskussion mit Schüler/inne/n, die eine der drei mittleren Sprachen sprechen:] </a:t>
            </a:r>
          </a:p>
          <a:p>
            <a:r>
              <a:rPr lang="de-DE" i="1" baseline="0" dirty="0" smtClean="0"/>
              <a:t>Wie fühlt es sich an, wenn ausgerechnet in diesem Zusammenhang die eigene Sprache verwendet wird, während sie sonst im öffentlichen Raum fast nie präsent ist?</a:t>
            </a:r>
          </a:p>
        </p:txBody>
      </p:sp>
      <p:sp>
        <p:nvSpPr>
          <p:cNvPr id="4" name="Foliennummernplatzhalter 3"/>
          <p:cNvSpPr>
            <a:spLocks noGrp="1"/>
          </p:cNvSpPr>
          <p:nvPr>
            <p:ph type="sldNum" sz="quarter" idx="10"/>
          </p:nvPr>
        </p:nvSpPr>
        <p:spPr/>
        <p:txBody>
          <a:bodyPr/>
          <a:lstStyle/>
          <a:p>
            <a:fld id="{65331F39-9C9E-43C7-B1DD-97E8CA77DCED}" type="slidenum">
              <a:rPr lang="de-DE" smtClean="0"/>
              <a:pPr/>
              <a:t>23</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i="1" baseline="0" dirty="0" smtClean="0"/>
              <a:t>Diese Apotheke in Berlin-Neukölln versucht, mit </a:t>
            </a:r>
            <a:r>
              <a:rPr lang="de-DE" i="1" baseline="0" dirty="0" err="1" smtClean="0"/>
              <a:t>Vielsprachigkeit</a:t>
            </a:r>
            <a:r>
              <a:rPr lang="de-DE" i="1" baseline="0" dirty="0" smtClean="0"/>
              <a:t> einen möglichst breiten Kundenkreis anzusprechen.</a:t>
            </a:r>
          </a:p>
          <a:p>
            <a:r>
              <a:rPr lang="de-DE" i="1" baseline="0" dirty="0" smtClean="0"/>
              <a:t>Darunter sind Sprachen großer </a:t>
            </a:r>
            <a:r>
              <a:rPr lang="de-DE" i="1" baseline="0" dirty="0" err="1" smtClean="0"/>
              <a:t>Einwanderergemeinschaften</a:t>
            </a:r>
            <a:r>
              <a:rPr lang="de-DE" i="1" baseline="0" dirty="0" smtClean="0"/>
              <a:t> (Türkisch, Arabisch, Kurdisch, Griechisch, Russisch…) ebenso wie Englisch, mit dem internationale Laufkundschaft (Touristen, Geschäftsreisende, Passanten) angesprochen werden.</a:t>
            </a:r>
          </a:p>
          <a:p>
            <a:r>
              <a:rPr lang="de-DE" i="1" baseline="0" dirty="0" smtClean="0"/>
              <a:t>Darüber steht in der Sprache der Mehrheit, auf Deutsch, am größten das Wort „Apotheke“.</a:t>
            </a:r>
          </a:p>
          <a:p>
            <a:endParaRPr lang="de-DE" i="1" baseline="0" dirty="0" smtClean="0"/>
          </a:p>
          <a:p>
            <a:r>
              <a:rPr lang="de-DE" i="1" baseline="0" dirty="0" smtClean="0"/>
              <a:t>Zusätzlich weisen die Aufschriften noch einmal darauf hin, dass das Personal Türkisch und Englisch spricht. Dass auch Deutsch gesprochen wird, setzt man voraus.</a:t>
            </a:r>
          </a:p>
          <a:p>
            <a:endParaRPr lang="de-DE" i="1" baseline="0" dirty="0" smtClean="0"/>
          </a:p>
          <a:p>
            <a:r>
              <a:rPr lang="de-DE" i="1" baseline="0" dirty="0" smtClean="0"/>
              <a:t>Mehrsprachigkeit wird hier ganz deutlich und umfassend als großer Vorteil dargestellt, in diesem Fall vor allem als eine Möglichkeit, mehr Kunden anzulocken.</a:t>
            </a:r>
          </a:p>
        </p:txBody>
      </p:sp>
      <p:sp>
        <p:nvSpPr>
          <p:cNvPr id="4" name="Foliennummernplatzhalter 3"/>
          <p:cNvSpPr>
            <a:spLocks noGrp="1"/>
          </p:cNvSpPr>
          <p:nvPr>
            <p:ph type="sldNum" sz="quarter" idx="10"/>
          </p:nvPr>
        </p:nvSpPr>
        <p:spPr/>
        <p:txBody>
          <a:bodyPr/>
          <a:lstStyle/>
          <a:p>
            <a:fld id="{65331F39-9C9E-43C7-B1DD-97E8CA77DCED}" type="slidenum">
              <a:rPr lang="de-DE" smtClean="0"/>
              <a:pPr/>
              <a:t>24</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aseline="0" dirty="0" smtClean="0"/>
              <a:t>[Lassen Sie die Schüler/innen den Ort raten und zeigen, an dem das Foto aufgenommen wurde. Der Pfeil kann als Auflösung anschließend eingeblendet werden.</a:t>
            </a:r>
          </a:p>
          <a:p>
            <a:r>
              <a:rPr lang="de-DE" baseline="0" dirty="0" smtClean="0"/>
              <a:t>Zeigen Sie am rechten Kartenausschnitt, dass München in Süddeutschland relativ nah an Italien liegt: Deshalb kommen viele Besucher aus Italien nach München. In Deutschland leben aber auch viele Menschen, die Italienisch sprechen und diese Werbung verstehen können.]</a:t>
            </a:r>
          </a:p>
          <a:p>
            <a:endParaRPr lang="de-DE" baseline="0" dirty="0" smtClean="0"/>
          </a:p>
          <a:p>
            <a:r>
              <a:rPr lang="de-DE" baseline="0" dirty="0" smtClean="0"/>
              <a:t>[Quelle der Karten: Lizenzfrei unter http://www.d-maps.com/carte.php?num_car=17869&amp;lang=en sowie http://www.d-maps.com/carte.php?num_car=4578&amp;lang=de]</a:t>
            </a:r>
          </a:p>
        </p:txBody>
      </p:sp>
      <p:sp>
        <p:nvSpPr>
          <p:cNvPr id="4" name="Foliennummernplatzhalter 3"/>
          <p:cNvSpPr>
            <a:spLocks noGrp="1"/>
          </p:cNvSpPr>
          <p:nvPr>
            <p:ph type="sldNum" sz="quarter" idx="10"/>
          </p:nvPr>
        </p:nvSpPr>
        <p:spPr/>
        <p:txBody>
          <a:bodyPr/>
          <a:lstStyle/>
          <a:p>
            <a:fld id="{65331F39-9C9E-43C7-B1DD-97E8CA77DCED}" type="slidenum">
              <a:rPr lang="de-DE" smtClean="0"/>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i="1" dirty="0" smtClean="0"/>
              <a:t>Was vermutet ihr, wo</a:t>
            </a:r>
            <a:r>
              <a:rPr lang="de-DE" i="1" baseline="0" dirty="0" smtClean="0"/>
              <a:t> dieses Foto gemacht wurde?</a:t>
            </a:r>
          </a:p>
          <a:p>
            <a:r>
              <a:rPr lang="de-DE" i="1" baseline="0" dirty="0" smtClean="0"/>
              <a:t>Welche Sprachen sind hier zu lesen? Versteht jemand, was hier geschrieben steht?</a:t>
            </a:r>
          </a:p>
          <a:p>
            <a:r>
              <a:rPr lang="de-DE" i="1" baseline="0" dirty="0" smtClean="0"/>
              <a:t>Warum wurden genau diese Sprachen ausgesucht?</a:t>
            </a:r>
          </a:p>
          <a:p>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[Zeigen Sie dazu die Karte auf der folgenden Folie und lassen Sie die Schüler/innen den Ort raten und zeigen. Der Pfeil kann als Auflösung anschließend eingeblendet werden.]</a:t>
            </a:r>
          </a:p>
          <a:p>
            <a:endParaRPr lang="de-DE" baseline="0" dirty="0" smtClean="0"/>
          </a:p>
          <a:p>
            <a:r>
              <a:rPr lang="de-DE" i="1" baseline="0" dirty="0" smtClean="0"/>
              <a:t>Auflösung: Das Bild zeigt ein Hinweisschild an der Grenze zwischen Norwegen und Russland, in der Nähe der norwegischen Stadt </a:t>
            </a:r>
            <a:r>
              <a:rPr lang="de-DE" i="1" baseline="0" dirty="0" err="1" smtClean="0"/>
              <a:t>Kirkenes</a:t>
            </a:r>
            <a:r>
              <a:rPr lang="de-DE" i="1" baseline="0" dirty="0" smtClean="0"/>
              <a:t>. Die Aufschrift ist auf Englisch, Norwegisch und Russisch. Norwegisch und Russisch sind die wichtigsten Sprachen der beiden angrenzenden Länder, Englisch wird in der ganzen Welt sehr häufig verstanden.</a:t>
            </a:r>
          </a:p>
          <a:p>
            <a:r>
              <a:rPr lang="de-DE" i="1" baseline="0" dirty="0" smtClean="0"/>
              <a:t>Dies sind aber nicht die einzigen Sprachen, die in dieser Gegend gesprochen werden: Manche Menschen sprechen dort Samisch in Norwegen und in Russland, aber auch in anderen Ländern in der Umgebung. Russland ist ein riesiges Land, in dem noch ganz viele weitere Sprachen gesprochen werden.</a:t>
            </a:r>
          </a:p>
          <a:p>
            <a:r>
              <a:rPr lang="de-DE" i="1" baseline="0" dirty="0" smtClean="0"/>
              <a:t>Auf dem Schild stehen aber nur die Sprachen, die in diesen Ländern die meisten Menschen verstehen.</a:t>
            </a:r>
          </a:p>
          <a:p>
            <a:endParaRPr lang="de-DE" baseline="0" dirty="0" smtClean="0"/>
          </a:p>
          <a:p>
            <a:r>
              <a:rPr lang="de-DE" i="1" baseline="0" dirty="0" smtClean="0"/>
              <a:t>Warum werden hier verschiedene Schriften benutzt? Könnt ihr die untere Aufschrift lesen?</a:t>
            </a:r>
          </a:p>
          <a:p>
            <a:r>
              <a:rPr lang="de-DE" i="1" baseline="0" dirty="0" smtClean="0"/>
              <a:t>Russisch wird mit dem kyrillischen Alphabet geschrieben, das etwas anders aussieht als das lateinische Alphabet, das wir im Deutschen benutzen, aber auch im Englischen, Norwegischen oder z.B. im Türkischen und Polnischen.</a:t>
            </a:r>
          </a:p>
          <a:p>
            <a:r>
              <a:rPr lang="de-DE" i="1" baseline="0" dirty="0" smtClean="0"/>
              <a:t>Das kyrillische Alphabet benutzt man aber nicht nur für die russische Sprache, sondern z.B. auch für Serbisch, Mazedonisch, Bulgarisch oder Ukrainisch.</a:t>
            </a:r>
          </a:p>
          <a:p>
            <a:endParaRPr lang="de-DE" i="1" baseline="0" dirty="0" smtClean="0"/>
          </a:p>
          <a:p>
            <a:r>
              <a:rPr lang="de-DE" i="1" baseline="0" dirty="0" smtClean="0"/>
              <a:t>Welche Unterschiede gibt es zu dem Bild, das ihr vorher gesehen habt?</a:t>
            </a:r>
          </a:p>
          <a:p>
            <a:r>
              <a:rPr lang="de-DE" baseline="0" dirty="0" smtClean="0"/>
              <a:t>[Das Schild ist offizieller, es gibt Anweisungen anstatt Werbung zu machen – es soll Unberechtigte vom Weitergehen/-fahren abhalten anstatt Kunden anzulocken.]</a:t>
            </a:r>
          </a:p>
          <a:p>
            <a:endParaRPr lang="de-DE" baseline="0" dirty="0" smtClean="0"/>
          </a:p>
          <a:p>
            <a:r>
              <a:rPr lang="de-DE" baseline="0" dirty="0" smtClean="0"/>
              <a:t>[Übersetzung: „Schengen-Grenze, zugangsbeschränktes Gebiet. Zugang nur für Reisende / nur für Personen, die die Grenze überqueren“]</a:t>
            </a:r>
          </a:p>
        </p:txBody>
      </p:sp>
      <p:sp>
        <p:nvSpPr>
          <p:cNvPr id="4" name="Foliennummernplatzhalter 3"/>
          <p:cNvSpPr>
            <a:spLocks noGrp="1"/>
          </p:cNvSpPr>
          <p:nvPr>
            <p:ph type="sldNum" sz="quarter" idx="10"/>
          </p:nvPr>
        </p:nvSpPr>
        <p:spPr/>
        <p:txBody>
          <a:bodyPr/>
          <a:lstStyle/>
          <a:p>
            <a:fld id="{65331F39-9C9E-43C7-B1DD-97E8CA77DCED}" type="slidenum">
              <a:rPr lang="de-DE" smtClean="0"/>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i="1" baseline="0" dirty="0" smtClean="0"/>
              <a:t>Lassen Sie die Schüler/innen den Ort raten und zeigen, an dem das Foto aufgenommen wurde. Der Pfeil kann als Auflösung anschließend eingeblendet werden.</a:t>
            </a:r>
          </a:p>
          <a:p>
            <a:endParaRPr lang="de-DE" baseline="0" dirty="0" smtClean="0"/>
          </a:p>
          <a:p>
            <a:r>
              <a:rPr lang="de-DE" baseline="0" dirty="0" smtClean="0"/>
              <a:t>[Quelle der Karte: Lizenzfrei unter http://www.d-maps.com/carte.php?num_car=4578&amp;lang=de]</a:t>
            </a:r>
          </a:p>
        </p:txBody>
      </p:sp>
      <p:sp>
        <p:nvSpPr>
          <p:cNvPr id="4" name="Foliennummernplatzhalter 3"/>
          <p:cNvSpPr>
            <a:spLocks noGrp="1"/>
          </p:cNvSpPr>
          <p:nvPr>
            <p:ph type="sldNum" sz="quarter" idx="10"/>
          </p:nvPr>
        </p:nvSpPr>
        <p:spPr/>
        <p:txBody>
          <a:bodyPr/>
          <a:lstStyle/>
          <a:p>
            <a:fld id="{65331F39-9C9E-43C7-B1DD-97E8CA77DCED}" type="slidenum">
              <a:rPr lang="de-DE" smtClean="0"/>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i="1" dirty="0" smtClean="0"/>
              <a:t>Was vermutet ihr, wo</a:t>
            </a:r>
            <a:r>
              <a:rPr lang="de-DE" i="1" baseline="0" dirty="0" smtClean="0"/>
              <a:t> dieses Foto gemacht wurde?</a:t>
            </a:r>
          </a:p>
          <a:p>
            <a:r>
              <a:rPr lang="de-DE" i="1" baseline="0" dirty="0" smtClean="0"/>
              <a:t>Welche Sprachen sind hier zu lesen? Versteht jemand, was hier geschrieben steht?</a:t>
            </a:r>
          </a:p>
          <a:p>
            <a:r>
              <a:rPr lang="de-DE" i="1" baseline="0" dirty="0" smtClean="0"/>
              <a:t>Warum wurden genau diese Sprachen ausgesucht?</a:t>
            </a:r>
          </a:p>
          <a:p>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[Zeigen Sie dazu die Karte auf der folgenden Folie. Der Pfeil mit der Auflösung kann anschließend eingeblendet werden.]</a:t>
            </a:r>
          </a:p>
          <a:p>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i="1" baseline="0" dirty="0" smtClean="0"/>
              <a:t>Auflösung: Das Bild stammt aus der chinesischen Stadt Macao, die früher einmal zu Portugal gehört hat. Der Hinweis ist auf Chinesisch, Portugiesisch und Englisch geschrieben. Englisch wird dort häufig von Touristen und Geschäftsleuten benutzt.</a:t>
            </a:r>
          </a:p>
          <a:p>
            <a:r>
              <a:rPr lang="de-DE" i="1" baseline="0" dirty="0" smtClean="0"/>
              <a:t>Man spricht im Süden von China, wo Macao liegt, aber nicht nur Mandarin das wir oft einfach „Chinesisch“ nennen, sondern viel häufiger auch Kantonesisch, eine andere Variante des Chinesischen.</a:t>
            </a:r>
          </a:p>
          <a:p>
            <a:r>
              <a:rPr lang="de-DE" i="1" baseline="0" dirty="0" smtClean="0"/>
              <a:t>Die chinesische Schrift kann also auf zwei Arten gelesen werden.</a:t>
            </a:r>
          </a:p>
          <a:p>
            <a:r>
              <a:rPr lang="de-DE" i="1" baseline="0" dirty="0" smtClean="0"/>
              <a:t>In China gibt es neben Mandarin und Kantonesisch noch viele weitere Sprachen – und Mandarin und Kantonesisch werden auch in anderen Ländern gesprochen, zum Beispiel in Singapur, Taiwan, Malaysia und vielen anderen.</a:t>
            </a:r>
          </a:p>
          <a:p>
            <a:endParaRPr lang="de-DE" baseline="0" dirty="0" smtClean="0"/>
          </a:p>
          <a:p>
            <a:r>
              <a:rPr lang="de-DE" i="1" baseline="0" dirty="0" smtClean="0"/>
              <a:t>Das Schild ist in den drei Sprachen geschrieben, damit jeder den Hinweis versteht: Alle sollen wissen, dass man in der Stadt gegenüber anderen Respekt haben soll und nichts kaputt machen soll.</a:t>
            </a:r>
          </a:p>
          <a:p>
            <a:endParaRPr lang="de-DE" i="1" baseline="0" dirty="0" smtClean="0"/>
          </a:p>
          <a:p>
            <a:r>
              <a:rPr lang="de-DE" i="1" baseline="0" dirty="0" smtClean="0"/>
              <a:t>Welche Unterschiede und Gemeinsamkeiten gibt es zu den Bildern, die ihr vorher gesehen habt?</a:t>
            </a:r>
          </a:p>
          <a:p>
            <a:endParaRPr lang="de-DE" i="1" baseline="0" dirty="0" smtClean="0"/>
          </a:p>
          <a:p>
            <a:r>
              <a:rPr lang="de-DE" i="1" baseline="0" dirty="0" smtClean="0"/>
              <a:t>Es gibt wieder eine andere Art der Schrift, nämlich Chinesisch. Um Chinesisch zu schreiben, werden keine Buchstaben benutzt, wie wir es tun – oder wie es auch vorhin beim Russischen war. Stattdessen setzt man aus verschiedenen Teilen ein Zeichen zusammen, die man hier gut einzeln erkennen kann. Jedes dieser Zeichen ist ein Wort, eine Silbe oder ein Begriff.</a:t>
            </a:r>
          </a:p>
        </p:txBody>
      </p:sp>
      <p:sp>
        <p:nvSpPr>
          <p:cNvPr id="4" name="Foliennummernplatzhalter 3"/>
          <p:cNvSpPr>
            <a:spLocks noGrp="1"/>
          </p:cNvSpPr>
          <p:nvPr>
            <p:ph type="sldNum" sz="quarter" idx="10"/>
          </p:nvPr>
        </p:nvSpPr>
        <p:spPr/>
        <p:txBody>
          <a:bodyPr/>
          <a:lstStyle/>
          <a:p>
            <a:fld id="{65331F39-9C9E-43C7-B1DD-97E8CA77DCED}" type="slidenum">
              <a:rPr lang="de-DE" smtClean="0"/>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[Lassen Sie die Schüler/innen den Ort raten und zeigen, an dem das Foto aufgenommen wurde. Der Pfeil kann als Auflösung anschließend eingeblendet werden.]</a:t>
            </a:r>
          </a:p>
          <a:p>
            <a:endParaRPr lang="de-DE" baseline="0" dirty="0" smtClean="0"/>
          </a:p>
          <a:p>
            <a:r>
              <a:rPr lang="de-DE" i="1" baseline="0" dirty="0" smtClean="0"/>
              <a:t>Macao liegt im Süden von China, dem Land mit den meisten Menschen auf der Welt.</a:t>
            </a:r>
          </a:p>
          <a:p>
            <a:endParaRPr lang="de-DE" baseline="0" dirty="0" smtClean="0"/>
          </a:p>
          <a:p>
            <a:r>
              <a:rPr lang="de-DE" baseline="0" dirty="0" smtClean="0"/>
              <a:t>[Quelle der Karte: Lizenzfrei unter http://www.d-maps.com/carte.php?num_car=13184&amp;lang=de]</a:t>
            </a:r>
          </a:p>
        </p:txBody>
      </p:sp>
      <p:sp>
        <p:nvSpPr>
          <p:cNvPr id="4" name="Foliennummernplatzhalter 3"/>
          <p:cNvSpPr>
            <a:spLocks noGrp="1"/>
          </p:cNvSpPr>
          <p:nvPr>
            <p:ph type="sldNum" sz="quarter" idx="10"/>
          </p:nvPr>
        </p:nvSpPr>
        <p:spPr/>
        <p:txBody>
          <a:bodyPr/>
          <a:lstStyle/>
          <a:p>
            <a:fld id="{65331F39-9C9E-43C7-B1DD-97E8CA77DCED}" type="slidenum">
              <a:rPr lang="de-DE" smtClean="0"/>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i="1" baseline="0" dirty="0" smtClean="0"/>
              <a:t>Was auf dem ersten Bild geschrieben steht, versteht ihr bestimmt alle. Was glaubt ihr, woher dieses Bild kommt?</a:t>
            </a:r>
            <a:r>
              <a:rPr lang="de-DE" baseline="0" dirty="0" smtClean="0"/>
              <a:t/>
            </a:r>
            <a:br>
              <a:rPr lang="de-DE" baseline="0" dirty="0" smtClean="0"/>
            </a:br>
            <a:r>
              <a:rPr lang="de-DE" baseline="0" dirty="0" smtClean="0"/>
              <a:t>[Lassen Sie die Schüler/innen erraten, dass es sich um den Dialekt von Berlin handelt.]</a:t>
            </a:r>
          </a:p>
          <a:p>
            <a:r>
              <a:rPr lang="de-DE" baseline="0" dirty="0" smtClean="0"/>
              <a:t/>
            </a:r>
            <a:br>
              <a:rPr lang="de-DE" baseline="0" dirty="0" smtClean="0"/>
            </a:br>
            <a:r>
              <a:rPr lang="de-DE" i="1" baseline="0" dirty="0" smtClean="0"/>
              <a:t>Auch dieses zweite Bild kommt aus Berlin. Erkennt jemand die Sprache? Kann jemand übersetzen, was hier geschrieben steht?</a:t>
            </a:r>
            <a:r>
              <a:rPr lang="de-DE" baseline="0" dirty="0" smtClean="0"/>
              <a:t/>
            </a:r>
            <a:br>
              <a:rPr lang="de-DE" baseline="0" dirty="0" smtClean="0"/>
            </a:br>
            <a:r>
              <a:rPr lang="de-DE" baseline="0" dirty="0" smtClean="0"/>
              <a:t>[Lassen Sie ggf. Schüler/innen mit Türkischkenntnissen die Notiz übersetzen.]</a:t>
            </a:r>
          </a:p>
          <a:p>
            <a:endParaRPr lang="de-DE" baseline="0" dirty="0" smtClean="0"/>
          </a:p>
          <a:p>
            <a:r>
              <a:rPr lang="de-DE" baseline="0" dirty="0" smtClean="0"/>
              <a:t>[Übersetzung: „</a:t>
            </a:r>
            <a:r>
              <a:rPr lang="de-DE" dirty="0" smtClean="0"/>
              <a:t>Freunde, werft Eure Kippen und Kerne bitte nicht vor die Tür auf den Boden. Danke.“]</a:t>
            </a:r>
            <a:endParaRPr lang="de-DE" baseline="0" dirty="0" smtClean="0"/>
          </a:p>
          <a:p>
            <a:endParaRPr lang="de-DE" baseline="0" dirty="0" smtClean="0"/>
          </a:p>
          <a:p>
            <a:r>
              <a:rPr lang="de-DE" i="1" baseline="0" dirty="0" smtClean="0"/>
              <a:t>Wie unterscheiden sich denn diese beiden Bilder von denen, die ihr vorher gesehen habt?</a:t>
            </a:r>
          </a:p>
          <a:p>
            <a:endParaRPr lang="de-DE" i="1" baseline="0" dirty="0" smtClean="0"/>
          </a:p>
          <a:p>
            <a:r>
              <a:rPr lang="de-DE" i="1" baseline="0" dirty="0" smtClean="0"/>
              <a:t>Auf diesen Fotos ist die Schrift nicht gedruckt, sondern anders geschrieben: Einmal als Graffiti gesprüht, und einmal handschriftlich auf einen Zettel geschrieben, der an die Mauer geklebt ist.</a:t>
            </a:r>
          </a:p>
          <a:p>
            <a:r>
              <a:rPr lang="de-DE" i="1" baseline="0" dirty="0" smtClean="0"/>
              <a:t>Die Bilder, die ihr jetzt gesehen habt,  zeigen ganz viele unterschiedliche Beispiele, wo und wie man überall Sprachen und Dialekte in der Stadt finden kann.</a:t>
            </a:r>
          </a:p>
          <a:p>
            <a:r>
              <a:rPr lang="de-DE" i="1" baseline="0" dirty="0" smtClean="0"/>
              <a:t>Das alles nennen wir „Sprachlandschaften“.</a:t>
            </a:r>
          </a:p>
        </p:txBody>
      </p:sp>
      <p:sp>
        <p:nvSpPr>
          <p:cNvPr id="4" name="Foliennummernplatzhalter 3"/>
          <p:cNvSpPr>
            <a:spLocks noGrp="1"/>
          </p:cNvSpPr>
          <p:nvPr>
            <p:ph type="sldNum" sz="quarter" idx="10"/>
          </p:nvPr>
        </p:nvSpPr>
        <p:spPr/>
        <p:txBody>
          <a:bodyPr/>
          <a:lstStyle/>
          <a:p>
            <a:fld id="{65331F39-9C9E-43C7-B1DD-97E8CA77DCED}" type="slidenum">
              <a:rPr lang="de-DE" smtClean="0"/>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i="1" baseline="0" dirty="0" smtClean="0"/>
              <a:t>In manchen Städten ist die Sprachlandschaft besonders bunt und vielfältig.</a:t>
            </a:r>
          </a:p>
          <a:p>
            <a:r>
              <a:rPr lang="de-DE" i="1" baseline="0" dirty="0" smtClean="0"/>
              <a:t>Erkennt ihr die Sprachen auf dem Bild wieder?</a:t>
            </a:r>
          </a:p>
          <a:p>
            <a:endParaRPr lang="de-DE" i="1" baseline="0" dirty="0" smtClean="0"/>
          </a:p>
          <a:p>
            <a:r>
              <a:rPr lang="de-DE" i="1" baseline="0" dirty="0" smtClean="0"/>
              <a:t>Dieses Bild kommt aus Hongkong, die meisten Beschriftungen sind hier auf Chinesisch und Englisch.</a:t>
            </a:r>
          </a:p>
        </p:txBody>
      </p:sp>
      <p:sp>
        <p:nvSpPr>
          <p:cNvPr id="4" name="Foliennummernplatzhalter 3"/>
          <p:cNvSpPr>
            <a:spLocks noGrp="1"/>
          </p:cNvSpPr>
          <p:nvPr>
            <p:ph type="sldNum" sz="quarter" idx="10"/>
          </p:nvPr>
        </p:nvSpPr>
        <p:spPr/>
        <p:txBody>
          <a:bodyPr/>
          <a:lstStyle/>
          <a:p>
            <a:fld id="{65331F39-9C9E-43C7-B1DD-97E8CA77DCED}" type="slidenum">
              <a:rPr lang="de-DE" smtClean="0"/>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265273"/>
            <a:ext cx="7772400" cy="1200329"/>
          </a:xfrm>
        </p:spPr>
        <p:txBody>
          <a:bodyPr/>
          <a:lstStyle>
            <a:lvl1pPr>
              <a:defRPr b="1"/>
            </a:lvl1pPr>
          </a:lstStyle>
          <a:p>
            <a:r>
              <a:rPr lang="de-DE" smtClean="0"/>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9" name="TextBox 11"/>
          <p:cNvSpPr txBox="1"/>
          <p:nvPr/>
        </p:nvSpPr>
        <p:spPr>
          <a:xfrm>
            <a:off x="6012160" y="210825"/>
            <a:ext cx="2376488" cy="430887"/>
          </a:xfrm>
          <a:prstGeom prst="rect">
            <a:avLst/>
          </a:prstGeom>
          <a:noFill/>
        </p:spPr>
        <p:txBody>
          <a:bodyPr>
            <a:spAutoFit/>
          </a:bodyPr>
          <a:lstStyle/>
          <a:p>
            <a:pPr>
              <a:defRPr/>
            </a:pPr>
            <a:r>
              <a:rPr lang="en-US" sz="1100" spc="10" dirty="0" err="1">
                <a:solidFill>
                  <a:schemeClr val="tx1"/>
                </a:solidFill>
                <a:latin typeface="Calibri" pitchFamily="34" charset="0"/>
                <a:cs typeface="Calibri" pitchFamily="34" charset="0"/>
              </a:rPr>
              <a:t>Aus</a:t>
            </a:r>
            <a:r>
              <a:rPr lang="en-US" sz="1100" spc="10" dirty="0">
                <a:solidFill>
                  <a:schemeClr val="tx1"/>
                </a:solidFill>
                <a:latin typeface="Calibri" pitchFamily="34" charset="0"/>
                <a:cs typeface="Calibri" pitchFamily="34" charset="0"/>
              </a:rPr>
              <a:t>- und </a:t>
            </a:r>
            <a:r>
              <a:rPr lang="en-US" sz="1100" spc="10" dirty="0" err="1">
                <a:solidFill>
                  <a:schemeClr val="tx1"/>
                </a:solidFill>
                <a:latin typeface="Calibri" pitchFamily="34" charset="0"/>
                <a:cs typeface="Calibri" pitchFamily="34" charset="0"/>
              </a:rPr>
              <a:t>Fortbildungsmodule</a:t>
            </a:r>
            <a:r>
              <a:rPr lang="en-US" sz="1100" spc="10" dirty="0">
                <a:solidFill>
                  <a:schemeClr val="tx1"/>
                </a:solidFill>
                <a:latin typeface="Calibri" pitchFamily="34" charset="0"/>
                <a:cs typeface="Calibri" pitchFamily="34" charset="0"/>
              </a:rPr>
              <a:t> </a:t>
            </a:r>
            <a:r>
              <a:rPr lang="en-US" sz="1100" spc="10" dirty="0" err="1">
                <a:solidFill>
                  <a:schemeClr val="tx1"/>
                </a:solidFill>
                <a:latin typeface="Calibri" pitchFamily="34" charset="0"/>
                <a:cs typeface="Calibri" pitchFamily="34" charset="0"/>
              </a:rPr>
              <a:t>zur</a:t>
            </a:r>
            <a:r>
              <a:rPr lang="en-US" sz="1100" spc="10" dirty="0">
                <a:solidFill>
                  <a:schemeClr val="tx1"/>
                </a:solidFill>
                <a:latin typeface="Calibri" pitchFamily="34" charset="0"/>
                <a:cs typeface="Calibri" pitchFamily="34" charset="0"/>
              </a:rPr>
              <a:t> </a:t>
            </a:r>
            <a:r>
              <a:rPr lang="en-US" sz="1100" spc="10" dirty="0" err="1">
                <a:solidFill>
                  <a:schemeClr val="tx1"/>
                </a:solidFill>
                <a:latin typeface="Calibri" pitchFamily="34" charset="0"/>
                <a:cs typeface="Calibri" pitchFamily="34" charset="0"/>
              </a:rPr>
              <a:t>Sprachvariation</a:t>
            </a:r>
            <a:r>
              <a:rPr lang="en-US" sz="1100" spc="10" dirty="0">
                <a:solidFill>
                  <a:schemeClr val="tx1"/>
                </a:solidFill>
                <a:latin typeface="Calibri" pitchFamily="34" charset="0"/>
                <a:cs typeface="Calibri" pitchFamily="34" charset="0"/>
              </a:rPr>
              <a:t> </a:t>
            </a:r>
            <a:r>
              <a:rPr lang="en-US" sz="1100" spc="10" dirty="0" err="1">
                <a:solidFill>
                  <a:schemeClr val="tx1"/>
                </a:solidFill>
                <a:latin typeface="Calibri" pitchFamily="34" charset="0"/>
                <a:cs typeface="Calibri" pitchFamily="34" charset="0"/>
              </a:rPr>
              <a:t>im</a:t>
            </a:r>
            <a:r>
              <a:rPr lang="en-US" sz="1100" spc="10" dirty="0">
                <a:solidFill>
                  <a:schemeClr val="tx1"/>
                </a:solidFill>
                <a:latin typeface="Calibri" pitchFamily="34" charset="0"/>
                <a:cs typeface="Calibri" pitchFamily="34" charset="0"/>
              </a:rPr>
              <a:t> </a:t>
            </a:r>
            <a:r>
              <a:rPr lang="en-US" sz="1100" spc="10" dirty="0" err="1">
                <a:solidFill>
                  <a:schemeClr val="tx1"/>
                </a:solidFill>
                <a:latin typeface="Calibri" pitchFamily="34" charset="0"/>
                <a:cs typeface="Calibri" pitchFamily="34" charset="0"/>
              </a:rPr>
              <a:t>urbanen</a:t>
            </a:r>
            <a:r>
              <a:rPr lang="en-US" sz="1100" spc="10" dirty="0">
                <a:solidFill>
                  <a:schemeClr val="tx1"/>
                </a:solidFill>
                <a:latin typeface="Calibri" pitchFamily="34" charset="0"/>
                <a:cs typeface="Calibri" pitchFamily="34" charset="0"/>
              </a:rPr>
              <a:t> </a:t>
            </a:r>
            <a:r>
              <a:rPr lang="en-US" sz="1100" spc="10" dirty="0" err="1" smtClean="0">
                <a:solidFill>
                  <a:schemeClr val="tx1"/>
                </a:solidFill>
                <a:latin typeface="Calibri" pitchFamily="34" charset="0"/>
                <a:cs typeface="Calibri" pitchFamily="34" charset="0"/>
              </a:rPr>
              <a:t>Raum</a:t>
            </a:r>
            <a:endParaRPr lang="en-US" sz="1100" spc="1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1233855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980728"/>
            <a:ext cx="8229600" cy="1200329"/>
          </a:xfrm>
        </p:spPr>
        <p:txBody>
          <a:bodyPr/>
          <a:lstStyle/>
          <a:p>
            <a:r>
              <a:rPr lang="de-DE" smtClean="0"/>
              <a:t>Titelmasterformat durch Klicken bearbeiten</a:t>
            </a:r>
            <a:endParaRPr lang="de-DE" dirty="0"/>
          </a:p>
        </p:txBody>
      </p:sp>
      <p:sp>
        <p:nvSpPr>
          <p:cNvPr id="3" name="Vertikaler Textplatzhalter 2"/>
          <p:cNvSpPr>
            <a:spLocks noGrp="1"/>
          </p:cNvSpPr>
          <p:nvPr>
            <p:ph type="body" orient="vert" idx="1"/>
          </p:nvPr>
        </p:nvSpPr>
        <p:spPr>
          <a:xfrm>
            <a:off x="457200" y="2233528"/>
            <a:ext cx="8229600" cy="3921299"/>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10"/>
          <p:cNvSpPr>
            <a:spLocks noGrp="1"/>
          </p:cNvSpPr>
          <p:nvPr>
            <p:ph type="body" sz="quarter" idx="10" hasCustomPrompt="1"/>
          </p:nvPr>
        </p:nvSpPr>
        <p:spPr>
          <a:xfrm>
            <a:off x="1691680" y="169200"/>
            <a:ext cx="6480720" cy="553998"/>
          </a:xfrm>
        </p:spPr>
        <p:txBody>
          <a:bodyPr lIns="0" tIns="0" rIns="0" bIns="0" anchor="ctr" anchorCtr="0">
            <a:normAutofit/>
          </a:bodyPr>
          <a:lstStyle>
            <a:lvl1pPr marL="0" indent="0" algn="ctr">
              <a:buNone/>
              <a:defRPr sz="3600" b="1">
                <a:solidFill>
                  <a:schemeClr val="tx1"/>
                </a:solidFill>
              </a:defRPr>
            </a:lvl1pPr>
          </a:lstStyle>
          <a:p>
            <a:pPr lvl="0"/>
            <a:r>
              <a:rPr lang="de-DE" dirty="0" smtClean="0"/>
              <a:t>Überschrift</a:t>
            </a:r>
            <a:endParaRPr lang="de-DE" dirty="0"/>
          </a:p>
        </p:txBody>
      </p:sp>
    </p:spTree>
    <p:extLst>
      <p:ext uri="{BB962C8B-B14F-4D97-AF65-F5344CB8AC3E}">
        <p14:creationId xmlns:p14="http://schemas.microsoft.com/office/powerpoint/2010/main" val="10544620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124744"/>
            <a:ext cx="2057400" cy="5001419"/>
          </a:xfrm>
        </p:spPr>
        <p:txBody>
          <a:bodyPr vert="eaVert"/>
          <a:lstStyle/>
          <a:p>
            <a:r>
              <a:rPr lang="de-DE" smtClean="0"/>
              <a:t>Titelmasterformat durch Klicken bearbeiten</a:t>
            </a:r>
            <a:endParaRPr lang="de-DE" dirty="0"/>
          </a:p>
        </p:txBody>
      </p:sp>
      <p:sp>
        <p:nvSpPr>
          <p:cNvPr id="3" name="Vertikaler Textplatzhalter 2"/>
          <p:cNvSpPr>
            <a:spLocks noGrp="1"/>
          </p:cNvSpPr>
          <p:nvPr>
            <p:ph type="body" orient="vert" idx="1"/>
          </p:nvPr>
        </p:nvSpPr>
        <p:spPr>
          <a:xfrm>
            <a:off x="457200" y="1124744"/>
            <a:ext cx="6019800" cy="5001419"/>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10"/>
          <p:cNvSpPr>
            <a:spLocks noGrp="1"/>
          </p:cNvSpPr>
          <p:nvPr>
            <p:ph type="body" sz="quarter" idx="10" hasCustomPrompt="1"/>
          </p:nvPr>
        </p:nvSpPr>
        <p:spPr>
          <a:xfrm>
            <a:off x="1691680" y="169200"/>
            <a:ext cx="6480720" cy="553998"/>
          </a:xfrm>
        </p:spPr>
        <p:txBody>
          <a:bodyPr lIns="0" tIns="0" rIns="0" bIns="0" anchor="ctr" anchorCtr="0">
            <a:normAutofit/>
          </a:bodyPr>
          <a:lstStyle>
            <a:lvl1pPr marL="0" indent="0" algn="ctr">
              <a:buNone/>
              <a:defRPr sz="3600" b="1">
                <a:solidFill>
                  <a:schemeClr val="tx1"/>
                </a:solidFill>
              </a:defRPr>
            </a:lvl1pPr>
          </a:lstStyle>
          <a:p>
            <a:pPr lvl="0"/>
            <a:r>
              <a:rPr lang="de-DE" dirty="0" smtClean="0"/>
              <a:t>Überschrift</a:t>
            </a:r>
            <a:endParaRPr lang="de-DE" dirty="0"/>
          </a:p>
        </p:txBody>
      </p:sp>
    </p:spTree>
    <p:extLst>
      <p:ext uri="{BB962C8B-B14F-4D97-AF65-F5344CB8AC3E}">
        <p14:creationId xmlns:p14="http://schemas.microsoft.com/office/powerpoint/2010/main" val="42126028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9" name="Textplatzhalter 10"/>
          <p:cNvSpPr>
            <a:spLocks noGrp="1"/>
          </p:cNvSpPr>
          <p:nvPr>
            <p:ph type="body" sz="quarter" idx="13" hasCustomPrompt="1"/>
          </p:nvPr>
        </p:nvSpPr>
        <p:spPr>
          <a:xfrm>
            <a:off x="1691680" y="169200"/>
            <a:ext cx="6480720" cy="553998"/>
          </a:xfrm>
        </p:spPr>
        <p:txBody>
          <a:bodyPr lIns="0" tIns="0" rIns="0" bIns="0" anchor="ctr" anchorCtr="0">
            <a:normAutofit/>
          </a:bodyPr>
          <a:lstStyle>
            <a:lvl1pPr marL="0" indent="0" algn="ctr">
              <a:buNone/>
              <a:defRPr sz="3600" b="1">
                <a:solidFill>
                  <a:schemeClr val="tx1"/>
                </a:solidFill>
              </a:defRPr>
            </a:lvl1pPr>
          </a:lstStyle>
          <a:p>
            <a:pPr lvl="0"/>
            <a:r>
              <a:rPr lang="de-DE" dirty="0" smtClean="0"/>
              <a:t>Überschrift</a:t>
            </a:r>
            <a:endParaRPr lang="de-DE" dirty="0"/>
          </a:p>
        </p:txBody>
      </p:sp>
    </p:spTree>
    <p:extLst>
      <p:ext uri="{BB962C8B-B14F-4D97-AF65-F5344CB8AC3E}">
        <p14:creationId xmlns:p14="http://schemas.microsoft.com/office/powerpoint/2010/main" val="3111962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C20990B2-8953-4683-B501-F32025B9065D}" type="datetimeFigureOut">
              <a:rPr lang="de-DE" smtClean="0"/>
              <a:pPr/>
              <a:t>26.03.2015</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DC3CBE0A-B4B5-4C5C-8ACA-948545AA7261}" type="slidenum">
              <a:rPr lang="de-DE" smtClean="0"/>
              <a:pPr/>
              <a:t>‹Nr.›</a:t>
            </a:fld>
            <a:endParaRPr lang="de-DE"/>
          </a:p>
        </p:txBody>
      </p:sp>
    </p:spTree>
    <p:extLst>
      <p:ext uri="{BB962C8B-B14F-4D97-AF65-F5344CB8AC3E}">
        <p14:creationId xmlns:p14="http://schemas.microsoft.com/office/powerpoint/2010/main" val="3248145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Textplatzhalter 10"/>
          <p:cNvSpPr>
            <a:spLocks noGrp="1"/>
          </p:cNvSpPr>
          <p:nvPr>
            <p:ph type="body" sz="quarter" idx="10" hasCustomPrompt="1"/>
          </p:nvPr>
        </p:nvSpPr>
        <p:spPr>
          <a:xfrm>
            <a:off x="1691680" y="169200"/>
            <a:ext cx="6480720" cy="553998"/>
          </a:xfrm>
        </p:spPr>
        <p:txBody>
          <a:bodyPr lIns="0" tIns="0" rIns="0" bIns="0" anchor="ctr" anchorCtr="0">
            <a:normAutofit/>
          </a:bodyPr>
          <a:lstStyle>
            <a:lvl1pPr marL="0" indent="0" algn="ctr">
              <a:buNone/>
              <a:defRPr sz="3600" b="1">
                <a:solidFill>
                  <a:schemeClr val="tx1"/>
                </a:solidFill>
              </a:defRPr>
            </a:lvl1pPr>
          </a:lstStyle>
          <a:p>
            <a:pPr lvl="0"/>
            <a:r>
              <a:rPr lang="de-DE" dirty="0" smtClean="0"/>
              <a:t>Überschrift</a:t>
            </a:r>
            <a:endParaRPr lang="de-DE" dirty="0"/>
          </a:p>
        </p:txBody>
      </p:sp>
    </p:spTree>
    <p:extLst>
      <p:ext uri="{BB962C8B-B14F-4D97-AF65-F5344CB8AC3E}">
        <p14:creationId xmlns:p14="http://schemas.microsoft.com/office/powerpoint/2010/main" val="15101202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200329"/>
          </a:xfrm>
        </p:spPr>
        <p:txBody>
          <a:bodyPr anchor="t"/>
          <a:lstStyle>
            <a:lvl1pPr algn="l">
              <a:defRPr sz="3600" b="1" cap="all"/>
            </a:lvl1pPr>
          </a:lstStyle>
          <a:p>
            <a:r>
              <a:rPr lang="de-DE" smtClean="0"/>
              <a:t>Titelmasterformat durch Klicken bearbeiten</a:t>
            </a:r>
            <a:endParaRPr lang="de-DE"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5" name="Textplatzhalter 10"/>
          <p:cNvSpPr>
            <a:spLocks noGrp="1"/>
          </p:cNvSpPr>
          <p:nvPr>
            <p:ph type="body" sz="quarter" idx="10" hasCustomPrompt="1"/>
          </p:nvPr>
        </p:nvSpPr>
        <p:spPr>
          <a:xfrm>
            <a:off x="1691680" y="169200"/>
            <a:ext cx="6480720" cy="553998"/>
          </a:xfrm>
        </p:spPr>
        <p:txBody>
          <a:bodyPr lIns="0" tIns="0" rIns="0" bIns="0" anchor="ctr" anchorCtr="0">
            <a:normAutofit/>
          </a:bodyPr>
          <a:lstStyle>
            <a:lvl1pPr marL="0" indent="0" algn="ctr">
              <a:buNone/>
              <a:defRPr sz="3600" b="1">
                <a:solidFill>
                  <a:schemeClr val="tx1"/>
                </a:solidFill>
              </a:defRPr>
            </a:lvl1pPr>
          </a:lstStyle>
          <a:p>
            <a:pPr lvl="0"/>
            <a:r>
              <a:rPr lang="de-DE" dirty="0" smtClean="0"/>
              <a:t>Überschrift</a:t>
            </a:r>
            <a:endParaRPr lang="de-DE" dirty="0"/>
          </a:p>
        </p:txBody>
      </p:sp>
    </p:spTree>
    <p:extLst>
      <p:ext uri="{BB962C8B-B14F-4D97-AF65-F5344CB8AC3E}">
        <p14:creationId xmlns:p14="http://schemas.microsoft.com/office/powerpoint/2010/main" val="9627554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932527"/>
            <a:ext cx="8229600" cy="1200329"/>
          </a:xfrm>
        </p:spPr>
        <p:txBody>
          <a:bodyPr/>
          <a:lstStyle>
            <a:lvl1pPr>
              <a:defRPr sz="3600"/>
            </a:lvl1pPr>
          </a:lstStyle>
          <a:p>
            <a:r>
              <a:rPr lang="de-DE" smtClean="0"/>
              <a:t>Titelmasterformat durch Klicken bearbeiten</a:t>
            </a:r>
            <a:endParaRPr lang="de-DE" dirty="0"/>
          </a:p>
        </p:txBody>
      </p:sp>
      <p:sp>
        <p:nvSpPr>
          <p:cNvPr id="3" name="Inhaltsplatzhalter 2"/>
          <p:cNvSpPr>
            <a:spLocks noGrp="1"/>
          </p:cNvSpPr>
          <p:nvPr>
            <p:ph sz="half" idx="1"/>
          </p:nvPr>
        </p:nvSpPr>
        <p:spPr>
          <a:xfrm>
            <a:off x="457200" y="2204864"/>
            <a:ext cx="4038600" cy="39212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2204864"/>
            <a:ext cx="4038600" cy="39212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Textplatzhalter 10"/>
          <p:cNvSpPr>
            <a:spLocks noGrp="1"/>
          </p:cNvSpPr>
          <p:nvPr>
            <p:ph type="body" sz="quarter" idx="10" hasCustomPrompt="1"/>
          </p:nvPr>
        </p:nvSpPr>
        <p:spPr>
          <a:xfrm>
            <a:off x="1691680" y="169200"/>
            <a:ext cx="6480720" cy="553998"/>
          </a:xfrm>
        </p:spPr>
        <p:txBody>
          <a:bodyPr lIns="0" tIns="0" rIns="0" bIns="0" anchor="ctr" anchorCtr="0">
            <a:normAutofit/>
          </a:bodyPr>
          <a:lstStyle>
            <a:lvl1pPr marL="0" indent="0" algn="ctr">
              <a:buNone/>
              <a:defRPr sz="3600" b="1">
                <a:solidFill>
                  <a:schemeClr val="tx1"/>
                </a:solidFill>
              </a:defRPr>
            </a:lvl1pPr>
          </a:lstStyle>
          <a:p>
            <a:pPr lvl="0"/>
            <a:r>
              <a:rPr lang="de-DE" dirty="0" smtClean="0"/>
              <a:t>Überschrift</a:t>
            </a:r>
            <a:endParaRPr lang="de-DE" dirty="0"/>
          </a:p>
        </p:txBody>
      </p:sp>
    </p:spTree>
    <p:extLst>
      <p:ext uri="{BB962C8B-B14F-4D97-AF65-F5344CB8AC3E}">
        <p14:creationId xmlns:p14="http://schemas.microsoft.com/office/powerpoint/2010/main" val="9731883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1007150"/>
            <a:ext cx="8229600" cy="523220"/>
          </a:xfrm>
        </p:spPr>
        <p:txBody>
          <a:bodyPr/>
          <a:lstStyle>
            <a:lvl1pPr>
              <a:defRPr sz="2800"/>
            </a:lvl1pPr>
          </a:lstStyle>
          <a:p>
            <a:r>
              <a:rPr lang="de-DE" smtClean="0"/>
              <a:t>Titelmasterformat durch Klicken bearbeiten</a:t>
            </a:r>
            <a:endParaRPr lang="de-DE" dirty="0"/>
          </a:p>
        </p:txBody>
      </p:sp>
      <p:sp>
        <p:nvSpPr>
          <p:cNvPr id="3" name="Textplatzhalter 2"/>
          <p:cNvSpPr>
            <a:spLocks noGrp="1"/>
          </p:cNvSpPr>
          <p:nvPr>
            <p:ph type="body" idx="1"/>
          </p:nvPr>
        </p:nvSpPr>
        <p:spPr>
          <a:xfrm>
            <a:off x="457200" y="1679129"/>
            <a:ext cx="4040188" cy="4537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645025" y="1679129"/>
            <a:ext cx="4041775" cy="4537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Textplatzhalter 10"/>
          <p:cNvSpPr>
            <a:spLocks noGrp="1"/>
          </p:cNvSpPr>
          <p:nvPr>
            <p:ph type="body" sz="quarter" idx="10" hasCustomPrompt="1"/>
          </p:nvPr>
        </p:nvSpPr>
        <p:spPr>
          <a:xfrm>
            <a:off x="1691680" y="169200"/>
            <a:ext cx="6480720" cy="553998"/>
          </a:xfrm>
        </p:spPr>
        <p:txBody>
          <a:bodyPr lIns="0" tIns="0" rIns="0" bIns="0" anchor="ctr" anchorCtr="0">
            <a:normAutofit/>
          </a:bodyPr>
          <a:lstStyle>
            <a:lvl1pPr marL="0" indent="0" algn="ctr">
              <a:buNone/>
              <a:defRPr sz="3600" b="1">
                <a:solidFill>
                  <a:schemeClr val="tx1"/>
                </a:solidFill>
              </a:defRPr>
            </a:lvl1pPr>
          </a:lstStyle>
          <a:p>
            <a:pPr lvl="0"/>
            <a:r>
              <a:rPr lang="de-DE" dirty="0" smtClean="0"/>
              <a:t>Überschrift</a:t>
            </a:r>
            <a:endParaRPr lang="de-DE" dirty="0"/>
          </a:p>
        </p:txBody>
      </p:sp>
    </p:spTree>
    <p:extLst>
      <p:ext uri="{BB962C8B-B14F-4D97-AF65-F5344CB8AC3E}">
        <p14:creationId xmlns:p14="http://schemas.microsoft.com/office/powerpoint/2010/main" val="9074369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4" name="Textplatzhalter 10"/>
          <p:cNvSpPr>
            <a:spLocks noGrp="1"/>
          </p:cNvSpPr>
          <p:nvPr>
            <p:ph type="body" sz="quarter" idx="10" hasCustomPrompt="1"/>
          </p:nvPr>
        </p:nvSpPr>
        <p:spPr>
          <a:xfrm>
            <a:off x="1691680" y="169200"/>
            <a:ext cx="6480720" cy="553998"/>
          </a:xfrm>
        </p:spPr>
        <p:txBody>
          <a:bodyPr lIns="0" tIns="0" rIns="0" bIns="0" anchor="ctr" anchorCtr="0">
            <a:normAutofit/>
          </a:bodyPr>
          <a:lstStyle>
            <a:lvl1pPr marL="0" indent="0" algn="ctr">
              <a:buNone/>
              <a:defRPr sz="3600" b="1">
                <a:solidFill>
                  <a:schemeClr val="tx1"/>
                </a:solidFill>
              </a:defRPr>
            </a:lvl1pPr>
          </a:lstStyle>
          <a:p>
            <a:pPr lvl="0"/>
            <a:r>
              <a:rPr lang="de-DE" dirty="0" smtClean="0"/>
              <a:t>Überschrift</a:t>
            </a:r>
            <a:endParaRPr lang="de-DE" dirty="0"/>
          </a:p>
        </p:txBody>
      </p:sp>
    </p:spTree>
    <p:extLst>
      <p:ext uri="{BB962C8B-B14F-4D97-AF65-F5344CB8AC3E}">
        <p14:creationId xmlns:p14="http://schemas.microsoft.com/office/powerpoint/2010/main" val="39354877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3" name="Textplatzhalter 10"/>
          <p:cNvSpPr>
            <a:spLocks noGrp="1"/>
          </p:cNvSpPr>
          <p:nvPr>
            <p:ph type="body" sz="quarter" idx="10" hasCustomPrompt="1"/>
          </p:nvPr>
        </p:nvSpPr>
        <p:spPr>
          <a:xfrm>
            <a:off x="1691680" y="169200"/>
            <a:ext cx="6480720" cy="553998"/>
          </a:xfrm>
        </p:spPr>
        <p:txBody>
          <a:bodyPr lIns="0" tIns="0" rIns="0" bIns="0" anchor="ctr" anchorCtr="0">
            <a:normAutofit/>
          </a:bodyPr>
          <a:lstStyle>
            <a:lvl1pPr marL="0" indent="0" algn="ctr">
              <a:buNone/>
              <a:defRPr sz="3600" b="1">
                <a:solidFill>
                  <a:schemeClr val="tx1"/>
                </a:solidFill>
              </a:defRPr>
            </a:lvl1pPr>
          </a:lstStyle>
          <a:p>
            <a:pPr lvl="0"/>
            <a:r>
              <a:rPr lang="de-DE" dirty="0" smtClean="0"/>
              <a:t>Überschrift</a:t>
            </a:r>
            <a:endParaRPr lang="de-DE" dirty="0"/>
          </a:p>
        </p:txBody>
      </p:sp>
    </p:spTree>
    <p:extLst>
      <p:ext uri="{BB962C8B-B14F-4D97-AF65-F5344CB8AC3E}">
        <p14:creationId xmlns:p14="http://schemas.microsoft.com/office/powerpoint/2010/main" val="16678920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970806"/>
            <a:ext cx="3008313" cy="1162050"/>
          </a:xfrm>
        </p:spPr>
        <p:txBody>
          <a:bodyPr anchor="b">
            <a:normAutofit/>
          </a:bodyPr>
          <a:lstStyle>
            <a:lvl1pPr algn="l">
              <a:defRPr sz="2000" b="1"/>
            </a:lvl1pPr>
          </a:lstStyle>
          <a:p>
            <a:r>
              <a:rPr lang="de-DE" smtClean="0"/>
              <a:t>Titelmasterformat durch Klicken bearbeiten</a:t>
            </a:r>
            <a:endParaRPr lang="de-DE" dirty="0"/>
          </a:p>
        </p:txBody>
      </p:sp>
      <p:sp>
        <p:nvSpPr>
          <p:cNvPr id="3" name="Inhaltsplatzhalter 2"/>
          <p:cNvSpPr>
            <a:spLocks noGrp="1"/>
          </p:cNvSpPr>
          <p:nvPr>
            <p:ph idx="1"/>
          </p:nvPr>
        </p:nvSpPr>
        <p:spPr>
          <a:xfrm>
            <a:off x="3575050" y="980728"/>
            <a:ext cx="5111750" cy="5145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2204864"/>
            <a:ext cx="3008313" cy="3921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6" name="Textplatzhalter 10"/>
          <p:cNvSpPr>
            <a:spLocks noGrp="1"/>
          </p:cNvSpPr>
          <p:nvPr>
            <p:ph type="body" sz="quarter" idx="10" hasCustomPrompt="1"/>
          </p:nvPr>
        </p:nvSpPr>
        <p:spPr>
          <a:xfrm>
            <a:off x="1691680" y="169200"/>
            <a:ext cx="6480720" cy="553998"/>
          </a:xfrm>
        </p:spPr>
        <p:txBody>
          <a:bodyPr lIns="0" tIns="0" rIns="0" bIns="0" anchor="ctr" anchorCtr="0">
            <a:normAutofit/>
          </a:bodyPr>
          <a:lstStyle>
            <a:lvl1pPr marL="0" indent="0" algn="ctr">
              <a:buNone/>
              <a:defRPr sz="3600" b="1">
                <a:solidFill>
                  <a:schemeClr val="tx1"/>
                </a:solidFill>
              </a:defRPr>
            </a:lvl1pPr>
          </a:lstStyle>
          <a:p>
            <a:pPr lvl="0"/>
            <a:r>
              <a:rPr lang="de-DE" dirty="0" smtClean="0"/>
              <a:t>Überschrift</a:t>
            </a:r>
            <a:endParaRPr lang="de-DE" dirty="0"/>
          </a:p>
        </p:txBody>
      </p:sp>
    </p:spTree>
    <p:extLst>
      <p:ext uri="{BB962C8B-B14F-4D97-AF65-F5344CB8AC3E}">
        <p14:creationId xmlns:p14="http://schemas.microsoft.com/office/powerpoint/2010/main" val="1283103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5229200"/>
            <a:ext cx="5486400" cy="422722"/>
          </a:xfrm>
        </p:spPr>
        <p:txBody>
          <a:bodyPr anchor="b"/>
          <a:lstStyle>
            <a:lvl1pPr algn="l">
              <a:defRPr sz="2000" b="1"/>
            </a:lvl1pPr>
          </a:lstStyle>
          <a:p>
            <a:r>
              <a:rPr lang="de-DE" smtClean="0"/>
              <a:t>Titelmasterformat durch Klicken bearbeiten</a:t>
            </a:r>
            <a:endParaRPr lang="de-DE" dirty="0"/>
          </a:p>
        </p:txBody>
      </p:sp>
      <p:sp>
        <p:nvSpPr>
          <p:cNvPr id="3" name="Bildplatzhalter 2"/>
          <p:cNvSpPr>
            <a:spLocks noGrp="1"/>
          </p:cNvSpPr>
          <p:nvPr>
            <p:ph type="pic" idx="1"/>
          </p:nvPr>
        </p:nvSpPr>
        <p:spPr>
          <a:xfrm>
            <a:off x="1792288" y="970384"/>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651922"/>
            <a:ext cx="5486400" cy="5133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6" name="Textplatzhalter 10"/>
          <p:cNvSpPr>
            <a:spLocks noGrp="1"/>
          </p:cNvSpPr>
          <p:nvPr>
            <p:ph type="body" sz="quarter" idx="10" hasCustomPrompt="1"/>
          </p:nvPr>
        </p:nvSpPr>
        <p:spPr>
          <a:xfrm>
            <a:off x="1691680" y="169200"/>
            <a:ext cx="6480720" cy="553998"/>
          </a:xfrm>
        </p:spPr>
        <p:txBody>
          <a:bodyPr lIns="0" tIns="0" rIns="0" bIns="0" anchor="ctr" anchorCtr="0">
            <a:normAutofit/>
          </a:bodyPr>
          <a:lstStyle>
            <a:lvl1pPr marL="0" indent="0" algn="ctr">
              <a:buNone/>
              <a:defRPr sz="3600" b="1">
                <a:solidFill>
                  <a:schemeClr val="tx1"/>
                </a:solidFill>
              </a:defRPr>
            </a:lvl1pPr>
          </a:lstStyle>
          <a:p>
            <a:pPr lvl="0"/>
            <a:r>
              <a:rPr lang="de-DE" dirty="0" smtClean="0"/>
              <a:t>Überschrift</a:t>
            </a:r>
            <a:endParaRPr lang="de-DE" dirty="0"/>
          </a:p>
        </p:txBody>
      </p:sp>
    </p:spTree>
    <p:extLst>
      <p:ext uri="{BB962C8B-B14F-4D97-AF65-F5344CB8AC3E}">
        <p14:creationId xmlns:p14="http://schemas.microsoft.com/office/powerpoint/2010/main" val="29070711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1"/>
          <p:cNvSpPr/>
          <p:nvPr/>
        </p:nvSpPr>
        <p:spPr>
          <a:xfrm>
            <a:off x="0" y="0"/>
            <a:ext cx="9144000" cy="857250"/>
          </a:xfrm>
          <a:prstGeom prst="rect">
            <a:avLst/>
          </a:prstGeom>
          <a:solidFill>
            <a:srgbClr val="F9B634"/>
          </a:solidFill>
          <a:ln w="952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759A24"/>
              </a:solidFill>
              <a:effectLst/>
              <a:uLnTx/>
              <a:uFillTx/>
              <a:latin typeface="Arial"/>
            </a:endParaRPr>
          </a:p>
        </p:txBody>
      </p:sp>
      <p:pic>
        <p:nvPicPr>
          <p:cNvPr id="5" name="Grafik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317173" y="22331"/>
            <a:ext cx="797711" cy="835361"/>
          </a:xfrm>
          <a:prstGeom prst="rect">
            <a:avLst/>
          </a:prstGeom>
        </p:spPr>
      </p:pic>
      <p:pic>
        <p:nvPicPr>
          <p:cNvPr id="4" name="Grafik 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28145" y="10598"/>
            <a:ext cx="1431245" cy="832382"/>
          </a:xfrm>
          <a:prstGeom prst="rect">
            <a:avLst/>
          </a:prstGeom>
        </p:spPr>
      </p:pic>
      <p:sp>
        <p:nvSpPr>
          <p:cNvPr id="2" name="Titelplatzhalter 1"/>
          <p:cNvSpPr>
            <a:spLocks noGrp="1"/>
          </p:cNvSpPr>
          <p:nvPr>
            <p:ph type="title"/>
          </p:nvPr>
        </p:nvSpPr>
        <p:spPr>
          <a:xfrm>
            <a:off x="457200" y="1004535"/>
            <a:ext cx="8229600" cy="1200329"/>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2316013"/>
            <a:ext cx="8229600" cy="3921299"/>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Rectangle 10"/>
          <p:cNvSpPr/>
          <p:nvPr/>
        </p:nvSpPr>
        <p:spPr>
          <a:xfrm>
            <a:off x="0" y="6381328"/>
            <a:ext cx="9144000" cy="498897"/>
          </a:xfrm>
          <a:prstGeom prst="rect">
            <a:avLst/>
          </a:prstGeom>
          <a:solidFill>
            <a:srgbClr val="F9B634"/>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ndParaRPr>
          </a:p>
        </p:txBody>
      </p:sp>
      <p:sp>
        <p:nvSpPr>
          <p:cNvPr id="12" name="Textfeld 11"/>
          <p:cNvSpPr txBox="1"/>
          <p:nvPr/>
        </p:nvSpPr>
        <p:spPr>
          <a:xfrm>
            <a:off x="7831585" y="6476887"/>
            <a:ext cx="971176" cy="307777"/>
          </a:xfrm>
          <a:prstGeom prst="rect">
            <a:avLst/>
          </a:prstGeom>
          <a:noFill/>
        </p:spPr>
        <p:txBody>
          <a:bodyPr wrap="square" rtlCol="0">
            <a:spAutoFit/>
          </a:bodyPr>
          <a:lstStyle/>
          <a:p>
            <a:pPr algn="r" fontAlgn="base">
              <a:spcBef>
                <a:spcPct val="0"/>
              </a:spcBef>
              <a:spcAft>
                <a:spcPct val="0"/>
              </a:spcAft>
            </a:pPr>
            <a:r>
              <a:rPr lang="en-US" sz="1400" dirty="0" err="1">
                <a:solidFill>
                  <a:schemeClr val="tx1"/>
                </a:solidFill>
                <a:cs typeface="Calibri" pitchFamily="34" charset="0"/>
              </a:rPr>
              <a:t>Seite</a:t>
            </a:r>
            <a:r>
              <a:rPr lang="en-US" sz="1400" dirty="0">
                <a:solidFill>
                  <a:schemeClr val="tx1"/>
                </a:solidFill>
                <a:cs typeface="Calibri" pitchFamily="34" charset="0"/>
              </a:rPr>
              <a:t> </a:t>
            </a:r>
            <a:fld id="{B1CA00C5-F339-F340-83BA-49FF5BF75CCB}" type="slidenum">
              <a:rPr lang="en-US" sz="1400">
                <a:solidFill>
                  <a:schemeClr val="tx1"/>
                </a:solidFill>
                <a:cs typeface="Calibri" pitchFamily="34" charset="0"/>
              </a:rPr>
              <a:pPr algn="r" fontAlgn="base">
                <a:spcBef>
                  <a:spcPct val="0"/>
                </a:spcBef>
                <a:spcAft>
                  <a:spcPct val="0"/>
                </a:spcAft>
              </a:pPr>
              <a:t>‹Nr.›</a:t>
            </a:fld>
            <a:endParaRPr lang="en-US" sz="1400" dirty="0">
              <a:solidFill>
                <a:schemeClr val="tx1"/>
              </a:solidFill>
              <a:cs typeface="Calibri" pitchFamily="34" charset="0"/>
            </a:endParaRPr>
          </a:p>
        </p:txBody>
      </p:sp>
      <p:sp>
        <p:nvSpPr>
          <p:cNvPr id="13" name="TextBox 2"/>
          <p:cNvSpPr txBox="1">
            <a:spLocks noChangeArrowheads="1"/>
          </p:cNvSpPr>
          <p:nvPr/>
        </p:nvSpPr>
        <p:spPr bwMode="auto">
          <a:xfrm>
            <a:off x="2961724" y="6461499"/>
            <a:ext cx="32205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de-DE" sz="1400" dirty="0" smtClean="0">
                <a:solidFill>
                  <a:schemeClr val="tx1"/>
                </a:solidFill>
                <a:latin typeface="Calibri" pitchFamily="34" charset="0"/>
                <a:cs typeface="Calibri" pitchFamily="34" charset="0"/>
              </a:rPr>
              <a:t>www.deutsch-ist-vielseitig.de</a:t>
            </a:r>
            <a:endParaRPr lang="en-US" sz="1400" dirty="0">
              <a:solidFill>
                <a:schemeClr val="tx1"/>
              </a:solidFill>
              <a:latin typeface="Calibri" pitchFamily="34" charset="0"/>
              <a:cs typeface="Calibri" pitchFamily="34" charset="0"/>
            </a:endParaRPr>
          </a:p>
        </p:txBody>
      </p:sp>
      <p:sp>
        <p:nvSpPr>
          <p:cNvPr id="10" name="TextBox 2"/>
          <p:cNvSpPr txBox="1">
            <a:spLocks noChangeArrowheads="1"/>
          </p:cNvSpPr>
          <p:nvPr/>
        </p:nvSpPr>
        <p:spPr bwMode="auto">
          <a:xfrm>
            <a:off x="395536" y="6480261"/>
            <a:ext cx="5202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dirty="0" smtClean="0">
                <a:solidFill>
                  <a:schemeClr val="tx1">
                    <a:lumMod val="95000"/>
                    <a:lumOff val="5000"/>
                  </a:schemeClr>
                </a:solidFill>
                <a:latin typeface="Calibri" pitchFamily="34" charset="0"/>
                <a:cs typeface="Calibri" pitchFamily="34" charset="0"/>
              </a:rPr>
              <a:t>1.1</a:t>
            </a:r>
            <a:endParaRPr lang="en-US" sz="1400" dirty="0">
              <a:solidFill>
                <a:schemeClr val="tx1">
                  <a:lumMod val="95000"/>
                  <a:lumOff val="5000"/>
                </a:schemeClr>
              </a:solidFill>
              <a:latin typeface="Calibri" pitchFamily="34" charset="0"/>
              <a:cs typeface="Calibri" pitchFamily="34" charset="0"/>
            </a:endParaRPr>
          </a:p>
        </p:txBody>
      </p:sp>
    </p:spTree>
    <p:extLst>
      <p:ext uri="{BB962C8B-B14F-4D97-AF65-F5344CB8AC3E}">
        <p14:creationId xmlns:p14="http://schemas.microsoft.com/office/powerpoint/2010/main" val="81513328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iming>
    <p:tnLst>
      <p:par>
        <p:cTn id="1" dur="indefinite" restart="never" nodeType="tmRoot"/>
      </p:par>
    </p:tnLst>
  </p:timing>
  <p:txStyles>
    <p:titleStyle>
      <a:lvl1pPr algn="ctr"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kraemer\Documents\ProjektT1\Module\LinguisticLandscapes\Gebaeude_bunt_2014_04_08.jpg"/>
          <p:cNvPicPr>
            <a:picLocks noChangeAspect="1" noChangeArrowheads="1"/>
          </p:cNvPicPr>
          <p:nvPr/>
        </p:nvPicPr>
        <p:blipFill>
          <a:blip r:embed="rId3" cstate="print"/>
          <a:srcRect/>
          <a:stretch>
            <a:fillRect/>
          </a:stretch>
        </p:blipFill>
        <p:spPr bwMode="auto">
          <a:xfrm>
            <a:off x="971600" y="1919139"/>
            <a:ext cx="7524750" cy="3094037"/>
          </a:xfrm>
          <a:prstGeom prst="rect">
            <a:avLst/>
          </a:prstGeom>
          <a:noFill/>
        </p:spPr>
      </p:pic>
      <p:sp>
        <p:nvSpPr>
          <p:cNvPr id="2" name="Titel 1"/>
          <p:cNvSpPr>
            <a:spLocks noGrp="1"/>
          </p:cNvSpPr>
          <p:nvPr>
            <p:ph type="ctrTitle"/>
          </p:nvPr>
        </p:nvSpPr>
        <p:spPr>
          <a:xfrm>
            <a:off x="755576" y="980728"/>
            <a:ext cx="7772400" cy="830997"/>
          </a:xfrm>
        </p:spPr>
        <p:txBody>
          <a:bodyPr/>
          <a:lstStyle/>
          <a:p>
            <a:r>
              <a:rPr lang="de-DE" sz="4800" dirty="0" smtClean="0"/>
              <a:t>Sprachlandschaften</a:t>
            </a:r>
            <a:endParaRPr lang="de-DE" sz="4800" dirty="0"/>
          </a:p>
        </p:txBody>
      </p:sp>
      <p:sp>
        <p:nvSpPr>
          <p:cNvPr id="11269" name="Text Box 5"/>
          <p:cNvSpPr txBox="1">
            <a:spLocks noChangeArrowheads="1"/>
          </p:cNvSpPr>
          <p:nvPr/>
        </p:nvSpPr>
        <p:spPr bwMode="auto">
          <a:xfrm>
            <a:off x="1535113" y="492125"/>
            <a:ext cx="2925762" cy="41592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1268" name="Text Box 4"/>
          <p:cNvSpPr txBox="1">
            <a:spLocks noChangeArrowheads="1"/>
          </p:cNvSpPr>
          <p:nvPr/>
        </p:nvSpPr>
        <p:spPr bwMode="auto">
          <a:xfrm>
            <a:off x="919163" y="950913"/>
            <a:ext cx="3433762" cy="30162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itel 1"/>
          <p:cNvSpPr txBox="1">
            <a:spLocks/>
          </p:cNvSpPr>
          <p:nvPr/>
        </p:nvSpPr>
        <p:spPr>
          <a:xfrm>
            <a:off x="0" y="4221088"/>
            <a:ext cx="9540552" cy="553998"/>
          </a:xfrm>
          <a:prstGeom prst="rect">
            <a:avLst/>
          </a:prstGeom>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3000" b="1" i="0" u="none" strike="noStrike" kern="1200" cap="none" spc="0" normalizeH="0" baseline="0" noProof="0" dirty="0" smtClean="0">
                <a:ln>
                  <a:noFill/>
                </a:ln>
                <a:solidFill>
                  <a:schemeClr val="tx1"/>
                </a:solidFill>
                <a:effectLst/>
                <a:uLnTx/>
                <a:uFillTx/>
                <a:latin typeface="+mj-lt"/>
                <a:ea typeface="+mj-ea"/>
                <a:cs typeface="+mj-cs"/>
              </a:rPr>
              <a:t>Wer schreibt wo was wie und warum?</a:t>
            </a:r>
            <a:endParaRPr kumimoji="0" lang="de-DE" sz="3000" b="1" i="0" u="none" strike="noStrike" kern="1200" cap="none" spc="0" normalizeH="0" baseline="0" noProof="0" dirty="0">
              <a:ln>
                <a:noFill/>
              </a:ln>
              <a:solidFill>
                <a:schemeClr val="tx1"/>
              </a:solidFill>
              <a:effectLst/>
              <a:uLnTx/>
              <a:uFillTx/>
              <a:latin typeface="+mj-lt"/>
              <a:ea typeface="+mj-ea"/>
              <a:cs typeface="+mj-cs"/>
            </a:endParaRPr>
          </a:p>
        </p:txBody>
      </p:sp>
      <p:pic>
        <p:nvPicPr>
          <p:cNvPr id="2050" name="Picture 2" descr="C:\Users\pkraemer\Documents\ProjektT1\Module\LinguisticLandscapes\Schild 3_bunt_2014_04_14.jpg"/>
          <p:cNvPicPr>
            <a:picLocks noChangeAspect="1" noChangeArrowheads="1"/>
          </p:cNvPicPr>
          <p:nvPr/>
        </p:nvPicPr>
        <p:blipFill>
          <a:blip r:embed="rId4" cstate="print"/>
          <a:srcRect/>
          <a:stretch>
            <a:fillRect/>
          </a:stretch>
        </p:blipFill>
        <p:spPr bwMode="auto">
          <a:xfrm>
            <a:off x="0" y="4725144"/>
            <a:ext cx="1828800" cy="1617663"/>
          </a:xfrm>
          <a:prstGeom prst="rect">
            <a:avLst/>
          </a:prstGeom>
          <a:noFill/>
        </p:spPr>
      </p:pic>
      <p:pic>
        <p:nvPicPr>
          <p:cNvPr id="2051" name="Picture 3" descr="C:\Users\pkraemer\Documents\ProjektT1\Module\LinguisticLandscapes\Schild 2_bunt_2014_04_14.jpg"/>
          <p:cNvPicPr>
            <a:picLocks noChangeAspect="1" noChangeArrowheads="1"/>
          </p:cNvPicPr>
          <p:nvPr/>
        </p:nvPicPr>
        <p:blipFill>
          <a:blip r:embed="rId5" cstate="print"/>
          <a:srcRect/>
          <a:stretch>
            <a:fillRect/>
          </a:stretch>
        </p:blipFill>
        <p:spPr bwMode="auto">
          <a:xfrm>
            <a:off x="7494199" y="4653136"/>
            <a:ext cx="1649801" cy="1681509"/>
          </a:xfrm>
          <a:prstGeom prst="rect">
            <a:avLst/>
          </a:prstGeom>
          <a:noFill/>
        </p:spPr>
      </p:pic>
    </p:spTree>
    <p:extLst>
      <p:ext uri="{BB962C8B-B14F-4D97-AF65-F5344CB8AC3E}">
        <p14:creationId xmlns:p14="http://schemas.microsoft.com/office/powerpoint/2010/main" val="2389113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kraemer\Documents\ProjektT1\Module\LinguisticLandscapes\HeikesBilder\PICT0012bearbeitet.jpg"/>
          <p:cNvPicPr>
            <a:picLocks noChangeAspect="1" noChangeArrowheads="1"/>
          </p:cNvPicPr>
          <p:nvPr/>
        </p:nvPicPr>
        <p:blipFill>
          <a:blip r:embed="rId3" cstate="print"/>
          <a:srcRect/>
          <a:stretch>
            <a:fillRect/>
          </a:stretch>
        </p:blipFill>
        <p:spPr bwMode="auto">
          <a:xfrm>
            <a:off x="1043608" y="1052736"/>
            <a:ext cx="6912768" cy="5184576"/>
          </a:xfrm>
          <a:prstGeom prst="rect">
            <a:avLst/>
          </a:prstGeom>
          <a:noFill/>
        </p:spPr>
      </p:pic>
      <p:sp>
        <p:nvSpPr>
          <p:cNvPr id="4" name="Textplatzhalter 1"/>
          <p:cNvSpPr>
            <a:spLocks noGrp="1"/>
          </p:cNvSpPr>
          <p:nvPr>
            <p:ph type="body" sz="quarter" idx="10"/>
          </p:nvPr>
        </p:nvSpPr>
        <p:spPr>
          <a:xfrm>
            <a:off x="1691680" y="169200"/>
            <a:ext cx="6480720" cy="553998"/>
          </a:xfrm>
        </p:spPr>
        <p:txBody>
          <a:bodyPr/>
          <a:lstStyle/>
          <a:p>
            <a:r>
              <a:rPr lang="de-DE" dirty="0" smtClean="0"/>
              <a:t>Sprachlandschaften</a:t>
            </a:r>
            <a:endParaRPr lang="de-DE" dirty="0"/>
          </a:p>
        </p:txBody>
      </p:sp>
    </p:spTree>
    <p:extLst>
      <p:ext uri="{BB962C8B-B14F-4D97-AF65-F5344CB8AC3E}">
        <p14:creationId xmlns:p14="http://schemas.microsoft.com/office/powerpoint/2010/main" val="2390521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C:\Users\pkraemer\Documents\ProjektT1\Module\LinguisticLandscapes\AuswahlbilderPowerpoint\WeltkarteLeer01.gif"/>
          <p:cNvPicPr>
            <a:picLocks noChangeAspect="1" noChangeArrowheads="1"/>
          </p:cNvPicPr>
          <p:nvPr/>
        </p:nvPicPr>
        <p:blipFill>
          <a:blip r:embed="rId3" cstate="print"/>
          <a:srcRect/>
          <a:stretch>
            <a:fillRect/>
          </a:stretch>
        </p:blipFill>
        <p:spPr bwMode="auto">
          <a:xfrm>
            <a:off x="160075" y="1124744"/>
            <a:ext cx="8876421" cy="5112568"/>
          </a:xfrm>
          <a:prstGeom prst="rect">
            <a:avLst/>
          </a:prstGeom>
          <a:noFill/>
        </p:spPr>
      </p:pic>
      <p:cxnSp>
        <p:nvCxnSpPr>
          <p:cNvPr id="9" name="Gerade Verbindung mit Pfeil 8"/>
          <p:cNvCxnSpPr/>
          <p:nvPr/>
        </p:nvCxnSpPr>
        <p:spPr>
          <a:xfrm flipH="1" flipV="1">
            <a:off x="5220072" y="2636912"/>
            <a:ext cx="576064"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5508104" y="3429000"/>
            <a:ext cx="1080120" cy="369332"/>
          </a:xfrm>
          <a:prstGeom prst="rect">
            <a:avLst/>
          </a:prstGeom>
          <a:noFill/>
        </p:spPr>
        <p:txBody>
          <a:bodyPr wrap="square" rtlCol="0">
            <a:spAutoFit/>
          </a:bodyPr>
          <a:lstStyle/>
          <a:p>
            <a:r>
              <a:rPr lang="de-DE" dirty="0" smtClean="0"/>
              <a:t>Kirkuk</a:t>
            </a:r>
            <a:endParaRPr lang="de-DE" dirty="0"/>
          </a:p>
        </p:txBody>
      </p:sp>
      <p:sp>
        <p:nvSpPr>
          <p:cNvPr id="6" name="Textplatzhalter 1"/>
          <p:cNvSpPr>
            <a:spLocks noGrp="1"/>
          </p:cNvSpPr>
          <p:nvPr>
            <p:ph type="body" sz="quarter" idx="10"/>
          </p:nvPr>
        </p:nvSpPr>
        <p:spPr>
          <a:xfrm>
            <a:off x="1691680" y="169200"/>
            <a:ext cx="6480720" cy="553998"/>
          </a:xfrm>
        </p:spPr>
        <p:txBody>
          <a:bodyPr/>
          <a:lstStyle/>
          <a:p>
            <a:r>
              <a:rPr lang="de-DE" dirty="0" smtClean="0"/>
              <a:t>Sprachlandschaften</a:t>
            </a:r>
            <a:endParaRPr lang="de-DE" dirty="0"/>
          </a:p>
        </p:txBody>
      </p:sp>
    </p:spTree>
    <p:extLst>
      <p:ext uri="{BB962C8B-B14F-4D97-AF65-F5344CB8AC3E}">
        <p14:creationId xmlns:p14="http://schemas.microsoft.com/office/powerpoint/2010/main" val="239052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1"/>
          <p:cNvSpPr>
            <a:spLocks noGrp="1"/>
          </p:cNvSpPr>
          <p:nvPr>
            <p:ph type="body" sz="quarter" idx="10"/>
          </p:nvPr>
        </p:nvSpPr>
        <p:spPr/>
        <p:txBody>
          <a:bodyPr/>
          <a:lstStyle/>
          <a:p>
            <a:r>
              <a:rPr lang="de-DE" dirty="0" smtClean="0"/>
              <a:t>Sprachlandschaften</a:t>
            </a:r>
            <a:endParaRPr lang="de-DE" dirty="0"/>
          </a:p>
        </p:txBody>
      </p:sp>
      <p:pic>
        <p:nvPicPr>
          <p:cNvPr id="4" name="Picture 2" descr="C:\Users\pkraemer\Documents\ProjektT1\Module\LinguisticLandscapes\Gebaeude_bunt_2014_04_08.jpg"/>
          <p:cNvPicPr>
            <a:picLocks noChangeAspect="1" noChangeArrowheads="1"/>
          </p:cNvPicPr>
          <p:nvPr/>
        </p:nvPicPr>
        <p:blipFill>
          <a:blip r:embed="rId3" cstate="print"/>
          <a:srcRect/>
          <a:stretch>
            <a:fillRect/>
          </a:stretch>
        </p:blipFill>
        <p:spPr bwMode="auto">
          <a:xfrm>
            <a:off x="791666" y="1919139"/>
            <a:ext cx="7524750" cy="3094037"/>
          </a:xfrm>
          <a:prstGeom prst="rect">
            <a:avLst/>
          </a:prstGeom>
          <a:noFill/>
        </p:spPr>
      </p:pic>
      <p:sp>
        <p:nvSpPr>
          <p:cNvPr id="5" name="Text Box 4"/>
          <p:cNvSpPr txBox="1">
            <a:spLocks noChangeArrowheads="1"/>
          </p:cNvSpPr>
          <p:nvPr/>
        </p:nvSpPr>
        <p:spPr bwMode="auto">
          <a:xfrm>
            <a:off x="919163" y="950913"/>
            <a:ext cx="3433762" cy="30162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itel 1"/>
          <p:cNvSpPr txBox="1">
            <a:spLocks/>
          </p:cNvSpPr>
          <p:nvPr/>
        </p:nvSpPr>
        <p:spPr>
          <a:xfrm>
            <a:off x="0" y="4285545"/>
            <a:ext cx="9144000" cy="1015663"/>
          </a:xfrm>
          <a:prstGeom prst="rect">
            <a:avLst/>
          </a:prstGeom>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3000" b="1" dirty="0" smtClean="0">
                <a:latin typeface="+mj-lt"/>
                <a:ea typeface="+mj-ea"/>
                <a:cs typeface="+mj-cs"/>
              </a:rPr>
              <a:t>Geht auf Entdeckungstour und fotografiert eure „Sprachlandschaft“!</a:t>
            </a:r>
            <a:endParaRPr kumimoji="0" lang="de-DE" sz="3000" b="1" i="0" u="none" strike="noStrike" kern="1200" cap="none" spc="0" normalizeH="0" baseline="0" noProof="0" dirty="0">
              <a:ln>
                <a:noFill/>
              </a:ln>
              <a:solidFill>
                <a:schemeClr val="tx1"/>
              </a:solidFill>
              <a:effectLst/>
              <a:uLnTx/>
              <a:uFillTx/>
              <a:latin typeface="+mj-lt"/>
              <a:ea typeface="+mj-ea"/>
              <a:cs typeface="+mj-cs"/>
            </a:endParaRPr>
          </a:p>
        </p:txBody>
      </p:sp>
      <p:sp>
        <p:nvSpPr>
          <p:cNvPr id="7" name="Titel 1"/>
          <p:cNvSpPr txBox="1">
            <a:spLocks/>
          </p:cNvSpPr>
          <p:nvPr/>
        </p:nvSpPr>
        <p:spPr>
          <a:xfrm>
            <a:off x="0" y="1124744"/>
            <a:ext cx="9144000" cy="830997"/>
          </a:xfrm>
          <a:prstGeom prst="rect">
            <a:avLst/>
          </a:prstGeom>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4800" b="1" dirty="0" smtClean="0">
                <a:latin typeface="+mj-lt"/>
                <a:ea typeface="+mj-ea"/>
                <a:cs typeface="+mj-cs"/>
              </a:rPr>
              <a:t>Foto-Safari</a:t>
            </a:r>
            <a:endParaRPr kumimoji="0" lang="de-DE" sz="48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980955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1"/>
          <p:cNvSpPr>
            <a:spLocks noGrp="1"/>
          </p:cNvSpPr>
          <p:nvPr>
            <p:ph type="body" sz="quarter" idx="10"/>
          </p:nvPr>
        </p:nvSpPr>
        <p:spPr/>
        <p:txBody>
          <a:bodyPr/>
          <a:lstStyle/>
          <a:p>
            <a:r>
              <a:rPr lang="de-DE" dirty="0" smtClean="0"/>
              <a:t>Sprachlandschaften</a:t>
            </a:r>
            <a:endParaRPr lang="de-DE" dirty="0"/>
          </a:p>
        </p:txBody>
      </p:sp>
      <p:pic>
        <p:nvPicPr>
          <p:cNvPr id="4" name="Picture 2" descr="C:\Users\pkraemer\Documents\ProjektT1\Module\LinguisticLandscapes\Gebaeude_bunt_2014_04_08.jpg"/>
          <p:cNvPicPr>
            <a:picLocks noChangeAspect="1" noChangeArrowheads="1"/>
          </p:cNvPicPr>
          <p:nvPr/>
        </p:nvPicPr>
        <p:blipFill>
          <a:blip r:embed="rId3" cstate="print"/>
          <a:srcRect/>
          <a:stretch>
            <a:fillRect/>
          </a:stretch>
        </p:blipFill>
        <p:spPr bwMode="auto">
          <a:xfrm>
            <a:off x="791666" y="1919139"/>
            <a:ext cx="7524750" cy="3094037"/>
          </a:xfrm>
          <a:prstGeom prst="rect">
            <a:avLst/>
          </a:prstGeom>
          <a:noFill/>
        </p:spPr>
      </p:pic>
      <p:sp>
        <p:nvSpPr>
          <p:cNvPr id="5" name="Text Box 5"/>
          <p:cNvSpPr txBox="1">
            <a:spLocks noChangeArrowheads="1"/>
          </p:cNvSpPr>
          <p:nvPr/>
        </p:nvSpPr>
        <p:spPr bwMode="auto">
          <a:xfrm>
            <a:off x="1535113" y="492125"/>
            <a:ext cx="2925762" cy="41592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4"/>
          <p:cNvSpPr txBox="1">
            <a:spLocks noChangeArrowheads="1"/>
          </p:cNvSpPr>
          <p:nvPr/>
        </p:nvSpPr>
        <p:spPr bwMode="auto">
          <a:xfrm>
            <a:off x="919163" y="950913"/>
            <a:ext cx="3433762" cy="30162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itel 1"/>
          <p:cNvSpPr txBox="1">
            <a:spLocks/>
          </p:cNvSpPr>
          <p:nvPr/>
        </p:nvSpPr>
        <p:spPr>
          <a:xfrm>
            <a:off x="0" y="4516377"/>
            <a:ext cx="9144000" cy="553998"/>
          </a:xfrm>
          <a:prstGeom prst="rect">
            <a:avLst/>
          </a:prstGeom>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3000" b="1" dirty="0" smtClean="0">
                <a:latin typeface="+mj-lt"/>
                <a:ea typeface="+mj-ea"/>
                <a:cs typeface="+mj-cs"/>
              </a:rPr>
              <a:t>Welche Fotos habt ihr mitgebracht?</a:t>
            </a:r>
            <a:endParaRPr kumimoji="0" lang="de-DE" sz="30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Titel 1"/>
          <p:cNvSpPr txBox="1">
            <a:spLocks/>
          </p:cNvSpPr>
          <p:nvPr/>
        </p:nvSpPr>
        <p:spPr>
          <a:xfrm>
            <a:off x="0" y="1124744"/>
            <a:ext cx="9144000" cy="830997"/>
          </a:xfrm>
          <a:prstGeom prst="rect">
            <a:avLst/>
          </a:prstGeom>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4800" b="1" dirty="0" smtClean="0">
                <a:latin typeface="+mj-lt"/>
                <a:ea typeface="+mj-ea"/>
                <a:cs typeface="+mj-cs"/>
              </a:rPr>
              <a:t>Foto-Safari</a:t>
            </a:r>
            <a:endParaRPr kumimoji="0" lang="de-DE" sz="48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64630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1"/>
          <p:cNvSpPr>
            <a:spLocks noGrp="1"/>
          </p:cNvSpPr>
          <p:nvPr>
            <p:ph type="body" sz="quarter" idx="10"/>
          </p:nvPr>
        </p:nvSpPr>
        <p:spPr/>
        <p:txBody>
          <a:bodyPr/>
          <a:lstStyle/>
          <a:p>
            <a:r>
              <a:rPr lang="de-DE" dirty="0" smtClean="0"/>
              <a:t>Sprachlandschaften</a:t>
            </a:r>
            <a:endParaRPr lang="de-DE" dirty="0"/>
          </a:p>
        </p:txBody>
      </p:sp>
      <p:pic>
        <p:nvPicPr>
          <p:cNvPr id="4" name="Picture 2" descr="C:\Users\pkraemer\Documents\ProjektT1\Module\LinguisticLandscapes\Gebaeude_bunt_2014_04_08.jpg"/>
          <p:cNvPicPr>
            <a:picLocks noChangeAspect="1" noChangeArrowheads="1"/>
          </p:cNvPicPr>
          <p:nvPr/>
        </p:nvPicPr>
        <p:blipFill>
          <a:blip r:embed="rId3" cstate="print"/>
          <a:srcRect/>
          <a:stretch>
            <a:fillRect/>
          </a:stretch>
        </p:blipFill>
        <p:spPr bwMode="auto">
          <a:xfrm>
            <a:off x="791666" y="1919139"/>
            <a:ext cx="7524750" cy="3094037"/>
          </a:xfrm>
          <a:prstGeom prst="rect">
            <a:avLst/>
          </a:prstGeom>
          <a:noFill/>
        </p:spPr>
      </p:pic>
      <p:sp>
        <p:nvSpPr>
          <p:cNvPr id="5" name="Text Box 5"/>
          <p:cNvSpPr txBox="1">
            <a:spLocks noChangeArrowheads="1"/>
          </p:cNvSpPr>
          <p:nvPr/>
        </p:nvSpPr>
        <p:spPr bwMode="auto">
          <a:xfrm>
            <a:off x="1535113" y="492125"/>
            <a:ext cx="2925762" cy="41592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4"/>
          <p:cNvSpPr txBox="1">
            <a:spLocks noChangeArrowheads="1"/>
          </p:cNvSpPr>
          <p:nvPr/>
        </p:nvSpPr>
        <p:spPr bwMode="auto">
          <a:xfrm>
            <a:off x="919163" y="950913"/>
            <a:ext cx="3433762" cy="30162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itel 1"/>
          <p:cNvSpPr txBox="1">
            <a:spLocks/>
          </p:cNvSpPr>
          <p:nvPr/>
        </p:nvSpPr>
        <p:spPr>
          <a:xfrm>
            <a:off x="0" y="4516377"/>
            <a:ext cx="9144000" cy="553998"/>
          </a:xfrm>
          <a:prstGeom prst="rect">
            <a:avLst/>
          </a:prstGeom>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3000" b="1" dirty="0" smtClean="0">
                <a:latin typeface="+mj-lt"/>
                <a:ea typeface="+mj-ea"/>
                <a:cs typeface="+mj-cs"/>
              </a:rPr>
              <a:t>Wie habt ihr eure Fotos sortiert?</a:t>
            </a:r>
            <a:endParaRPr kumimoji="0" lang="de-DE" sz="30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Titel 1"/>
          <p:cNvSpPr txBox="1">
            <a:spLocks/>
          </p:cNvSpPr>
          <p:nvPr/>
        </p:nvSpPr>
        <p:spPr>
          <a:xfrm>
            <a:off x="0" y="1124744"/>
            <a:ext cx="9144000" cy="830997"/>
          </a:xfrm>
          <a:prstGeom prst="rect">
            <a:avLst/>
          </a:prstGeom>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4800" b="1" dirty="0" smtClean="0">
                <a:latin typeface="+mj-lt"/>
                <a:ea typeface="+mj-ea"/>
                <a:cs typeface="+mj-cs"/>
              </a:rPr>
              <a:t>Foto-Safari</a:t>
            </a:r>
            <a:endParaRPr kumimoji="0" lang="de-DE" sz="48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466349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1"/>
          <p:cNvSpPr>
            <a:spLocks noGrp="1"/>
          </p:cNvSpPr>
          <p:nvPr>
            <p:ph type="body" sz="quarter" idx="10"/>
          </p:nvPr>
        </p:nvSpPr>
        <p:spPr/>
        <p:txBody>
          <a:bodyPr/>
          <a:lstStyle/>
          <a:p>
            <a:r>
              <a:rPr lang="de-DE" dirty="0" smtClean="0"/>
              <a:t>Sprachlandschaften</a:t>
            </a:r>
            <a:endParaRPr lang="de-DE" dirty="0"/>
          </a:p>
        </p:txBody>
      </p:sp>
      <p:pic>
        <p:nvPicPr>
          <p:cNvPr id="4" name="Picture 2" descr="C:\Users\pkraemer\Documents\ProjektT1\Module\LinguisticLandscapes\Gebaeude_bunt_2014_04_08.jpg"/>
          <p:cNvPicPr>
            <a:picLocks noChangeAspect="1" noChangeArrowheads="1"/>
          </p:cNvPicPr>
          <p:nvPr/>
        </p:nvPicPr>
        <p:blipFill>
          <a:blip r:embed="rId3" cstate="print"/>
          <a:srcRect/>
          <a:stretch>
            <a:fillRect/>
          </a:stretch>
        </p:blipFill>
        <p:spPr bwMode="auto">
          <a:xfrm>
            <a:off x="791666" y="1919139"/>
            <a:ext cx="7524750" cy="3094037"/>
          </a:xfrm>
          <a:prstGeom prst="rect">
            <a:avLst/>
          </a:prstGeom>
          <a:noFill/>
        </p:spPr>
      </p:pic>
      <p:sp>
        <p:nvSpPr>
          <p:cNvPr id="5" name="Text Box 5"/>
          <p:cNvSpPr txBox="1">
            <a:spLocks noChangeArrowheads="1"/>
          </p:cNvSpPr>
          <p:nvPr/>
        </p:nvSpPr>
        <p:spPr bwMode="auto">
          <a:xfrm>
            <a:off x="1535113" y="492125"/>
            <a:ext cx="2925762" cy="41592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4"/>
          <p:cNvSpPr txBox="1">
            <a:spLocks noChangeArrowheads="1"/>
          </p:cNvSpPr>
          <p:nvPr/>
        </p:nvSpPr>
        <p:spPr bwMode="auto">
          <a:xfrm>
            <a:off x="919163" y="950913"/>
            <a:ext cx="3433762" cy="30162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itel 1"/>
          <p:cNvSpPr txBox="1">
            <a:spLocks/>
          </p:cNvSpPr>
          <p:nvPr/>
        </p:nvSpPr>
        <p:spPr>
          <a:xfrm>
            <a:off x="0" y="4516377"/>
            <a:ext cx="9144000" cy="553998"/>
          </a:xfrm>
          <a:prstGeom prst="rect">
            <a:avLst/>
          </a:prstGeom>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3000" b="1" dirty="0" smtClean="0">
                <a:latin typeface="+mj-lt"/>
                <a:ea typeface="+mj-ea"/>
                <a:cs typeface="+mj-cs"/>
              </a:rPr>
              <a:t>Wie sehen die Schilder, Plakate, Zettel… aus?</a:t>
            </a:r>
            <a:endParaRPr kumimoji="0" lang="de-DE" sz="30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Titel 1"/>
          <p:cNvSpPr txBox="1">
            <a:spLocks/>
          </p:cNvSpPr>
          <p:nvPr/>
        </p:nvSpPr>
        <p:spPr>
          <a:xfrm>
            <a:off x="0" y="1124744"/>
            <a:ext cx="9144000" cy="830997"/>
          </a:xfrm>
          <a:prstGeom prst="rect">
            <a:avLst/>
          </a:prstGeom>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4800" b="1" dirty="0" smtClean="0">
                <a:latin typeface="+mj-lt"/>
                <a:ea typeface="+mj-ea"/>
                <a:cs typeface="+mj-cs"/>
              </a:rPr>
              <a:t>Foto-Safari</a:t>
            </a:r>
            <a:endParaRPr kumimoji="0" lang="de-DE" sz="48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284278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1"/>
          <p:cNvSpPr>
            <a:spLocks noGrp="1"/>
          </p:cNvSpPr>
          <p:nvPr>
            <p:ph type="body" sz="quarter" idx="10"/>
          </p:nvPr>
        </p:nvSpPr>
        <p:spPr/>
        <p:txBody>
          <a:bodyPr/>
          <a:lstStyle/>
          <a:p>
            <a:r>
              <a:rPr lang="de-DE" dirty="0" smtClean="0"/>
              <a:t>Sprachlandschaften</a:t>
            </a:r>
            <a:endParaRPr lang="de-DE" dirty="0"/>
          </a:p>
        </p:txBody>
      </p:sp>
      <p:pic>
        <p:nvPicPr>
          <p:cNvPr id="4" name="Picture 2" descr="C:\Users\pkraemer\Documents\ProjektT1\Module\LinguisticLandscapes\Gebaeude_bunt_2014_04_08.jpg"/>
          <p:cNvPicPr>
            <a:picLocks noChangeAspect="1" noChangeArrowheads="1"/>
          </p:cNvPicPr>
          <p:nvPr/>
        </p:nvPicPr>
        <p:blipFill>
          <a:blip r:embed="rId3" cstate="print"/>
          <a:srcRect/>
          <a:stretch>
            <a:fillRect/>
          </a:stretch>
        </p:blipFill>
        <p:spPr bwMode="auto">
          <a:xfrm>
            <a:off x="791666" y="1919139"/>
            <a:ext cx="7524750" cy="3094037"/>
          </a:xfrm>
          <a:prstGeom prst="rect">
            <a:avLst/>
          </a:prstGeom>
          <a:noFill/>
        </p:spPr>
      </p:pic>
      <p:sp>
        <p:nvSpPr>
          <p:cNvPr id="5" name="Text Box 5"/>
          <p:cNvSpPr txBox="1">
            <a:spLocks noChangeArrowheads="1"/>
          </p:cNvSpPr>
          <p:nvPr/>
        </p:nvSpPr>
        <p:spPr bwMode="auto">
          <a:xfrm>
            <a:off x="1535113" y="492125"/>
            <a:ext cx="2925762" cy="41592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4"/>
          <p:cNvSpPr txBox="1">
            <a:spLocks noChangeArrowheads="1"/>
          </p:cNvSpPr>
          <p:nvPr/>
        </p:nvSpPr>
        <p:spPr bwMode="auto">
          <a:xfrm>
            <a:off x="919163" y="950913"/>
            <a:ext cx="3433762" cy="30162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itel 1"/>
          <p:cNvSpPr txBox="1">
            <a:spLocks/>
          </p:cNvSpPr>
          <p:nvPr/>
        </p:nvSpPr>
        <p:spPr>
          <a:xfrm>
            <a:off x="0" y="4516377"/>
            <a:ext cx="9144000" cy="553998"/>
          </a:xfrm>
          <a:prstGeom prst="rect">
            <a:avLst/>
          </a:prstGeom>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3000" b="1" dirty="0" smtClean="0">
                <a:latin typeface="+mj-lt"/>
                <a:ea typeface="+mj-ea"/>
                <a:cs typeface="+mj-cs"/>
              </a:rPr>
              <a:t>Wo habt ihr die Fotos gemacht?</a:t>
            </a:r>
            <a:endParaRPr kumimoji="0" lang="de-DE" sz="30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Titel 1"/>
          <p:cNvSpPr txBox="1">
            <a:spLocks/>
          </p:cNvSpPr>
          <p:nvPr/>
        </p:nvSpPr>
        <p:spPr>
          <a:xfrm>
            <a:off x="0" y="1124744"/>
            <a:ext cx="9144000" cy="830997"/>
          </a:xfrm>
          <a:prstGeom prst="rect">
            <a:avLst/>
          </a:prstGeom>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4800" b="1" dirty="0" smtClean="0">
                <a:latin typeface="+mj-lt"/>
                <a:ea typeface="+mj-ea"/>
                <a:cs typeface="+mj-cs"/>
              </a:rPr>
              <a:t>Foto-Safari</a:t>
            </a:r>
            <a:endParaRPr kumimoji="0" lang="de-DE" sz="48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407043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1"/>
          <p:cNvSpPr>
            <a:spLocks noGrp="1"/>
          </p:cNvSpPr>
          <p:nvPr>
            <p:ph type="body" sz="quarter" idx="10"/>
          </p:nvPr>
        </p:nvSpPr>
        <p:spPr/>
        <p:txBody>
          <a:bodyPr/>
          <a:lstStyle/>
          <a:p>
            <a:r>
              <a:rPr lang="de-DE" dirty="0" smtClean="0"/>
              <a:t>Sprachlandschaften</a:t>
            </a:r>
            <a:endParaRPr lang="de-DE" dirty="0"/>
          </a:p>
        </p:txBody>
      </p:sp>
      <p:pic>
        <p:nvPicPr>
          <p:cNvPr id="4" name="Picture 2" descr="C:\Users\pkraemer\Documents\ProjektT1\Module\LinguisticLandscapes\Gebaeude_bunt_2014_04_08.jpg"/>
          <p:cNvPicPr>
            <a:picLocks noChangeAspect="1" noChangeArrowheads="1"/>
          </p:cNvPicPr>
          <p:nvPr/>
        </p:nvPicPr>
        <p:blipFill>
          <a:blip r:embed="rId3" cstate="print"/>
          <a:srcRect/>
          <a:stretch>
            <a:fillRect/>
          </a:stretch>
        </p:blipFill>
        <p:spPr bwMode="auto">
          <a:xfrm>
            <a:off x="791666" y="1919139"/>
            <a:ext cx="7524750" cy="3094037"/>
          </a:xfrm>
          <a:prstGeom prst="rect">
            <a:avLst/>
          </a:prstGeom>
          <a:noFill/>
        </p:spPr>
      </p:pic>
      <p:sp>
        <p:nvSpPr>
          <p:cNvPr id="5" name="Text Box 5"/>
          <p:cNvSpPr txBox="1">
            <a:spLocks noChangeArrowheads="1"/>
          </p:cNvSpPr>
          <p:nvPr/>
        </p:nvSpPr>
        <p:spPr bwMode="auto">
          <a:xfrm>
            <a:off x="1535113" y="492125"/>
            <a:ext cx="2925762" cy="41592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4"/>
          <p:cNvSpPr txBox="1">
            <a:spLocks noChangeArrowheads="1"/>
          </p:cNvSpPr>
          <p:nvPr/>
        </p:nvSpPr>
        <p:spPr bwMode="auto">
          <a:xfrm>
            <a:off x="919163" y="950913"/>
            <a:ext cx="3433762" cy="30162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itel 1"/>
          <p:cNvSpPr txBox="1">
            <a:spLocks/>
          </p:cNvSpPr>
          <p:nvPr/>
        </p:nvSpPr>
        <p:spPr>
          <a:xfrm>
            <a:off x="0" y="4516377"/>
            <a:ext cx="9144000" cy="553998"/>
          </a:xfrm>
          <a:prstGeom prst="rect">
            <a:avLst/>
          </a:prstGeom>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3000" b="1" dirty="0" smtClean="0">
                <a:latin typeface="+mj-lt"/>
                <a:ea typeface="+mj-ea"/>
                <a:cs typeface="+mj-cs"/>
              </a:rPr>
              <a:t>Wer könnte die Texte geschrieben haben?</a:t>
            </a:r>
            <a:endParaRPr kumimoji="0" lang="de-DE" sz="30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Titel 1"/>
          <p:cNvSpPr txBox="1">
            <a:spLocks/>
          </p:cNvSpPr>
          <p:nvPr/>
        </p:nvSpPr>
        <p:spPr>
          <a:xfrm>
            <a:off x="0" y="1124744"/>
            <a:ext cx="9144000" cy="830997"/>
          </a:xfrm>
          <a:prstGeom prst="rect">
            <a:avLst/>
          </a:prstGeom>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4800" b="1" dirty="0" smtClean="0">
                <a:latin typeface="+mj-lt"/>
                <a:ea typeface="+mj-ea"/>
                <a:cs typeface="+mj-cs"/>
              </a:rPr>
              <a:t>Foto-Safari</a:t>
            </a:r>
            <a:endParaRPr kumimoji="0" lang="de-DE" sz="48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579284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1"/>
          <p:cNvSpPr>
            <a:spLocks noGrp="1"/>
          </p:cNvSpPr>
          <p:nvPr>
            <p:ph type="body" sz="quarter" idx="10"/>
          </p:nvPr>
        </p:nvSpPr>
        <p:spPr/>
        <p:txBody>
          <a:bodyPr/>
          <a:lstStyle/>
          <a:p>
            <a:r>
              <a:rPr lang="de-DE" dirty="0" smtClean="0"/>
              <a:t>Sprachlandschaften</a:t>
            </a:r>
            <a:endParaRPr lang="de-DE" dirty="0"/>
          </a:p>
        </p:txBody>
      </p:sp>
      <p:pic>
        <p:nvPicPr>
          <p:cNvPr id="4" name="Picture 2" descr="C:\Users\pkraemer\Documents\ProjektT1\Module\LinguisticLandscapes\Gebaeude_bunt_2014_04_08.jpg"/>
          <p:cNvPicPr>
            <a:picLocks noChangeAspect="1" noChangeArrowheads="1"/>
          </p:cNvPicPr>
          <p:nvPr/>
        </p:nvPicPr>
        <p:blipFill>
          <a:blip r:embed="rId3" cstate="print"/>
          <a:srcRect/>
          <a:stretch>
            <a:fillRect/>
          </a:stretch>
        </p:blipFill>
        <p:spPr bwMode="auto">
          <a:xfrm>
            <a:off x="791666" y="1919139"/>
            <a:ext cx="7524750" cy="3094037"/>
          </a:xfrm>
          <a:prstGeom prst="rect">
            <a:avLst/>
          </a:prstGeom>
          <a:noFill/>
        </p:spPr>
      </p:pic>
      <p:sp>
        <p:nvSpPr>
          <p:cNvPr id="5" name="Text Box 5"/>
          <p:cNvSpPr txBox="1">
            <a:spLocks noChangeArrowheads="1"/>
          </p:cNvSpPr>
          <p:nvPr/>
        </p:nvSpPr>
        <p:spPr bwMode="auto">
          <a:xfrm>
            <a:off x="1535113" y="492125"/>
            <a:ext cx="2925762" cy="41592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4"/>
          <p:cNvSpPr txBox="1">
            <a:spLocks noChangeArrowheads="1"/>
          </p:cNvSpPr>
          <p:nvPr/>
        </p:nvSpPr>
        <p:spPr bwMode="auto">
          <a:xfrm>
            <a:off x="919163" y="950913"/>
            <a:ext cx="3433762" cy="30162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itel 1"/>
          <p:cNvSpPr txBox="1">
            <a:spLocks/>
          </p:cNvSpPr>
          <p:nvPr/>
        </p:nvSpPr>
        <p:spPr>
          <a:xfrm>
            <a:off x="0" y="4516377"/>
            <a:ext cx="9144000" cy="553998"/>
          </a:xfrm>
          <a:prstGeom prst="rect">
            <a:avLst/>
          </a:prstGeom>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3000" b="1" dirty="0" smtClean="0">
                <a:latin typeface="+mj-lt"/>
                <a:ea typeface="+mj-ea"/>
                <a:cs typeface="+mj-cs"/>
              </a:rPr>
              <a:t>Wer soll die Texte lesen?</a:t>
            </a:r>
            <a:endParaRPr kumimoji="0" lang="de-DE" sz="30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Titel 1"/>
          <p:cNvSpPr txBox="1">
            <a:spLocks/>
          </p:cNvSpPr>
          <p:nvPr/>
        </p:nvSpPr>
        <p:spPr>
          <a:xfrm>
            <a:off x="0" y="1124744"/>
            <a:ext cx="9144000" cy="830997"/>
          </a:xfrm>
          <a:prstGeom prst="rect">
            <a:avLst/>
          </a:prstGeom>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4800" b="1" dirty="0" smtClean="0">
                <a:latin typeface="+mj-lt"/>
                <a:ea typeface="+mj-ea"/>
                <a:cs typeface="+mj-cs"/>
              </a:rPr>
              <a:t>Foto-Safari</a:t>
            </a:r>
            <a:endParaRPr kumimoji="0" lang="de-DE" sz="48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85349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1"/>
          <p:cNvSpPr>
            <a:spLocks noGrp="1"/>
          </p:cNvSpPr>
          <p:nvPr>
            <p:ph type="body" sz="quarter" idx="10"/>
          </p:nvPr>
        </p:nvSpPr>
        <p:spPr/>
        <p:txBody>
          <a:bodyPr/>
          <a:lstStyle/>
          <a:p>
            <a:r>
              <a:rPr lang="de-DE" dirty="0" smtClean="0"/>
              <a:t>Sprachlandschaften</a:t>
            </a:r>
            <a:endParaRPr lang="de-DE" dirty="0"/>
          </a:p>
        </p:txBody>
      </p:sp>
      <p:pic>
        <p:nvPicPr>
          <p:cNvPr id="4" name="Picture 2" descr="C:\Users\pkraemer\Documents\ProjektT1\Module\LinguisticLandscapes\Gebaeude_bunt_2014_04_08.jpg"/>
          <p:cNvPicPr>
            <a:picLocks noChangeAspect="1" noChangeArrowheads="1"/>
          </p:cNvPicPr>
          <p:nvPr/>
        </p:nvPicPr>
        <p:blipFill>
          <a:blip r:embed="rId3" cstate="print"/>
          <a:srcRect/>
          <a:stretch>
            <a:fillRect/>
          </a:stretch>
        </p:blipFill>
        <p:spPr bwMode="auto">
          <a:xfrm>
            <a:off x="791666" y="1919139"/>
            <a:ext cx="7524750" cy="3094037"/>
          </a:xfrm>
          <a:prstGeom prst="rect">
            <a:avLst/>
          </a:prstGeom>
          <a:noFill/>
        </p:spPr>
      </p:pic>
      <p:sp>
        <p:nvSpPr>
          <p:cNvPr id="5" name="Text Box 5"/>
          <p:cNvSpPr txBox="1">
            <a:spLocks noChangeArrowheads="1"/>
          </p:cNvSpPr>
          <p:nvPr/>
        </p:nvSpPr>
        <p:spPr bwMode="auto">
          <a:xfrm>
            <a:off x="1535113" y="492125"/>
            <a:ext cx="2925762" cy="41592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4"/>
          <p:cNvSpPr txBox="1">
            <a:spLocks noChangeArrowheads="1"/>
          </p:cNvSpPr>
          <p:nvPr/>
        </p:nvSpPr>
        <p:spPr bwMode="auto">
          <a:xfrm>
            <a:off x="919163" y="950913"/>
            <a:ext cx="3433762" cy="30162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itel 1"/>
          <p:cNvSpPr txBox="1">
            <a:spLocks/>
          </p:cNvSpPr>
          <p:nvPr/>
        </p:nvSpPr>
        <p:spPr>
          <a:xfrm>
            <a:off x="0" y="4516377"/>
            <a:ext cx="9144000" cy="553998"/>
          </a:xfrm>
          <a:prstGeom prst="rect">
            <a:avLst/>
          </a:prstGeom>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3000" b="1" dirty="0" smtClean="0">
                <a:latin typeface="+mj-lt"/>
                <a:ea typeface="+mj-ea"/>
                <a:cs typeface="+mj-cs"/>
              </a:rPr>
              <a:t>Wie lange sollen die Texte dort bleiben?</a:t>
            </a:r>
            <a:endParaRPr kumimoji="0" lang="de-DE" sz="30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Titel 1"/>
          <p:cNvSpPr txBox="1">
            <a:spLocks/>
          </p:cNvSpPr>
          <p:nvPr/>
        </p:nvSpPr>
        <p:spPr>
          <a:xfrm>
            <a:off x="0" y="1124744"/>
            <a:ext cx="9144000" cy="830997"/>
          </a:xfrm>
          <a:prstGeom prst="rect">
            <a:avLst/>
          </a:prstGeom>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4800" b="1" dirty="0" smtClean="0">
                <a:latin typeface="+mj-lt"/>
                <a:ea typeface="+mj-ea"/>
                <a:cs typeface="+mj-cs"/>
              </a:rPr>
              <a:t>Foto-Safari</a:t>
            </a:r>
            <a:endParaRPr kumimoji="0" lang="de-DE" sz="48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34299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pkraemer\Documents\ProjektT1\Module\LinguisticLandscapes\AuswahlbilderPowerpoint\ViktualienmarktMünchen.jpg"/>
          <p:cNvPicPr>
            <a:picLocks noChangeAspect="1" noChangeArrowheads="1"/>
          </p:cNvPicPr>
          <p:nvPr/>
        </p:nvPicPr>
        <p:blipFill>
          <a:blip r:embed="rId3" cstate="print"/>
          <a:srcRect/>
          <a:stretch>
            <a:fillRect/>
          </a:stretch>
        </p:blipFill>
        <p:spPr bwMode="auto">
          <a:xfrm>
            <a:off x="899592" y="980728"/>
            <a:ext cx="3888432" cy="5184576"/>
          </a:xfrm>
          <a:prstGeom prst="rect">
            <a:avLst/>
          </a:prstGeom>
          <a:noFill/>
        </p:spPr>
      </p:pic>
      <p:sp>
        <p:nvSpPr>
          <p:cNvPr id="5" name="Textplatzhalter 1"/>
          <p:cNvSpPr txBox="1">
            <a:spLocks/>
          </p:cNvSpPr>
          <p:nvPr/>
        </p:nvSpPr>
        <p:spPr>
          <a:xfrm>
            <a:off x="5220072" y="2348880"/>
            <a:ext cx="3600400" cy="3024336"/>
          </a:xfrm>
          <a:prstGeom prst="rect">
            <a:avLst/>
          </a:prstGeom>
        </p:spPr>
        <p:txBody>
          <a:bodyPr vert="horz" lIns="0" tIns="0" rIns="0" bIns="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3600" b="1" i="0" u="none" strike="noStrike" kern="1200" cap="none" spc="0" normalizeH="0" baseline="0" noProof="0" dirty="0" smtClean="0">
                <a:ln>
                  <a:noFill/>
                </a:ln>
                <a:solidFill>
                  <a:schemeClr val="tx1"/>
                </a:solidFill>
                <a:effectLst/>
                <a:uLnTx/>
                <a:uFillTx/>
                <a:latin typeface="+mn-lt"/>
                <a:ea typeface="+mn-ea"/>
                <a:cs typeface="+mn-cs"/>
              </a:rPr>
              <a:t>Woher</a:t>
            </a:r>
            <a:endParaRPr lang="de-DE" sz="3600" b="1" dirty="0" smtClean="0"/>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sz="3600" b="1" dirty="0" smtClean="0"/>
              <a:t>k</a:t>
            </a:r>
            <a:r>
              <a:rPr kumimoji="0" lang="de-DE" sz="3600" b="1" i="0" u="none" strike="noStrike" kern="1200" cap="none" spc="0" normalizeH="0" baseline="0" noProof="0" dirty="0" err="1" smtClean="0">
                <a:ln>
                  <a:noFill/>
                </a:ln>
                <a:solidFill>
                  <a:schemeClr val="tx1"/>
                </a:solidFill>
                <a:effectLst/>
                <a:uLnTx/>
                <a:uFillTx/>
                <a:latin typeface="+mn-lt"/>
                <a:ea typeface="+mn-ea"/>
                <a:cs typeface="+mn-cs"/>
              </a:rPr>
              <a:t>ommt</a:t>
            </a:r>
            <a:endParaRPr kumimoji="0" lang="de-DE" sz="36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sz="3600" b="1" dirty="0" smtClean="0"/>
              <a:t>dieses</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sz="3600" b="1" dirty="0" smtClean="0"/>
              <a:t>Bild?</a:t>
            </a:r>
          </a:p>
        </p:txBody>
      </p:sp>
      <p:sp>
        <p:nvSpPr>
          <p:cNvPr id="6" name="Textplatzhalter 1"/>
          <p:cNvSpPr>
            <a:spLocks noGrp="1"/>
          </p:cNvSpPr>
          <p:nvPr>
            <p:ph type="body" sz="quarter" idx="10"/>
          </p:nvPr>
        </p:nvSpPr>
        <p:spPr>
          <a:xfrm>
            <a:off x="1691680" y="169200"/>
            <a:ext cx="6480720" cy="553998"/>
          </a:xfrm>
        </p:spPr>
        <p:txBody>
          <a:bodyPr/>
          <a:lstStyle/>
          <a:p>
            <a:r>
              <a:rPr lang="de-DE" dirty="0" smtClean="0"/>
              <a:t>Sprachlandschaften</a:t>
            </a:r>
            <a:endParaRPr lang="de-DE" dirty="0"/>
          </a:p>
        </p:txBody>
      </p:sp>
    </p:spTree>
    <p:extLst>
      <p:ext uri="{BB962C8B-B14F-4D97-AF65-F5344CB8AC3E}">
        <p14:creationId xmlns:p14="http://schemas.microsoft.com/office/powerpoint/2010/main" val="2390521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1"/>
          <p:cNvSpPr>
            <a:spLocks noGrp="1"/>
          </p:cNvSpPr>
          <p:nvPr>
            <p:ph type="body" sz="quarter" idx="10"/>
          </p:nvPr>
        </p:nvSpPr>
        <p:spPr/>
        <p:txBody>
          <a:bodyPr/>
          <a:lstStyle/>
          <a:p>
            <a:r>
              <a:rPr lang="de-DE" dirty="0" smtClean="0"/>
              <a:t>Sprachlandschaften</a:t>
            </a:r>
            <a:endParaRPr lang="de-DE" dirty="0"/>
          </a:p>
        </p:txBody>
      </p:sp>
      <p:pic>
        <p:nvPicPr>
          <p:cNvPr id="4" name="Picture 2" descr="C:\Users\pkraemer\Documents\ProjektT1\Module\LinguisticLandscapes\Gebaeude_bunt_2014_04_08.jpg"/>
          <p:cNvPicPr>
            <a:picLocks noChangeAspect="1" noChangeArrowheads="1"/>
          </p:cNvPicPr>
          <p:nvPr/>
        </p:nvPicPr>
        <p:blipFill>
          <a:blip r:embed="rId3" cstate="print"/>
          <a:srcRect/>
          <a:stretch>
            <a:fillRect/>
          </a:stretch>
        </p:blipFill>
        <p:spPr bwMode="auto">
          <a:xfrm>
            <a:off x="791666" y="1919139"/>
            <a:ext cx="7524750" cy="3094037"/>
          </a:xfrm>
          <a:prstGeom prst="rect">
            <a:avLst/>
          </a:prstGeom>
          <a:noFill/>
        </p:spPr>
      </p:pic>
      <p:sp>
        <p:nvSpPr>
          <p:cNvPr id="5" name="Text Box 5"/>
          <p:cNvSpPr txBox="1">
            <a:spLocks noChangeArrowheads="1"/>
          </p:cNvSpPr>
          <p:nvPr/>
        </p:nvSpPr>
        <p:spPr bwMode="auto">
          <a:xfrm>
            <a:off x="1535113" y="492125"/>
            <a:ext cx="2925762" cy="41592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4"/>
          <p:cNvSpPr txBox="1">
            <a:spLocks noChangeArrowheads="1"/>
          </p:cNvSpPr>
          <p:nvPr/>
        </p:nvSpPr>
        <p:spPr bwMode="auto">
          <a:xfrm>
            <a:off x="919163" y="950913"/>
            <a:ext cx="3433762" cy="30162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itel 1"/>
          <p:cNvSpPr txBox="1">
            <a:spLocks/>
          </p:cNvSpPr>
          <p:nvPr/>
        </p:nvSpPr>
        <p:spPr>
          <a:xfrm>
            <a:off x="0" y="4516377"/>
            <a:ext cx="9144000" cy="553998"/>
          </a:xfrm>
          <a:prstGeom prst="rect">
            <a:avLst/>
          </a:prstGeom>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3000" b="1" dirty="0" smtClean="0">
                <a:latin typeface="+mj-lt"/>
                <a:ea typeface="+mj-ea"/>
                <a:cs typeface="+mj-cs"/>
              </a:rPr>
              <a:t>Was ist mit dem Text gemeint?</a:t>
            </a:r>
            <a:endParaRPr kumimoji="0" lang="de-DE" sz="30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Titel 1"/>
          <p:cNvSpPr txBox="1">
            <a:spLocks/>
          </p:cNvSpPr>
          <p:nvPr/>
        </p:nvSpPr>
        <p:spPr>
          <a:xfrm>
            <a:off x="0" y="1124744"/>
            <a:ext cx="9144000" cy="830997"/>
          </a:xfrm>
          <a:prstGeom prst="rect">
            <a:avLst/>
          </a:prstGeom>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4800" b="1" dirty="0" smtClean="0">
                <a:latin typeface="+mj-lt"/>
                <a:ea typeface="+mj-ea"/>
                <a:cs typeface="+mj-cs"/>
              </a:rPr>
              <a:t>Foto-Safari</a:t>
            </a:r>
            <a:endParaRPr kumimoji="0" lang="de-DE" sz="48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241873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1"/>
          <p:cNvSpPr>
            <a:spLocks noGrp="1"/>
          </p:cNvSpPr>
          <p:nvPr>
            <p:ph type="body" sz="quarter" idx="10"/>
          </p:nvPr>
        </p:nvSpPr>
        <p:spPr/>
        <p:txBody>
          <a:bodyPr/>
          <a:lstStyle/>
          <a:p>
            <a:r>
              <a:rPr lang="de-DE" dirty="0" smtClean="0"/>
              <a:t>Sprachlandschaften</a:t>
            </a:r>
            <a:endParaRPr lang="de-DE" dirty="0"/>
          </a:p>
        </p:txBody>
      </p:sp>
      <p:pic>
        <p:nvPicPr>
          <p:cNvPr id="4" name="Picture 2" descr="C:\Users\pkraemer\Documents\ProjektT1\Module\LinguisticLandscapes\Gebaeude_bunt_2014_04_08.jpg"/>
          <p:cNvPicPr>
            <a:picLocks noChangeAspect="1" noChangeArrowheads="1"/>
          </p:cNvPicPr>
          <p:nvPr/>
        </p:nvPicPr>
        <p:blipFill>
          <a:blip r:embed="rId3" cstate="print"/>
          <a:srcRect/>
          <a:stretch>
            <a:fillRect/>
          </a:stretch>
        </p:blipFill>
        <p:spPr bwMode="auto">
          <a:xfrm>
            <a:off x="791666" y="1919139"/>
            <a:ext cx="7524750" cy="3094037"/>
          </a:xfrm>
          <a:prstGeom prst="rect">
            <a:avLst/>
          </a:prstGeom>
          <a:noFill/>
        </p:spPr>
      </p:pic>
      <p:sp>
        <p:nvSpPr>
          <p:cNvPr id="5" name="Text Box 5"/>
          <p:cNvSpPr txBox="1">
            <a:spLocks noChangeArrowheads="1"/>
          </p:cNvSpPr>
          <p:nvPr/>
        </p:nvSpPr>
        <p:spPr bwMode="auto">
          <a:xfrm>
            <a:off x="1535113" y="492125"/>
            <a:ext cx="2925762" cy="41592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4"/>
          <p:cNvSpPr txBox="1">
            <a:spLocks noChangeArrowheads="1"/>
          </p:cNvSpPr>
          <p:nvPr/>
        </p:nvSpPr>
        <p:spPr bwMode="auto">
          <a:xfrm>
            <a:off x="919163" y="950913"/>
            <a:ext cx="3433762" cy="30162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itel 1"/>
          <p:cNvSpPr txBox="1">
            <a:spLocks/>
          </p:cNvSpPr>
          <p:nvPr/>
        </p:nvSpPr>
        <p:spPr>
          <a:xfrm>
            <a:off x="0" y="4399944"/>
            <a:ext cx="9144000" cy="1477328"/>
          </a:xfrm>
          <a:prstGeom prst="rect">
            <a:avLst/>
          </a:prstGeom>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3000" b="1" dirty="0" smtClean="0">
                <a:latin typeface="+mj-lt"/>
                <a:ea typeface="+mj-ea"/>
                <a:cs typeface="+mj-cs"/>
              </a:rPr>
              <a:t>Welche Sprachen kommen häufig vor?</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3000" b="1" i="0" u="none" strike="noStrike" kern="1200" cap="none" spc="0" normalizeH="0" baseline="0" noProof="0" dirty="0" smtClean="0">
                <a:ln>
                  <a:noFill/>
                </a:ln>
                <a:solidFill>
                  <a:schemeClr val="tx1"/>
                </a:solidFill>
                <a:effectLst/>
                <a:uLnTx/>
                <a:uFillTx/>
                <a:latin typeface="+mj-lt"/>
                <a:ea typeface="+mj-ea"/>
                <a:cs typeface="+mj-cs"/>
              </a:rPr>
              <a:t>Welche Sprachen sind selten?</a:t>
            </a:r>
          </a:p>
          <a:p>
            <a:pPr marL="0" marR="0" lvl="0" indent="0" algn="ctr" defTabSz="914400" rtl="0" eaLnBrk="1" fontAlgn="auto" latinLnBrk="0" hangingPunct="1">
              <a:lnSpc>
                <a:spcPct val="100000"/>
              </a:lnSpc>
              <a:spcBef>
                <a:spcPct val="0"/>
              </a:spcBef>
              <a:spcAft>
                <a:spcPts val="0"/>
              </a:spcAft>
              <a:buClrTx/>
              <a:buSzTx/>
              <a:buFontTx/>
              <a:buNone/>
              <a:tabLst/>
              <a:defRPr/>
            </a:pPr>
            <a:r>
              <a:rPr lang="de-DE" sz="3000" b="1" dirty="0" smtClean="0">
                <a:latin typeface="+mj-lt"/>
                <a:ea typeface="+mj-ea"/>
                <a:cs typeface="+mj-cs"/>
              </a:rPr>
              <a:t>Welche Sprachen fehlen?</a:t>
            </a:r>
            <a:endParaRPr kumimoji="0" lang="de-DE" sz="30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Titel 1"/>
          <p:cNvSpPr txBox="1">
            <a:spLocks/>
          </p:cNvSpPr>
          <p:nvPr/>
        </p:nvSpPr>
        <p:spPr>
          <a:xfrm>
            <a:off x="0" y="1124744"/>
            <a:ext cx="9144000" cy="830997"/>
          </a:xfrm>
          <a:prstGeom prst="rect">
            <a:avLst/>
          </a:prstGeom>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4800" b="1" dirty="0" smtClean="0">
                <a:latin typeface="+mj-lt"/>
                <a:ea typeface="+mj-ea"/>
                <a:cs typeface="+mj-cs"/>
              </a:rPr>
              <a:t>Foto-Safari</a:t>
            </a:r>
            <a:endParaRPr kumimoji="0" lang="de-DE" sz="48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752800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980728"/>
            <a:ext cx="3867894" cy="5157192"/>
          </a:xfrm>
          <a:prstGeom prst="rect">
            <a:avLst/>
          </a:prstGeom>
          <a:ln>
            <a:noFill/>
          </a:ln>
          <a:effectLst>
            <a:outerShdw blurRad="292100" dist="139700" dir="2700000" algn="tl" rotWithShape="0">
              <a:srgbClr val="333333">
                <a:alpha val="65000"/>
              </a:srgbClr>
            </a:outerShdw>
          </a:effectLst>
        </p:spPr>
      </p:pic>
      <p:sp>
        <p:nvSpPr>
          <p:cNvPr id="4" name="Textplatzhalter 1"/>
          <p:cNvSpPr>
            <a:spLocks noGrp="1"/>
          </p:cNvSpPr>
          <p:nvPr>
            <p:ph type="body" sz="quarter" idx="10"/>
          </p:nvPr>
        </p:nvSpPr>
        <p:spPr>
          <a:xfrm>
            <a:off x="1691680" y="169200"/>
            <a:ext cx="6480720" cy="553998"/>
          </a:xfrm>
        </p:spPr>
        <p:txBody>
          <a:bodyPr/>
          <a:lstStyle/>
          <a:p>
            <a:r>
              <a:rPr lang="de-DE" dirty="0" smtClean="0"/>
              <a:t>Sprachlandschaften</a:t>
            </a:r>
            <a:endParaRPr lang="de-DE" dirty="0"/>
          </a:p>
        </p:txBody>
      </p:sp>
    </p:spTree>
    <p:extLst>
      <p:ext uri="{BB962C8B-B14F-4D97-AF65-F5344CB8AC3E}">
        <p14:creationId xmlns:p14="http://schemas.microsoft.com/office/powerpoint/2010/main" val="23905212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pkraemer\Documents\ProjektT1\Module\LinguisticLandscapes\PatricksBilder\Geldautomat-klein.jpg"/>
          <p:cNvPicPr>
            <a:picLocks noChangeAspect="1" noChangeArrowheads="1"/>
          </p:cNvPicPr>
          <p:nvPr/>
        </p:nvPicPr>
        <p:blipFill>
          <a:blip r:embed="rId3" cstate="print"/>
          <a:srcRect/>
          <a:stretch>
            <a:fillRect/>
          </a:stretch>
        </p:blipFill>
        <p:spPr bwMode="auto">
          <a:xfrm>
            <a:off x="2987824" y="1052736"/>
            <a:ext cx="2880320" cy="5279026"/>
          </a:xfrm>
          <a:prstGeom prst="rect">
            <a:avLst/>
          </a:prstGeom>
          <a:noFill/>
        </p:spPr>
      </p:pic>
      <p:sp>
        <p:nvSpPr>
          <p:cNvPr id="4" name="Textplatzhalter 1"/>
          <p:cNvSpPr>
            <a:spLocks noGrp="1"/>
          </p:cNvSpPr>
          <p:nvPr>
            <p:ph type="body" sz="quarter" idx="10"/>
          </p:nvPr>
        </p:nvSpPr>
        <p:spPr>
          <a:xfrm>
            <a:off x="1691680" y="169200"/>
            <a:ext cx="6480720" cy="553998"/>
          </a:xfrm>
        </p:spPr>
        <p:txBody>
          <a:bodyPr/>
          <a:lstStyle/>
          <a:p>
            <a:r>
              <a:rPr lang="de-DE" dirty="0" smtClean="0"/>
              <a:t>Sprachlandschaften</a:t>
            </a:r>
            <a:endParaRPr lang="de-DE" dirty="0"/>
          </a:p>
        </p:txBody>
      </p:sp>
    </p:spTree>
    <p:extLst>
      <p:ext uri="{BB962C8B-B14F-4D97-AF65-F5344CB8AC3E}">
        <p14:creationId xmlns:p14="http://schemas.microsoft.com/office/powerpoint/2010/main" val="23905212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pkraemer\Documents\ProjektT1\Module\LinguisticLandscapes\PatricksBilder\Apotheke1.JPG"/>
          <p:cNvPicPr>
            <a:picLocks noChangeAspect="1" noChangeArrowheads="1"/>
          </p:cNvPicPr>
          <p:nvPr/>
        </p:nvPicPr>
        <p:blipFill>
          <a:blip r:embed="rId3" cstate="print"/>
          <a:srcRect/>
          <a:stretch>
            <a:fillRect/>
          </a:stretch>
        </p:blipFill>
        <p:spPr bwMode="auto">
          <a:xfrm>
            <a:off x="1259632" y="1052736"/>
            <a:ext cx="6624736" cy="4968552"/>
          </a:xfrm>
          <a:prstGeom prst="rect">
            <a:avLst/>
          </a:prstGeom>
          <a:noFill/>
        </p:spPr>
      </p:pic>
      <p:sp>
        <p:nvSpPr>
          <p:cNvPr id="4" name="Textplatzhalter 1"/>
          <p:cNvSpPr>
            <a:spLocks noGrp="1"/>
          </p:cNvSpPr>
          <p:nvPr>
            <p:ph type="body" sz="quarter" idx="10"/>
          </p:nvPr>
        </p:nvSpPr>
        <p:spPr>
          <a:xfrm>
            <a:off x="1691680" y="169200"/>
            <a:ext cx="6480720" cy="553998"/>
          </a:xfrm>
        </p:spPr>
        <p:txBody>
          <a:bodyPr/>
          <a:lstStyle/>
          <a:p>
            <a:r>
              <a:rPr lang="de-DE" dirty="0" smtClean="0"/>
              <a:t>Sprachlandschaften</a:t>
            </a:r>
            <a:endParaRPr lang="de-DE" dirty="0"/>
          </a:p>
        </p:txBody>
      </p:sp>
    </p:spTree>
    <p:extLst>
      <p:ext uri="{BB962C8B-B14F-4D97-AF65-F5344CB8AC3E}">
        <p14:creationId xmlns:p14="http://schemas.microsoft.com/office/powerpoint/2010/main" val="2390521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C:\Users\pkraemer\Documents\ProjektT1\Module\LinguisticLandscapes\AuswahlbilderPowerpoint\DeutschlandBundesländer.gif"/>
          <p:cNvPicPr>
            <a:picLocks noChangeAspect="1" noChangeArrowheads="1"/>
          </p:cNvPicPr>
          <p:nvPr/>
        </p:nvPicPr>
        <p:blipFill>
          <a:blip r:embed="rId3" cstate="print"/>
          <a:srcRect/>
          <a:stretch>
            <a:fillRect/>
          </a:stretch>
        </p:blipFill>
        <p:spPr bwMode="auto">
          <a:xfrm>
            <a:off x="179512" y="980728"/>
            <a:ext cx="4104456" cy="5307922"/>
          </a:xfrm>
          <a:prstGeom prst="rect">
            <a:avLst/>
          </a:prstGeom>
          <a:noFill/>
        </p:spPr>
      </p:pic>
      <p:cxnSp>
        <p:nvCxnSpPr>
          <p:cNvPr id="8" name="Gerade Verbindung mit Pfeil 7"/>
          <p:cNvCxnSpPr/>
          <p:nvPr/>
        </p:nvCxnSpPr>
        <p:spPr>
          <a:xfrm flipH="1">
            <a:off x="2915816" y="4869160"/>
            <a:ext cx="1728192" cy="8640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4283968" y="4221088"/>
            <a:ext cx="1728192" cy="553998"/>
          </a:xfrm>
          <a:prstGeom prst="rect">
            <a:avLst/>
          </a:prstGeom>
          <a:noFill/>
        </p:spPr>
        <p:txBody>
          <a:bodyPr wrap="square" rtlCol="0">
            <a:spAutoFit/>
          </a:bodyPr>
          <a:lstStyle/>
          <a:p>
            <a:r>
              <a:rPr lang="de-DE" sz="3000" b="1" dirty="0" smtClean="0"/>
              <a:t>München</a:t>
            </a:r>
            <a:endParaRPr lang="de-DE" sz="3000" b="1" dirty="0"/>
          </a:p>
        </p:txBody>
      </p:sp>
      <p:pic>
        <p:nvPicPr>
          <p:cNvPr id="30724" name="Picture 4" descr="C:\Users\pkraemer\Documents\ProjektT1\Module\LinguisticLandscapes\AuswahlbilderPowerpoint\AusschnittDeutschlandItalien.jpg"/>
          <p:cNvPicPr>
            <a:picLocks noChangeAspect="1" noChangeArrowheads="1"/>
          </p:cNvPicPr>
          <p:nvPr/>
        </p:nvPicPr>
        <p:blipFill>
          <a:blip r:embed="rId4" cstate="print"/>
          <a:srcRect/>
          <a:stretch>
            <a:fillRect/>
          </a:stretch>
        </p:blipFill>
        <p:spPr bwMode="auto">
          <a:xfrm>
            <a:off x="6300192" y="1052736"/>
            <a:ext cx="2465337" cy="5187318"/>
          </a:xfrm>
          <a:prstGeom prst="rect">
            <a:avLst/>
          </a:prstGeom>
          <a:noFill/>
        </p:spPr>
      </p:pic>
      <p:cxnSp>
        <p:nvCxnSpPr>
          <p:cNvPr id="15" name="Gerade Verbindung mit Pfeil 14"/>
          <p:cNvCxnSpPr/>
          <p:nvPr/>
        </p:nvCxnSpPr>
        <p:spPr>
          <a:xfrm flipV="1">
            <a:off x="5868144" y="3501008"/>
            <a:ext cx="1944216" cy="7920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7164288" y="2564904"/>
            <a:ext cx="1224136" cy="646331"/>
          </a:xfrm>
          <a:prstGeom prst="rect">
            <a:avLst/>
          </a:prstGeom>
          <a:noFill/>
        </p:spPr>
        <p:txBody>
          <a:bodyPr wrap="square" rtlCol="0">
            <a:spAutoFit/>
          </a:bodyPr>
          <a:lstStyle/>
          <a:p>
            <a:r>
              <a:rPr lang="de-DE" dirty="0" smtClean="0"/>
              <a:t>Deutsch-</a:t>
            </a:r>
          </a:p>
          <a:p>
            <a:r>
              <a:rPr lang="de-DE" dirty="0" err="1" smtClean="0"/>
              <a:t>land</a:t>
            </a:r>
            <a:endParaRPr lang="de-DE" dirty="0"/>
          </a:p>
        </p:txBody>
      </p:sp>
      <p:sp>
        <p:nvSpPr>
          <p:cNvPr id="21" name="Textfeld 20"/>
          <p:cNvSpPr txBox="1"/>
          <p:nvPr/>
        </p:nvSpPr>
        <p:spPr>
          <a:xfrm rot="3408492" flipH="1">
            <a:off x="7233657" y="4417293"/>
            <a:ext cx="1012836" cy="369332"/>
          </a:xfrm>
          <a:prstGeom prst="rect">
            <a:avLst/>
          </a:prstGeom>
          <a:noFill/>
        </p:spPr>
        <p:txBody>
          <a:bodyPr wrap="square" rtlCol="0">
            <a:spAutoFit/>
          </a:bodyPr>
          <a:lstStyle/>
          <a:p>
            <a:r>
              <a:rPr lang="de-DE" dirty="0" smtClean="0"/>
              <a:t>Italien</a:t>
            </a:r>
            <a:endParaRPr lang="de-DE" dirty="0"/>
          </a:p>
        </p:txBody>
      </p:sp>
      <p:sp>
        <p:nvSpPr>
          <p:cNvPr id="10" name="Textplatzhalter 1"/>
          <p:cNvSpPr>
            <a:spLocks noGrp="1"/>
          </p:cNvSpPr>
          <p:nvPr>
            <p:ph type="body" sz="quarter" idx="10"/>
          </p:nvPr>
        </p:nvSpPr>
        <p:spPr>
          <a:xfrm>
            <a:off x="1691680" y="169200"/>
            <a:ext cx="6480720" cy="553998"/>
          </a:xfrm>
        </p:spPr>
        <p:txBody>
          <a:bodyPr/>
          <a:lstStyle/>
          <a:p>
            <a:r>
              <a:rPr lang="de-DE" dirty="0" smtClean="0"/>
              <a:t>Sprachlandschaften</a:t>
            </a:r>
            <a:endParaRPr lang="de-DE" dirty="0"/>
          </a:p>
        </p:txBody>
      </p:sp>
    </p:spTree>
    <p:extLst>
      <p:ext uri="{BB962C8B-B14F-4D97-AF65-F5344CB8AC3E}">
        <p14:creationId xmlns:p14="http://schemas.microsoft.com/office/powerpoint/2010/main" val="239052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1"/>
          <p:cNvSpPr txBox="1">
            <a:spLocks/>
          </p:cNvSpPr>
          <p:nvPr/>
        </p:nvSpPr>
        <p:spPr>
          <a:xfrm>
            <a:off x="539552" y="5805264"/>
            <a:ext cx="8208912" cy="720080"/>
          </a:xfrm>
          <a:prstGeom prst="rect">
            <a:avLst/>
          </a:prstGeom>
        </p:spPr>
        <p:txBody>
          <a:bodyPr vert="horz" lIns="0" tIns="0" rIns="0" bIns="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3600" b="1" i="0" u="none" strike="noStrike" kern="1200" cap="none" spc="0" normalizeH="0" baseline="0" noProof="0" dirty="0" smtClean="0">
                <a:ln>
                  <a:noFill/>
                </a:ln>
                <a:solidFill>
                  <a:schemeClr val="tx1"/>
                </a:solidFill>
                <a:effectLst/>
                <a:uLnTx/>
                <a:uFillTx/>
                <a:latin typeface="+mn-lt"/>
                <a:ea typeface="+mn-ea"/>
                <a:cs typeface="+mn-cs"/>
              </a:rPr>
              <a:t>Woher </a:t>
            </a:r>
            <a:r>
              <a:rPr lang="de-DE" sz="3600" b="1" dirty="0" smtClean="0"/>
              <a:t>k</a:t>
            </a:r>
            <a:r>
              <a:rPr kumimoji="0" lang="de-DE" sz="3600" b="1" i="0" u="none" strike="noStrike" kern="1200" cap="none" spc="0" normalizeH="0" baseline="0" noProof="0" dirty="0" err="1" smtClean="0">
                <a:ln>
                  <a:noFill/>
                </a:ln>
                <a:solidFill>
                  <a:schemeClr val="tx1"/>
                </a:solidFill>
                <a:effectLst/>
                <a:uLnTx/>
                <a:uFillTx/>
                <a:latin typeface="+mn-lt"/>
                <a:ea typeface="+mn-ea"/>
                <a:cs typeface="+mn-cs"/>
              </a:rPr>
              <a:t>ommt</a:t>
            </a:r>
            <a:r>
              <a:rPr lang="de-DE" sz="3600" b="1" dirty="0" smtClean="0"/>
              <a:t> dieses Bild?</a:t>
            </a:r>
          </a:p>
        </p:txBody>
      </p:sp>
      <p:pic>
        <p:nvPicPr>
          <p:cNvPr id="28674" name="Picture 2" descr="C:\Users\pkraemer\Documents\ProjektT1\Module\LinguisticLandscapes\AuswahlbilderPowerpoint\GrenseKirkenes.JPG"/>
          <p:cNvPicPr>
            <a:picLocks noChangeAspect="1" noChangeArrowheads="1"/>
          </p:cNvPicPr>
          <p:nvPr/>
        </p:nvPicPr>
        <p:blipFill>
          <a:blip r:embed="rId3" cstate="print"/>
          <a:srcRect/>
          <a:stretch>
            <a:fillRect/>
          </a:stretch>
        </p:blipFill>
        <p:spPr bwMode="auto">
          <a:xfrm>
            <a:off x="539552" y="1052736"/>
            <a:ext cx="7920880" cy="4662684"/>
          </a:xfrm>
          <a:prstGeom prst="rect">
            <a:avLst/>
          </a:prstGeom>
          <a:noFill/>
        </p:spPr>
      </p:pic>
      <p:sp>
        <p:nvSpPr>
          <p:cNvPr id="6" name="Textplatzhalter 1"/>
          <p:cNvSpPr>
            <a:spLocks noGrp="1"/>
          </p:cNvSpPr>
          <p:nvPr>
            <p:ph type="body" sz="quarter" idx="10"/>
          </p:nvPr>
        </p:nvSpPr>
        <p:spPr>
          <a:xfrm>
            <a:off x="1691680" y="169200"/>
            <a:ext cx="6480720" cy="553998"/>
          </a:xfrm>
        </p:spPr>
        <p:txBody>
          <a:bodyPr/>
          <a:lstStyle/>
          <a:p>
            <a:r>
              <a:rPr lang="de-DE" dirty="0" smtClean="0"/>
              <a:t>Sprachlandschaften</a:t>
            </a:r>
            <a:endParaRPr lang="de-DE" dirty="0"/>
          </a:p>
        </p:txBody>
      </p:sp>
    </p:spTree>
    <p:extLst>
      <p:ext uri="{BB962C8B-B14F-4D97-AF65-F5344CB8AC3E}">
        <p14:creationId xmlns:p14="http://schemas.microsoft.com/office/powerpoint/2010/main" val="2390521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pkraemer\Documents\ProjektT1\Module\LinguisticLandscapes\AuswahlbilderPowerpoint\EuropakarteLeer.gif"/>
          <p:cNvPicPr>
            <a:picLocks noChangeAspect="1" noChangeArrowheads="1"/>
          </p:cNvPicPr>
          <p:nvPr/>
        </p:nvPicPr>
        <p:blipFill>
          <a:blip r:embed="rId3" cstate="print"/>
          <a:srcRect/>
          <a:stretch>
            <a:fillRect/>
          </a:stretch>
        </p:blipFill>
        <p:spPr bwMode="auto">
          <a:xfrm>
            <a:off x="1403648" y="1052736"/>
            <a:ext cx="6225763" cy="5184576"/>
          </a:xfrm>
          <a:prstGeom prst="rect">
            <a:avLst/>
          </a:prstGeom>
          <a:noFill/>
        </p:spPr>
      </p:pic>
      <p:sp>
        <p:nvSpPr>
          <p:cNvPr id="6" name="Textfeld 5"/>
          <p:cNvSpPr txBox="1"/>
          <p:nvPr/>
        </p:nvSpPr>
        <p:spPr>
          <a:xfrm rot="18848593">
            <a:off x="3211654" y="1821779"/>
            <a:ext cx="1296144" cy="369332"/>
          </a:xfrm>
          <a:prstGeom prst="rect">
            <a:avLst/>
          </a:prstGeom>
          <a:noFill/>
        </p:spPr>
        <p:txBody>
          <a:bodyPr wrap="square" rtlCol="0">
            <a:spAutoFit/>
          </a:bodyPr>
          <a:lstStyle/>
          <a:p>
            <a:r>
              <a:rPr lang="de-DE" b="1" dirty="0" smtClean="0"/>
              <a:t>Norwegen</a:t>
            </a:r>
            <a:endParaRPr lang="de-DE" b="1" dirty="0"/>
          </a:p>
        </p:txBody>
      </p:sp>
      <p:sp>
        <p:nvSpPr>
          <p:cNvPr id="7" name="Textfeld 6"/>
          <p:cNvSpPr txBox="1"/>
          <p:nvPr/>
        </p:nvSpPr>
        <p:spPr>
          <a:xfrm>
            <a:off x="6156176" y="2636912"/>
            <a:ext cx="1144323" cy="383086"/>
          </a:xfrm>
          <a:prstGeom prst="rect">
            <a:avLst/>
          </a:prstGeom>
          <a:noFill/>
        </p:spPr>
        <p:txBody>
          <a:bodyPr wrap="square" rtlCol="0">
            <a:spAutoFit/>
          </a:bodyPr>
          <a:lstStyle/>
          <a:p>
            <a:r>
              <a:rPr lang="de-DE" b="1" dirty="0" smtClean="0"/>
              <a:t>Russland</a:t>
            </a:r>
            <a:endParaRPr lang="de-DE" b="1" dirty="0"/>
          </a:p>
        </p:txBody>
      </p:sp>
      <p:sp>
        <p:nvSpPr>
          <p:cNvPr id="8" name="Textfeld 7"/>
          <p:cNvSpPr txBox="1"/>
          <p:nvPr/>
        </p:nvSpPr>
        <p:spPr>
          <a:xfrm>
            <a:off x="3131840" y="980728"/>
            <a:ext cx="1144323" cy="383086"/>
          </a:xfrm>
          <a:prstGeom prst="rect">
            <a:avLst/>
          </a:prstGeom>
          <a:noFill/>
        </p:spPr>
        <p:txBody>
          <a:bodyPr wrap="square" rtlCol="0">
            <a:spAutoFit/>
          </a:bodyPr>
          <a:lstStyle/>
          <a:p>
            <a:r>
              <a:rPr lang="de-DE" b="1" dirty="0" err="1" smtClean="0"/>
              <a:t>Kirkenes</a:t>
            </a:r>
            <a:endParaRPr lang="de-DE" b="1" dirty="0"/>
          </a:p>
        </p:txBody>
      </p:sp>
      <p:cxnSp>
        <p:nvCxnSpPr>
          <p:cNvPr id="10" name="Gerade Verbindung mit Pfeil 9"/>
          <p:cNvCxnSpPr/>
          <p:nvPr/>
        </p:nvCxnSpPr>
        <p:spPr>
          <a:xfrm>
            <a:off x="4067944" y="1196752"/>
            <a:ext cx="1080120" cy="14401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platzhalter 1"/>
          <p:cNvSpPr>
            <a:spLocks noGrp="1"/>
          </p:cNvSpPr>
          <p:nvPr>
            <p:ph type="body" sz="quarter" idx="10"/>
          </p:nvPr>
        </p:nvSpPr>
        <p:spPr>
          <a:xfrm>
            <a:off x="1691680" y="169200"/>
            <a:ext cx="6480720" cy="553998"/>
          </a:xfrm>
        </p:spPr>
        <p:txBody>
          <a:bodyPr/>
          <a:lstStyle/>
          <a:p>
            <a:r>
              <a:rPr lang="de-DE" dirty="0" smtClean="0"/>
              <a:t>Sprachlandschaften</a:t>
            </a:r>
            <a:endParaRPr lang="de-DE" dirty="0"/>
          </a:p>
        </p:txBody>
      </p:sp>
    </p:spTree>
    <p:extLst>
      <p:ext uri="{BB962C8B-B14F-4D97-AF65-F5344CB8AC3E}">
        <p14:creationId xmlns:p14="http://schemas.microsoft.com/office/powerpoint/2010/main" val="2390521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1"/>
          <p:cNvSpPr txBox="1">
            <a:spLocks/>
          </p:cNvSpPr>
          <p:nvPr/>
        </p:nvSpPr>
        <p:spPr>
          <a:xfrm>
            <a:off x="539552" y="5805264"/>
            <a:ext cx="8208912" cy="720080"/>
          </a:xfrm>
          <a:prstGeom prst="rect">
            <a:avLst/>
          </a:prstGeom>
        </p:spPr>
        <p:txBody>
          <a:bodyPr vert="horz" lIns="0" tIns="0" rIns="0" bIns="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3600" b="1" i="0" u="none" strike="noStrike" kern="1200" cap="none" spc="0" normalizeH="0" baseline="0" noProof="0" dirty="0" smtClean="0">
                <a:ln>
                  <a:noFill/>
                </a:ln>
                <a:solidFill>
                  <a:schemeClr val="tx1"/>
                </a:solidFill>
                <a:effectLst/>
                <a:uLnTx/>
                <a:uFillTx/>
                <a:latin typeface="+mn-lt"/>
                <a:ea typeface="+mn-ea"/>
                <a:cs typeface="+mn-cs"/>
              </a:rPr>
              <a:t>Woher </a:t>
            </a:r>
            <a:r>
              <a:rPr lang="de-DE" sz="3600" b="1" dirty="0" smtClean="0"/>
              <a:t>k</a:t>
            </a:r>
            <a:r>
              <a:rPr kumimoji="0" lang="de-DE" sz="3600" b="1" i="0" u="none" strike="noStrike" kern="1200" cap="none" spc="0" normalizeH="0" baseline="0" noProof="0" dirty="0" err="1" smtClean="0">
                <a:ln>
                  <a:noFill/>
                </a:ln>
                <a:solidFill>
                  <a:schemeClr val="tx1"/>
                </a:solidFill>
                <a:effectLst/>
                <a:uLnTx/>
                <a:uFillTx/>
                <a:latin typeface="+mn-lt"/>
                <a:ea typeface="+mn-ea"/>
                <a:cs typeface="+mn-cs"/>
              </a:rPr>
              <a:t>ommt</a:t>
            </a:r>
            <a:r>
              <a:rPr lang="de-DE" sz="3600" b="1" dirty="0" smtClean="0"/>
              <a:t> dieses Bild?</a:t>
            </a:r>
          </a:p>
        </p:txBody>
      </p:sp>
      <p:pic>
        <p:nvPicPr>
          <p:cNvPr id="33794" name="Picture 2" descr="C:\Users\pkraemer\Documents\ProjektT1\Module\LinguisticLandscapes\AuswahlbilderPowerpoint\MacauAufruf.JPG"/>
          <p:cNvPicPr>
            <a:picLocks noChangeAspect="1" noChangeArrowheads="1"/>
          </p:cNvPicPr>
          <p:nvPr/>
        </p:nvPicPr>
        <p:blipFill>
          <a:blip r:embed="rId3" cstate="print"/>
          <a:srcRect/>
          <a:stretch>
            <a:fillRect/>
          </a:stretch>
        </p:blipFill>
        <p:spPr bwMode="auto">
          <a:xfrm>
            <a:off x="395536" y="1052736"/>
            <a:ext cx="8327865" cy="4680520"/>
          </a:xfrm>
          <a:prstGeom prst="rect">
            <a:avLst/>
          </a:prstGeom>
          <a:noFill/>
        </p:spPr>
      </p:pic>
      <p:sp>
        <p:nvSpPr>
          <p:cNvPr id="6" name="Textplatzhalter 1"/>
          <p:cNvSpPr>
            <a:spLocks noGrp="1"/>
          </p:cNvSpPr>
          <p:nvPr>
            <p:ph type="body" sz="quarter" idx="10"/>
          </p:nvPr>
        </p:nvSpPr>
        <p:spPr>
          <a:xfrm>
            <a:off x="1691680" y="169200"/>
            <a:ext cx="6480720" cy="553998"/>
          </a:xfrm>
        </p:spPr>
        <p:txBody>
          <a:bodyPr/>
          <a:lstStyle/>
          <a:p>
            <a:r>
              <a:rPr lang="de-DE" dirty="0" smtClean="0"/>
              <a:t>Sprachlandschaften</a:t>
            </a:r>
            <a:endParaRPr lang="de-DE" dirty="0"/>
          </a:p>
        </p:txBody>
      </p:sp>
    </p:spTree>
    <p:extLst>
      <p:ext uri="{BB962C8B-B14F-4D97-AF65-F5344CB8AC3E}">
        <p14:creationId xmlns:p14="http://schemas.microsoft.com/office/powerpoint/2010/main" val="2390521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C:\Users\pkraemer\Documents\ProjektT1\Module\LinguisticLandscapes\AuswahlbilderPowerpoint\WeltkarteLeer01.gif"/>
          <p:cNvPicPr>
            <a:picLocks noChangeAspect="1" noChangeArrowheads="1"/>
          </p:cNvPicPr>
          <p:nvPr/>
        </p:nvPicPr>
        <p:blipFill>
          <a:blip r:embed="rId3" cstate="print"/>
          <a:srcRect/>
          <a:stretch>
            <a:fillRect/>
          </a:stretch>
        </p:blipFill>
        <p:spPr bwMode="auto">
          <a:xfrm>
            <a:off x="160075" y="1124744"/>
            <a:ext cx="8876421" cy="5112568"/>
          </a:xfrm>
          <a:prstGeom prst="rect">
            <a:avLst/>
          </a:prstGeom>
          <a:noFill/>
        </p:spPr>
      </p:pic>
      <p:cxnSp>
        <p:nvCxnSpPr>
          <p:cNvPr id="9" name="Gerade Verbindung mit Pfeil 8"/>
          <p:cNvCxnSpPr/>
          <p:nvPr/>
        </p:nvCxnSpPr>
        <p:spPr>
          <a:xfrm flipH="1" flipV="1">
            <a:off x="7380312" y="3068960"/>
            <a:ext cx="648072" cy="14401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8063880" y="2996952"/>
            <a:ext cx="1080120" cy="369332"/>
          </a:xfrm>
          <a:prstGeom prst="rect">
            <a:avLst/>
          </a:prstGeom>
          <a:noFill/>
        </p:spPr>
        <p:txBody>
          <a:bodyPr wrap="square" rtlCol="0">
            <a:spAutoFit/>
          </a:bodyPr>
          <a:lstStyle/>
          <a:p>
            <a:r>
              <a:rPr lang="de-DE" dirty="0" smtClean="0"/>
              <a:t>Macao</a:t>
            </a:r>
            <a:endParaRPr lang="de-DE" dirty="0"/>
          </a:p>
        </p:txBody>
      </p:sp>
      <p:sp>
        <p:nvSpPr>
          <p:cNvPr id="13" name="Textfeld 12"/>
          <p:cNvSpPr txBox="1"/>
          <p:nvPr/>
        </p:nvSpPr>
        <p:spPr>
          <a:xfrm>
            <a:off x="6300192" y="2420888"/>
            <a:ext cx="936104" cy="369332"/>
          </a:xfrm>
          <a:prstGeom prst="rect">
            <a:avLst/>
          </a:prstGeom>
          <a:noFill/>
        </p:spPr>
        <p:txBody>
          <a:bodyPr wrap="square" rtlCol="0">
            <a:spAutoFit/>
          </a:bodyPr>
          <a:lstStyle/>
          <a:p>
            <a:r>
              <a:rPr lang="de-DE" dirty="0" smtClean="0"/>
              <a:t>China</a:t>
            </a:r>
            <a:endParaRPr lang="de-DE" dirty="0"/>
          </a:p>
        </p:txBody>
      </p:sp>
      <p:sp>
        <p:nvSpPr>
          <p:cNvPr id="7" name="Textplatzhalter 1"/>
          <p:cNvSpPr>
            <a:spLocks noGrp="1"/>
          </p:cNvSpPr>
          <p:nvPr>
            <p:ph type="body" sz="quarter" idx="10"/>
          </p:nvPr>
        </p:nvSpPr>
        <p:spPr>
          <a:xfrm>
            <a:off x="1691680" y="169200"/>
            <a:ext cx="6480720" cy="553998"/>
          </a:xfrm>
        </p:spPr>
        <p:txBody>
          <a:bodyPr/>
          <a:lstStyle/>
          <a:p>
            <a:r>
              <a:rPr lang="de-DE" dirty="0" smtClean="0"/>
              <a:t>Sprachlandschaften</a:t>
            </a:r>
            <a:endParaRPr lang="de-DE" dirty="0"/>
          </a:p>
        </p:txBody>
      </p:sp>
    </p:spTree>
    <p:extLst>
      <p:ext uri="{BB962C8B-B14F-4D97-AF65-F5344CB8AC3E}">
        <p14:creationId xmlns:p14="http://schemas.microsoft.com/office/powerpoint/2010/main" val="239052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kraemer\Documents\ProjektT1\Module\LinguisticLandscapes\HeikesBilder\Doloris.JPG"/>
          <p:cNvPicPr>
            <a:picLocks noChangeAspect="1" noChangeArrowheads="1"/>
          </p:cNvPicPr>
          <p:nvPr/>
        </p:nvPicPr>
        <p:blipFill>
          <a:blip r:embed="rId3" cstate="print"/>
          <a:srcRect/>
          <a:stretch>
            <a:fillRect/>
          </a:stretch>
        </p:blipFill>
        <p:spPr bwMode="auto">
          <a:xfrm>
            <a:off x="179512" y="980728"/>
            <a:ext cx="3597319" cy="1944216"/>
          </a:xfrm>
          <a:prstGeom prst="rect">
            <a:avLst/>
          </a:prstGeom>
          <a:noFill/>
        </p:spPr>
      </p:pic>
      <p:pic>
        <p:nvPicPr>
          <p:cNvPr id="1029" name="Picture 5" descr="C:\Users\pkraemer\Documents\ProjektT1\Module\LinguisticLandscapes\HeikesBilder\RaucherAushang_TuerkClub02.jpg"/>
          <p:cNvPicPr>
            <a:picLocks noChangeAspect="1" noChangeArrowheads="1"/>
          </p:cNvPicPr>
          <p:nvPr/>
        </p:nvPicPr>
        <p:blipFill>
          <a:blip r:embed="rId4" cstate="print"/>
          <a:srcRect/>
          <a:stretch>
            <a:fillRect/>
          </a:stretch>
        </p:blipFill>
        <p:spPr bwMode="auto">
          <a:xfrm>
            <a:off x="3923928" y="2456813"/>
            <a:ext cx="5040560" cy="3783153"/>
          </a:xfrm>
          <a:prstGeom prst="rect">
            <a:avLst/>
          </a:prstGeom>
          <a:noFill/>
        </p:spPr>
      </p:pic>
      <p:sp>
        <p:nvSpPr>
          <p:cNvPr id="5" name="Textplatzhalter 1"/>
          <p:cNvSpPr>
            <a:spLocks noGrp="1"/>
          </p:cNvSpPr>
          <p:nvPr>
            <p:ph type="body" sz="quarter" idx="10"/>
          </p:nvPr>
        </p:nvSpPr>
        <p:spPr>
          <a:xfrm>
            <a:off x="1691680" y="169200"/>
            <a:ext cx="6480720" cy="553998"/>
          </a:xfrm>
        </p:spPr>
        <p:txBody>
          <a:bodyPr/>
          <a:lstStyle/>
          <a:p>
            <a:r>
              <a:rPr lang="de-DE" dirty="0" smtClean="0"/>
              <a:t>Sprachlandschaften</a:t>
            </a:r>
            <a:endParaRPr lang="de-DE" dirty="0"/>
          </a:p>
        </p:txBody>
      </p:sp>
    </p:spTree>
    <p:extLst>
      <p:ext uri="{BB962C8B-B14F-4D97-AF65-F5344CB8AC3E}">
        <p14:creationId xmlns:p14="http://schemas.microsoft.com/office/powerpoint/2010/main" val="239052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kraemer\Documents\ProjektT1\Module\LinguisticLandscapes\Fotos_LL_Einfuehrung\HongkongPhilipp.jpg"/>
          <p:cNvPicPr>
            <a:picLocks noChangeAspect="1" noChangeArrowheads="1"/>
          </p:cNvPicPr>
          <p:nvPr/>
        </p:nvPicPr>
        <p:blipFill>
          <a:blip r:embed="rId3" cstate="print"/>
          <a:srcRect/>
          <a:stretch>
            <a:fillRect/>
          </a:stretch>
        </p:blipFill>
        <p:spPr bwMode="auto">
          <a:xfrm>
            <a:off x="268349" y="1196752"/>
            <a:ext cx="8586493" cy="4824536"/>
          </a:xfrm>
          <a:prstGeom prst="rect">
            <a:avLst/>
          </a:prstGeom>
          <a:noFill/>
        </p:spPr>
      </p:pic>
      <p:sp>
        <p:nvSpPr>
          <p:cNvPr id="4" name="Textplatzhalter 1"/>
          <p:cNvSpPr>
            <a:spLocks noGrp="1"/>
          </p:cNvSpPr>
          <p:nvPr>
            <p:ph type="body" sz="quarter" idx="10"/>
          </p:nvPr>
        </p:nvSpPr>
        <p:spPr>
          <a:xfrm>
            <a:off x="1691680" y="169200"/>
            <a:ext cx="6480720" cy="553998"/>
          </a:xfrm>
        </p:spPr>
        <p:txBody>
          <a:bodyPr/>
          <a:lstStyle/>
          <a:p>
            <a:r>
              <a:rPr lang="de-DE" dirty="0" smtClean="0"/>
              <a:t>Sprachlandschaften</a:t>
            </a:r>
            <a:endParaRPr lang="de-DE" dirty="0"/>
          </a:p>
        </p:txBody>
      </p:sp>
    </p:spTree>
    <p:extLst>
      <p:ext uri="{BB962C8B-B14F-4D97-AF65-F5344CB8AC3E}">
        <p14:creationId xmlns:p14="http://schemas.microsoft.com/office/powerpoint/2010/main" val="2390521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_Deutsch ist vielseitig gelb_Version 1.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Design_Deutsch ist vielseitig gelb_Version 1.1</Template>
  <TotalTime>0</TotalTime>
  <Words>2974</Words>
  <Application>Microsoft Office PowerPoint</Application>
  <PresentationFormat>Bildschirmpräsentation (4:3)</PresentationFormat>
  <Paragraphs>281</Paragraphs>
  <Slides>24</Slides>
  <Notes>24</Notes>
  <HiddenSlides>0</HiddenSlides>
  <MMClips>0</MMClips>
  <ScaleCrop>false</ScaleCrop>
  <HeadingPairs>
    <vt:vector size="4" baseType="variant">
      <vt:variant>
        <vt:lpstr>Design</vt:lpstr>
      </vt:variant>
      <vt:variant>
        <vt:i4>1</vt:i4>
      </vt:variant>
      <vt:variant>
        <vt:lpstr>Folientitel</vt:lpstr>
      </vt:variant>
      <vt:variant>
        <vt:i4>24</vt:i4>
      </vt:variant>
    </vt:vector>
  </HeadingPairs>
  <TitlesOfParts>
    <vt:vector size="25" baseType="lpstr">
      <vt:lpstr>Design_Deutsch ist vielseitig gelb_Version 1.1</vt:lpstr>
      <vt:lpstr>Sprachlandschaften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Universität Potsdam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Sprachlandschaften</dc:title>
  <dc:creator>Patrick Seeger</dc:creator>
  <cp:lastModifiedBy>Lydia Gornitzka</cp:lastModifiedBy>
  <cp:revision>158</cp:revision>
  <dcterms:created xsi:type="dcterms:W3CDTF">2013-12-03T14:13:27Z</dcterms:created>
  <dcterms:modified xsi:type="dcterms:W3CDTF">2015-03-26T10:10:42Z</dcterms:modified>
</cp:coreProperties>
</file>