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16"/>
  </p:notesMasterIdLst>
  <p:sldIdLst>
    <p:sldId id="256" r:id="rId2"/>
    <p:sldId id="257" r:id="rId3"/>
    <p:sldId id="258" r:id="rId4"/>
    <p:sldId id="261" r:id="rId5"/>
    <p:sldId id="259" r:id="rId6"/>
    <p:sldId id="260" r:id="rId7"/>
    <p:sldId id="262" r:id="rId8"/>
    <p:sldId id="265" r:id="rId9"/>
    <p:sldId id="266" r:id="rId10"/>
    <p:sldId id="267" r:id="rId11"/>
    <p:sldId id="268" r:id="rId12"/>
    <p:sldId id="269" r:id="rId13"/>
    <p:sldId id="263" r:id="rId14"/>
    <p:sldId id="264" r:id="rId1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6" autoAdjust="0"/>
    <p:restoredTop sz="88204" autoAdjust="0"/>
  </p:normalViewPr>
  <p:slideViewPr>
    <p:cSldViewPr>
      <p:cViewPr>
        <p:scale>
          <a:sx n="90" d="100"/>
          <a:sy n="90" d="100"/>
        </p:scale>
        <p:origin x="-1518" y="-2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5EEE54-AD03-4547-B8D2-8C47B2AD391E}" type="datetimeFigureOut">
              <a:rPr lang="de-DE" smtClean="0"/>
              <a:t>26.04.2017</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A1E231-FFA1-4893-9FC0-EF91A5850E58}" type="slidenum">
              <a:rPr lang="de-DE" smtClean="0"/>
              <a:t>‹Nr.›</a:t>
            </a:fld>
            <a:endParaRPr lang="de-DE"/>
          </a:p>
        </p:txBody>
      </p:sp>
    </p:spTree>
    <p:extLst>
      <p:ext uri="{BB962C8B-B14F-4D97-AF65-F5344CB8AC3E}">
        <p14:creationId xmlns:p14="http://schemas.microsoft.com/office/powerpoint/2010/main" val="4026618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0" i="1" dirty="0" smtClean="0"/>
              <a:t>Diese Folien vertiefen</a:t>
            </a:r>
            <a:r>
              <a:rPr lang="de-DE" b="0" i="1" baseline="0" dirty="0" smtClean="0"/>
              <a:t> das Thema „Wer spricht was? Das Repertoire von Sprecher/inne/n“. Im Folgenden sind Zitate zum Thema „Mehrsprachigkeit“ zusammengestellt.</a:t>
            </a:r>
          </a:p>
          <a:p>
            <a:r>
              <a:rPr lang="de-DE" b="0" i="1" baseline="0" dirty="0" smtClean="0"/>
              <a:t>Es geht jeweils um Meinungen und Eindrücke zur Mehrsprachigkeit, die eigene Erfahrungen im mehrsprachigen Alltag verdeutlichen, aber auch um Einstellungen gegenüber dem Sprachgebrauch mehrsprachiger Sprecher/innen, unterschiedlichen Sprachvarianten und Dialekten.</a:t>
            </a:r>
          </a:p>
          <a:p>
            <a:endParaRPr lang="de-DE" baseline="0" dirty="0" smtClean="0"/>
          </a:p>
        </p:txBody>
      </p:sp>
      <p:sp>
        <p:nvSpPr>
          <p:cNvPr id="4" name="Foliennummernplatzhalter 3"/>
          <p:cNvSpPr>
            <a:spLocks noGrp="1"/>
          </p:cNvSpPr>
          <p:nvPr>
            <p:ph type="sldNum" sz="quarter" idx="10"/>
          </p:nvPr>
        </p:nvSpPr>
        <p:spPr/>
        <p:txBody>
          <a:bodyPr/>
          <a:lstStyle/>
          <a:p>
            <a:fld id="{CDA1E231-FFA1-4893-9FC0-EF91A5850E58}" type="slidenum">
              <a:rPr lang="de-DE" smtClean="0"/>
              <a:t>1</a:t>
            </a:fld>
            <a:endParaRPr lang="de-DE"/>
          </a:p>
        </p:txBody>
      </p:sp>
    </p:spTree>
    <p:extLst>
      <p:ext uri="{BB962C8B-B14F-4D97-AF65-F5344CB8AC3E}">
        <p14:creationId xmlns:p14="http://schemas.microsoft.com/office/powerpoint/2010/main" val="38374744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844083" eaLnBrk="0" fontAlgn="base" hangingPunct="0">
              <a:spcBef>
                <a:spcPct val="30000"/>
              </a:spcBef>
              <a:spcAft>
                <a:spcPct val="0"/>
              </a:spcAft>
              <a:defRPr/>
            </a:pPr>
            <a:r>
              <a:rPr lang="de-DE" b="0" baseline="0" dirty="0" smtClean="0">
                <a:latin typeface="Calibri" pitchFamily="34" charset="0"/>
                <a:cs typeface="Calibri" pitchFamily="34" charset="0"/>
              </a:rPr>
              <a:t>[Zuordnung wissenschaftliche Texte</a:t>
            </a:r>
            <a:endParaRPr lang="de-DE" baseline="0" dirty="0" smtClean="0"/>
          </a:p>
          <a:p>
            <a:pPr defTabSz="844083" eaLnBrk="0" fontAlgn="base" hangingPunct="0">
              <a:spcBef>
                <a:spcPct val="30000"/>
              </a:spcBef>
              <a:spcAft>
                <a:spcPct val="0"/>
              </a:spcAft>
              <a:defRPr/>
            </a:pPr>
            <a:r>
              <a:rPr lang="de-DE" b="0" baseline="0" dirty="0" smtClean="0">
                <a:latin typeface="Calibri" pitchFamily="34" charset="0"/>
                <a:cs typeface="Calibri" pitchFamily="34" charset="0"/>
              </a:rPr>
              <a:t>-&gt; besonders Kurztext von Rosemarie Tracy (Code-mixing, …)]</a:t>
            </a:r>
            <a:endParaRPr lang="de-DE" b="0" dirty="0" smtClean="0">
              <a:latin typeface="Calibri" pitchFamily="34" charset="0"/>
              <a:cs typeface="Calibri" pitchFamily="34" charset="0"/>
            </a:endParaRPr>
          </a:p>
          <a:p>
            <a:endParaRPr lang="de-DE" dirty="0" smtClean="0"/>
          </a:p>
          <a:p>
            <a:endParaRPr lang="de-DE" dirty="0"/>
          </a:p>
        </p:txBody>
      </p:sp>
      <p:sp>
        <p:nvSpPr>
          <p:cNvPr id="4" name="Foliennummernplatzhalter 3"/>
          <p:cNvSpPr>
            <a:spLocks noGrp="1"/>
          </p:cNvSpPr>
          <p:nvPr>
            <p:ph type="sldNum" sz="quarter" idx="10"/>
          </p:nvPr>
        </p:nvSpPr>
        <p:spPr/>
        <p:txBody>
          <a:bodyPr/>
          <a:lstStyle/>
          <a:p>
            <a:pPr>
              <a:defRPr/>
            </a:pPr>
            <a:fld id="{541D5459-6D32-4A03-A382-6FBAD542FB4A}" type="slidenum">
              <a:rPr lang="de-DE" smtClean="0"/>
              <a:pPr>
                <a:defRPr/>
              </a:pPr>
              <a:t>10</a:t>
            </a:fld>
            <a:endParaRPr lang="de-DE"/>
          </a:p>
        </p:txBody>
      </p:sp>
    </p:spTree>
    <p:extLst>
      <p:ext uri="{BB962C8B-B14F-4D97-AF65-F5344CB8AC3E}">
        <p14:creationId xmlns:p14="http://schemas.microsoft.com/office/powerpoint/2010/main" val="22479098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44083" eaLnBrk="0" fontAlgn="base" hangingPunct="0">
              <a:spcBef>
                <a:spcPct val="30000"/>
              </a:spcBef>
              <a:spcAft>
                <a:spcPct val="0"/>
              </a:spcAft>
              <a:defRPr/>
            </a:pPr>
            <a:r>
              <a:rPr lang="de-DE" sz="1200" dirty="0">
                <a:latin typeface="Calibri" pitchFamily="34" charset="0"/>
                <a:cs typeface="Calibri" pitchFamily="34" charset="0"/>
              </a:rPr>
              <a:t>[Zuordnung wissenschaftliche Texte</a:t>
            </a:r>
            <a:endParaRPr lang="de-DE" sz="1200" dirty="0">
              <a:latin typeface="+mj-lt"/>
            </a:endParaRPr>
          </a:p>
          <a:p>
            <a:pPr defTabSz="844083" eaLnBrk="0" fontAlgn="base" hangingPunct="0">
              <a:spcBef>
                <a:spcPct val="30000"/>
              </a:spcBef>
              <a:spcAft>
                <a:spcPct val="0"/>
              </a:spcAft>
              <a:defRPr/>
            </a:pPr>
            <a:r>
              <a:rPr lang="de-DE" sz="1200" dirty="0">
                <a:latin typeface="Calibri" pitchFamily="34" charset="0"/>
                <a:cs typeface="Calibri" pitchFamily="34" charset="0"/>
              </a:rPr>
              <a:t>-&gt; besonders Kurztext der GBS (Mehrsprachigkeit ist natürlich, …)]</a:t>
            </a:r>
            <a:endParaRPr lang="de-DE" sz="1200" dirty="0">
              <a:latin typeface="+mj-lt"/>
            </a:endParaRPr>
          </a:p>
        </p:txBody>
      </p:sp>
      <p:sp>
        <p:nvSpPr>
          <p:cNvPr id="4" name="Slide Number Placeholder 3"/>
          <p:cNvSpPr>
            <a:spLocks noGrp="1"/>
          </p:cNvSpPr>
          <p:nvPr>
            <p:ph type="sldNum" sz="quarter" idx="10"/>
          </p:nvPr>
        </p:nvSpPr>
        <p:spPr/>
        <p:txBody>
          <a:bodyPr/>
          <a:lstStyle/>
          <a:p>
            <a:pPr>
              <a:defRPr/>
            </a:pPr>
            <a:fld id="{541D5459-6D32-4A03-A382-6FBAD542FB4A}" type="slidenum">
              <a:rPr lang="de-DE" smtClean="0"/>
              <a:pPr>
                <a:defRPr/>
              </a:pPr>
              <a:t>11</a:t>
            </a:fld>
            <a:endParaRPr lang="de-DE"/>
          </a:p>
        </p:txBody>
      </p:sp>
    </p:spTree>
    <p:extLst>
      <p:ext uri="{BB962C8B-B14F-4D97-AF65-F5344CB8AC3E}">
        <p14:creationId xmlns:p14="http://schemas.microsoft.com/office/powerpoint/2010/main" val="4863737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44083" eaLnBrk="0" fontAlgn="base" hangingPunct="0">
              <a:spcBef>
                <a:spcPct val="30000"/>
              </a:spcBef>
              <a:spcAft>
                <a:spcPct val="0"/>
              </a:spcAft>
              <a:defRPr/>
            </a:pPr>
            <a:r>
              <a:rPr lang="de-DE" sz="1200" b="0" baseline="0" dirty="0" smtClean="0">
                <a:latin typeface="Calibri" pitchFamily="34" charset="0"/>
                <a:cs typeface="Calibri" pitchFamily="34" charset="0"/>
              </a:rPr>
              <a:t> [Zuordnung wissenschaftliche Texte</a:t>
            </a:r>
          </a:p>
          <a:p>
            <a:pPr defTabSz="844083" eaLnBrk="0" fontAlgn="base" hangingPunct="0">
              <a:spcBef>
                <a:spcPct val="30000"/>
              </a:spcBef>
              <a:spcAft>
                <a:spcPct val="0"/>
              </a:spcAft>
              <a:defRPr/>
            </a:pPr>
            <a:r>
              <a:rPr lang="de-DE" sz="1200" dirty="0">
                <a:latin typeface="Calibri" pitchFamily="34" charset="0"/>
                <a:cs typeface="Calibri" pitchFamily="34" charset="0"/>
              </a:rPr>
              <a:t>-&gt; besonders Kurztext von Christoph Schroeder (Registerdifferenzierung, …) Greifen Sie auf das Tafelbild zurück. Wichtig ist die Differenzierung, in welchem REGISTER das Kind kompetent ist und in welchem eventuell noch Defizite sind. Besprechen Sie, was unter dieser Perspektive „gut sprechen“ bedeutet.]</a:t>
            </a:r>
            <a:endParaRPr lang="de-DE" sz="1200" b="0" dirty="0" smtClean="0">
              <a:latin typeface="Calibri" pitchFamily="34" charset="0"/>
              <a:cs typeface="Calibri" pitchFamily="34" charset="0"/>
            </a:endParaRPr>
          </a:p>
          <a:p>
            <a:endParaRPr lang="de-DE" sz="1200" dirty="0" smtClean="0">
              <a:latin typeface="+mj-lt"/>
            </a:endParaRPr>
          </a:p>
        </p:txBody>
      </p:sp>
      <p:sp>
        <p:nvSpPr>
          <p:cNvPr id="4" name="Slide Number Placeholder 3"/>
          <p:cNvSpPr>
            <a:spLocks noGrp="1"/>
          </p:cNvSpPr>
          <p:nvPr>
            <p:ph type="sldNum" sz="quarter" idx="10"/>
          </p:nvPr>
        </p:nvSpPr>
        <p:spPr/>
        <p:txBody>
          <a:bodyPr/>
          <a:lstStyle/>
          <a:p>
            <a:pPr>
              <a:defRPr/>
            </a:pPr>
            <a:fld id="{541D5459-6D32-4A03-A382-6FBAD542FB4A}" type="slidenum">
              <a:rPr lang="de-DE" smtClean="0"/>
              <a:pPr>
                <a:defRPr/>
              </a:pPr>
              <a:t>12</a:t>
            </a:fld>
            <a:endParaRPr lang="de-DE"/>
          </a:p>
        </p:txBody>
      </p:sp>
    </p:spTree>
    <p:extLst>
      <p:ext uri="{BB962C8B-B14F-4D97-AF65-F5344CB8AC3E}">
        <p14:creationId xmlns:p14="http://schemas.microsoft.com/office/powerpoint/2010/main" val="4863737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[Lesen Sie die Zitate</a:t>
            </a:r>
            <a:r>
              <a:rPr lang="de-DE" baseline="0" dirty="0" smtClean="0"/>
              <a:t> vor und lassen Sie die </a:t>
            </a:r>
            <a:r>
              <a:rPr lang="de-DE" sz="1200" kern="1200" dirty="0" smtClean="0">
                <a:solidFill>
                  <a:schemeClr val="tx1"/>
                </a:solidFill>
                <a:effectLst/>
                <a:latin typeface="+mn-lt"/>
                <a:ea typeface="+mn-ea"/>
                <a:cs typeface="+mn-cs"/>
              </a:rPr>
              <a:t>Schüler/innen die Effekte negativer bzw. positiver Einstellungen zu mehrsprachigen Sprecher/inne/n diskutieren.</a:t>
            </a:r>
            <a:r>
              <a:rPr lang="de-DE" dirty="0" smtClean="0"/>
              <a:t>]</a:t>
            </a:r>
            <a:endParaRPr lang="de-DE" dirty="0"/>
          </a:p>
        </p:txBody>
      </p:sp>
      <p:sp>
        <p:nvSpPr>
          <p:cNvPr id="4" name="Foliennummernplatzhalter 3"/>
          <p:cNvSpPr>
            <a:spLocks noGrp="1"/>
          </p:cNvSpPr>
          <p:nvPr>
            <p:ph type="sldNum" sz="quarter" idx="10"/>
          </p:nvPr>
        </p:nvSpPr>
        <p:spPr/>
        <p:txBody>
          <a:bodyPr/>
          <a:lstStyle/>
          <a:p>
            <a:fld id="{CDA1E231-FFA1-4893-9FC0-EF91A5850E58}" type="slidenum">
              <a:rPr lang="de-DE" smtClean="0"/>
              <a:t>13</a:t>
            </a:fld>
            <a:endParaRPr lang="de-DE"/>
          </a:p>
        </p:txBody>
      </p:sp>
    </p:spTree>
    <p:extLst>
      <p:ext uri="{BB962C8B-B14F-4D97-AF65-F5344CB8AC3E}">
        <p14:creationId xmlns:p14="http://schemas.microsoft.com/office/powerpoint/2010/main" val="76637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[Lesen Sie die Zitate</a:t>
            </a:r>
            <a:r>
              <a:rPr lang="de-DE" baseline="0" dirty="0" smtClean="0"/>
              <a:t> vor und lassen Sie </a:t>
            </a:r>
            <a:r>
              <a:rPr lang="de-DE" baseline="0" smtClean="0"/>
              <a:t>die </a:t>
            </a:r>
            <a:r>
              <a:rPr lang="de-DE" sz="1200" kern="1200" smtClean="0">
                <a:solidFill>
                  <a:schemeClr val="tx1"/>
                </a:solidFill>
                <a:effectLst/>
                <a:latin typeface="+mn-lt"/>
                <a:ea typeface="+mn-ea"/>
                <a:cs typeface="+mn-cs"/>
              </a:rPr>
              <a:t>Schüler/innen</a:t>
            </a:r>
            <a:r>
              <a:rPr lang="de-DE" sz="1200" kern="1200" baseline="0" smtClean="0">
                <a:solidFill>
                  <a:schemeClr val="tx1"/>
                </a:solidFill>
                <a:effectLst/>
                <a:latin typeface="+mn-lt"/>
                <a:ea typeface="+mn-ea"/>
                <a:cs typeface="+mn-cs"/>
              </a:rPr>
              <a:t> </a:t>
            </a:r>
            <a:r>
              <a:rPr lang="de-DE" sz="1200" kern="1200" smtClean="0">
                <a:solidFill>
                  <a:schemeClr val="tx1"/>
                </a:solidFill>
                <a:effectLst/>
                <a:latin typeface="+mn-lt"/>
                <a:ea typeface="+mn-ea"/>
                <a:cs typeface="+mn-cs"/>
              </a:rPr>
              <a:t>die </a:t>
            </a:r>
            <a:r>
              <a:rPr lang="de-DE" sz="1200" kern="1200" dirty="0" smtClean="0">
                <a:solidFill>
                  <a:schemeClr val="tx1"/>
                </a:solidFill>
                <a:effectLst/>
                <a:latin typeface="+mn-lt"/>
                <a:ea typeface="+mn-ea"/>
                <a:cs typeface="+mn-cs"/>
              </a:rPr>
              <a:t>Effekte negativer bzw. positiver Einstellungen zu mehrsprachigen Sprecher/inne/n diskutieren.</a:t>
            </a:r>
            <a:r>
              <a:rPr lang="de-DE" dirty="0" smtClean="0"/>
              <a:t>]</a:t>
            </a:r>
          </a:p>
        </p:txBody>
      </p:sp>
      <p:sp>
        <p:nvSpPr>
          <p:cNvPr id="4" name="Foliennummernplatzhalter 3"/>
          <p:cNvSpPr>
            <a:spLocks noGrp="1"/>
          </p:cNvSpPr>
          <p:nvPr>
            <p:ph type="sldNum" sz="quarter" idx="10"/>
          </p:nvPr>
        </p:nvSpPr>
        <p:spPr/>
        <p:txBody>
          <a:bodyPr/>
          <a:lstStyle/>
          <a:p>
            <a:fld id="{CDA1E231-FFA1-4893-9FC0-EF91A5850E58}" type="slidenum">
              <a:rPr lang="de-DE" smtClean="0"/>
              <a:t>14</a:t>
            </a:fld>
            <a:endParaRPr lang="de-DE"/>
          </a:p>
        </p:txBody>
      </p:sp>
    </p:spTree>
    <p:extLst>
      <p:ext uri="{BB962C8B-B14F-4D97-AF65-F5344CB8AC3E}">
        <p14:creationId xmlns:p14="http://schemas.microsoft.com/office/powerpoint/2010/main" val="716320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latin typeface="+mn-lt"/>
                <a:ea typeface="+mn-ea"/>
                <a:cs typeface="+mn-cs"/>
              </a:rPr>
              <a:t>[Lassen Sie</a:t>
            </a:r>
            <a:r>
              <a:rPr lang="de-DE" sz="1200" kern="1200" baseline="0" dirty="0" smtClean="0">
                <a:solidFill>
                  <a:schemeClr val="tx1"/>
                </a:solidFill>
                <a:latin typeface="+mn-lt"/>
                <a:ea typeface="+mn-ea"/>
                <a:cs typeface="+mn-cs"/>
              </a:rPr>
              <a:t> das Zitat von eine/m/r Schüler/in vorlesen und klären Sie im Anschluss kurz den Inhalt.]</a:t>
            </a:r>
            <a:endParaRPr lang="de-DE" sz="1200" kern="1200" dirty="0" smtClean="0">
              <a:solidFill>
                <a:schemeClr val="tx1"/>
              </a:solidFill>
              <a:latin typeface="+mn-lt"/>
              <a:ea typeface="+mn-ea"/>
              <a:cs typeface="+mn-cs"/>
            </a:endParaRPr>
          </a:p>
          <a:p>
            <a:endParaRPr lang="de-DE" dirty="0"/>
          </a:p>
        </p:txBody>
      </p:sp>
      <p:sp>
        <p:nvSpPr>
          <p:cNvPr id="4" name="Foliennummernplatzhalter 3"/>
          <p:cNvSpPr>
            <a:spLocks noGrp="1"/>
          </p:cNvSpPr>
          <p:nvPr>
            <p:ph type="sldNum" sz="quarter" idx="10"/>
          </p:nvPr>
        </p:nvSpPr>
        <p:spPr/>
        <p:txBody>
          <a:bodyPr/>
          <a:lstStyle/>
          <a:p>
            <a:fld id="{CDA1E231-FFA1-4893-9FC0-EF91A5850E58}" type="slidenum">
              <a:rPr lang="de-DE" smtClean="0"/>
              <a:t>2</a:t>
            </a:fld>
            <a:endParaRPr lang="de-DE"/>
          </a:p>
        </p:txBody>
      </p:sp>
    </p:spTree>
    <p:extLst>
      <p:ext uri="{BB962C8B-B14F-4D97-AF65-F5344CB8AC3E}">
        <p14:creationId xmlns:p14="http://schemas.microsoft.com/office/powerpoint/2010/main" val="3547209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latin typeface="+mn-lt"/>
                <a:ea typeface="+mn-ea"/>
                <a:cs typeface="+mn-cs"/>
              </a:rPr>
              <a:t>[Lassen Sie</a:t>
            </a:r>
            <a:r>
              <a:rPr lang="de-DE" sz="1200" kern="1200" baseline="0" dirty="0" smtClean="0">
                <a:solidFill>
                  <a:schemeClr val="tx1"/>
                </a:solidFill>
                <a:latin typeface="+mn-lt"/>
                <a:ea typeface="+mn-ea"/>
                <a:cs typeface="+mn-cs"/>
              </a:rPr>
              <a:t> das Zitat von eine/m/r Schüler/in vorlesen und klären Sie im Anschluss kurz den Inhalt.]</a:t>
            </a:r>
            <a:endParaRPr lang="de-DE" sz="1200" kern="1200" dirty="0" smtClean="0">
              <a:solidFill>
                <a:schemeClr val="tx1"/>
              </a:solidFill>
              <a:latin typeface="+mn-lt"/>
              <a:ea typeface="+mn-ea"/>
              <a:cs typeface="+mn-cs"/>
            </a:endParaRPr>
          </a:p>
          <a:p>
            <a:endParaRPr lang="de-DE" dirty="0"/>
          </a:p>
        </p:txBody>
      </p:sp>
      <p:sp>
        <p:nvSpPr>
          <p:cNvPr id="4" name="Foliennummernplatzhalter 3"/>
          <p:cNvSpPr>
            <a:spLocks noGrp="1"/>
          </p:cNvSpPr>
          <p:nvPr>
            <p:ph type="sldNum" sz="quarter" idx="10"/>
          </p:nvPr>
        </p:nvSpPr>
        <p:spPr/>
        <p:txBody>
          <a:bodyPr/>
          <a:lstStyle/>
          <a:p>
            <a:fld id="{CDA1E231-FFA1-4893-9FC0-EF91A5850E58}" type="slidenum">
              <a:rPr lang="de-DE" smtClean="0"/>
              <a:t>3</a:t>
            </a:fld>
            <a:endParaRPr lang="de-DE"/>
          </a:p>
        </p:txBody>
      </p:sp>
    </p:spTree>
    <p:extLst>
      <p:ext uri="{BB962C8B-B14F-4D97-AF65-F5344CB8AC3E}">
        <p14:creationId xmlns:p14="http://schemas.microsoft.com/office/powerpoint/2010/main" val="3852433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latin typeface="+mn-lt"/>
                <a:ea typeface="+mn-ea"/>
                <a:cs typeface="+mn-cs"/>
              </a:rPr>
              <a:t>[Lassen Sie</a:t>
            </a:r>
            <a:r>
              <a:rPr lang="de-DE" sz="1200" kern="1200" baseline="0" dirty="0" smtClean="0">
                <a:solidFill>
                  <a:schemeClr val="tx1"/>
                </a:solidFill>
                <a:latin typeface="+mn-lt"/>
                <a:ea typeface="+mn-ea"/>
                <a:cs typeface="+mn-cs"/>
              </a:rPr>
              <a:t> das Zitat von eine/m/r Schüler/in vorlesen und klären Sie im Anschluss kurz den Inhalt.]</a:t>
            </a:r>
            <a:endParaRPr lang="de-DE" sz="1200" kern="1200" dirty="0" smtClean="0">
              <a:solidFill>
                <a:schemeClr val="tx1"/>
              </a:solidFill>
              <a:latin typeface="+mn-lt"/>
              <a:ea typeface="+mn-ea"/>
              <a:cs typeface="+mn-cs"/>
            </a:endParaRPr>
          </a:p>
          <a:p>
            <a:endParaRPr lang="de-DE" dirty="0" smtClean="0"/>
          </a:p>
          <a:p>
            <a:r>
              <a:rPr lang="de-DE" dirty="0" smtClean="0"/>
              <a:t>[Zum Hintergrund: </a:t>
            </a:r>
            <a:r>
              <a:rPr lang="de-DE" baseline="0" dirty="0" smtClean="0"/>
              <a:t>Schweizerdeutsch ist ein </a:t>
            </a:r>
            <a:r>
              <a:rPr lang="de-DE" dirty="0" smtClean="0"/>
              <a:t>Sammelbegriff für die in der Deutschschweiz gesprochenen Dialekte und ist von</a:t>
            </a:r>
            <a:r>
              <a:rPr lang="de-DE" baseline="0" dirty="0" smtClean="0"/>
              <a:t> der schweizerischen Variante des Standarddeutschen (auch </a:t>
            </a:r>
            <a:r>
              <a:rPr lang="de-DE" dirty="0" smtClean="0"/>
              <a:t>Schweizer Hochdeutsch oder Schriftdeutsch</a:t>
            </a:r>
            <a:r>
              <a:rPr lang="de-DE" baseline="0" dirty="0" smtClean="0"/>
              <a:t> genannt) </a:t>
            </a:r>
            <a:r>
              <a:rPr lang="de-DE" dirty="0" smtClean="0"/>
              <a:t>zu unterscheiden. Schweizerdeutsch und Standarddeutsch sind so weit voneinander entfernt,</a:t>
            </a:r>
            <a:r>
              <a:rPr lang="de-DE" baseline="0" dirty="0" smtClean="0"/>
              <a:t> dass sie nicht mehr gegenseitig verständlich sind.]</a:t>
            </a:r>
            <a:endParaRPr lang="de-DE" dirty="0" smtClean="0"/>
          </a:p>
        </p:txBody>
      </p:sp>
      <p:sp>
        <p:nvSpPr>
          <p:cNvPr id="4" name="Foliennummernplatzhalter 3"/>
          <p:cNvSpPr>
            <a:spLocks noGrp="1"/>
          </p:cNvSpPr>
          <p:nvPr>
            <p:ph type="sldNum" sz="quarter" idx="10"/>
          </p:nvPr>
        </p:nvSpPr>
        <p:spPr/>
        <p:txBody>
          <a:bodyPr/>
          <a:lstStyle/>
          <a:p>
            <a:fld id="{CDA1E231-FFA1-4893-9FC0-EF91A5850E58}" type="slidenum">
              <a:rPr lang="de-DE" smtClean="0"/>
              <a:t>4</a:t>
            </a:fld>
            <a:endParaRPr lang="de-DE"/>
          </a:p>
        </p:txBody>
      </p:sp>
    </p:spTree>
    <p:extLst>
      <p:ext uri="{BB962C8B-B14F-4D97-AF65-F5344CB8AC3E}">
        <p14:creationId xmlns:p14="http://schemas.microsoft.com/office/powerpoint/2010/main" val="3459286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latin typeface="+mn-lt"/>
                <a:ea typeface="+mn-ea"/>
                <a:cs typeface="+mn-cs"/>
              </a:rPr>
              <a:t>[Lassen Sie</a:t>
            </a:r>
            <a:r>
              <a:rPr lang="de-DE" sz="1200" kern="1200" baseline="0" dirty="0" smtClean="0">
                <a:solidFill>
                  <a:schemeClr val="tx1"/>
                </a:solidFill>
                <a:latin typeface="+mn-lt"/>
                <a:ea typeface="+mn-ea"/>
                <a:cs typeface="+mn-cs"/>
              </a:rPr>
              <a:t> das Zitat von eine/m/r Schüler/in vorlesen und klären Sie im Anschluss kurz den Inhalt.]</a:t>
            </a:r>
            <a:endParaRPr lang="de-DE" sz="1200" kern="1200" dirty="0" smtClean="0">
              <a:solidFill>
                <a:schemeClr val="tx1"/>
              </a:solidFill>
              <a:latin typeface="+mn-lt"/>
              <a:ea typeface="+mn-ea"/>
              <a:cs typeface="+mn-cs"/>
            </a:endParaRPr>
          </a:p>
          <a:p>
            <a:endParaRPr lang="de-DE" dirty="0"/>
          </a:p>
          <a:p>
            <a:endParaRPr lang="de-DE" dirty="0"/>
          </a:p>
        </p:txBody>
      </p:sp>
      <p:sp>
        <p:nvSpPr>
          <p:cNvPr id="4" name="Foliennummernplatzhalter 3"/>
          <p:cNvSpPr>
            <a:spLocks noGrp="1"/>
          </p:cNvSpPr>
          <p:nvPr>
            <p:ph type="sldNum" sz="quarter" idx="10"/>
          </p:nvPr>
        </p:nvSpPr>
        <p:spPr/>
        <p:txBody>
          <a:bodyPr/>
          <a:lstStyle/>
          <a:p>
            <a:fld id="{CDA1E231-FFA1-4893-9FC0-EF91A5850E58}" type="slidenum">
              <a:rPr lang="de-DE" smtClean="0"/>
              <a:t>5</a:t>
            </a:fld>
            <a:endParaRPr lang="de-DE"/>
          </a:p>
        </p:txBody>
      </p:sp>
    </p:spTree>
    <p:extLst>
      <p:ext uri="{BB962C8B-B14F-4D97-AF65-F5344CB8AC3E}">
        <p14:creationId xmlns:p14="http://schemas.microsoft.com/office/powerpoint/2010/main" val="5731441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0" dirty="0" smtClean="0">
                <a:latin typeface="Calibri" pitchFamily="34" charset="0"/>
                <a:cs typeface="Calibri" pitchFamily="34" charset="0"/>
              </a:rPr>
              <a:t>[Quelle: </a:t>
            </a:r>
          </a:p>
          <a:p>
            <a:r>
              <a:rPr lang="de-DE" b="0" dirty="0" smtClean="0">
                <a:latin typeface="Calibri" pitchFamily="34" charset="0"/>
                <a:cs typeface="Calibri" pitchFamily="34" charset="0"/>
              </a:rPr>
              <a:t>Lena </a:t>
            </a:r>
            <a:r>
              <a:rPr lang="de-DE" b="0" dirty="0" err="1" smtClean="0">
                <a:latin typeface="Calibri" pitchFamily="34" charset="0"/>
                <a:cs typeface="Calibri" pitchFamily="34" charset="0"/>
              </a:rPr>
              <a:t>Gorelik</a:t>
            </a:r>
            <a:r>
              <a:rPr lang="de-DE" b="0" dirty="0" smtClean="0">
                <a:latin typeface="Calibri" pitchFamily="34" charset="0"/>
                <a:cs typeface="Calibri" pitchFamily="34" charset="0"/>
              </a:rPr>
              <a:t>: </a:t>
            </a:r>
            <a:r>
              <a:rPr lang="de-DE" sz="1200" i="1" dirty="0" smtClean="0">
                <a:latin typeface="Calibri" pitchFamily="34" charset="0"/>
                <a:cs typeface="Calibri" pitchFamily="34" charset="0"/>
              </a:rPr>
              <a:t>„Sie können aber gut Deutsch!“ Warum ich nicht mehr dankbar sein will, dass ich hier leben darf, und Toleranz nicht weiterhilft. </a:t>
            </a:r>
            <a:r>
              <a:rPr lang="de-DE" sz="1200" dirty="0" smtClean="0">
                <a:latin typeface="Calibri" pitchFamily="34" charset="0"/>
                <a:cs typeface="Calibri" pitchFamily="34" charset="0"/>
              </a:rPr>
              <a:t>München: Pantheon 2012. S. 125f.</a:t>
            </a:r>
          </a:p>
          <a:p>
            <a:endParaRPr lang="de-DE" sz="1200" dirty="0" smtClean="0">
              <a:latin typeface="Calibri" pitchFamily="34" charset="0"/>
              <a:cs typeface="Calibri" pitchFamily="34" charset="0"/>
            </a:endParaRPr>
          </a:p>
          <a:p>
            <a:r>
              <a:rPr lang="de-DE" sz="1200" dirty="0" smtClean="0">
                <a:latin typeface="Calibri" pitchFamily="34" charset="0"/>
                <a:cs typeface="Calibri" pitchFamily="34" charset="0"/>
              </a:rPr>
              <a:t>Lena</a:t>
            </a:r>
            <a:r>
              <a:rPr lang="de-DE" sz="1200" baseline="0" dirty="0" smtClean="0">
                <a:latin typeface="Calibri" pitchFamily="34" charset="0"/>
                <a:cs typeface="Calibri" pitchFamily="34" charset="0"/>
              </a:rPr>
              <a:t> </a:t>
            </a:r>
            <a:r>
              <a:rPr lang="de-DE" sz="1200" baseline="0" dirty="0" err="1" smtClean="0">
                <a:latin typeface="Calibri" pitchFamily="34" charset="0"/>
                <a:cs typeface="Calibri" pitchFamily="34" charset="0"/>
              </a:rPr>
              <a:t>Gorelik</a:t>
            </a:r>
            <a:r>
              <a:rPr lang="de-DE" sz="1200" baseline="0" dirty="0" smtClean="0">
                <a:latin typeface="Calibri" pitchFamily="34" charset="0"/>
                <a:cs typeface="Calibri" pitchFamily="34" charset="0"/>
              </a:rPr>
              <a:t> (</a:t>
            </a:r>
            <a:r>
              <a:rPr lang="de-DE" sz="1200" i="0" dirty="0" smtClean="0">
                <a:latin typeface="Calibri" pitchFamily="34" charset="0"/>
                <a:cs typeface="Calibri" pitchFamily="34" charset="0"/>
              </a:rPr>
              <a:t>mehrere Romane; Bayerischer Kunstförderpreis in der Sparte Literatur, Nominierung für den Deutschen Buchpreis</a:t>
            </a:r>
            <a:r>
              <a:rPr lang="de-DE" sz="1200" i="1" dirty="0" smtClean="0">
                <a:latin typeface="Calibri" pitchFamily="34" charset="0"/>
                <a:cs typeface="Calibri" pitchFamily="34" charset="0"/>
              </a:rPr>
              <a:t>)]</a:t>
            </a:r>
          </a:p>
          <a:p>
            <a:endParaRPr lang="de-DE" dirty="0"/>
          </a:p>
        </p:txBody>
      </p:sp>
      <p:sp>
        <p:nvSpPr>
          <p:cNvPr id="4" name="Foliennummernplatzhalter 3"/>
          <p:cNvSpPr>
            <a:spLocks noGrp="1"/>
          </p:cNvSpPr>
          <p:nvPr>
            <p:ph type="sldNum" sz="quarter" idx="10"/>
          </p:nvPr>
        </p:nvSpPr>
        <p:spPr/>
        <p:txBody>
          <a:bodyPr/>
          <a:lstStyle/>
          <a:p>
            <a:fld id="{CDA1E231-FFA1-4893-9FC0-EF91A5850E58}" type="slidenum">
              <a:rPr lang="de-DE" smtClean="0"/>
              <a:t>6</a:t>
            </a:fld>
            <a:endParaRPr lang="de-DE"/>
          </a:p>
        </p:txBody>
      </p:sp>
    </p:spTree>
    <p:extLst>
      <p:ext uri="{BB962C8B-B14F-4D97-AF65-F5344CB8AC3E}">
        <p14:creationId xmlns:p14="http://schemas.microsoft.com/office/powerpoint/2010/main" val="31248440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[Besprechen</a:t>
            </a:r>
            <a:r>
              <a:rPr lang="de-DE" baseline="0" dirty="0" smtClean="0"/>
              <a:t> Sie die Aufgaben für die GA und teilen Sie Gruppen ein.</a:t>
            </a:r>
            <a:r>
              <a:rPr lang="de-DE" dirty="0" smtClean="0"/>
              <a:t>]</a:t>
            </a:r>
            <a:endParaRPr lang="de-DE" dirty="0"/>
          </a:p>
        </p:txBody>
      </p:sp>
      <p:sp>
        <p:nvSpPr>
          <p:cNvPr id="4" name="Foliennummernplatzhalter 3"/>
          <p:cNvSpPr>
            <a:spLocks noGrp="1"/>
          </p:cNvSpPr>
          <p:nvPr>
            <p:ph type="sldNum" sz="quarter" idx="10"/>
          </p:nvPr>
        </p:nvSpPr>
        <p:spPr/>
        <p:txBody>
          <a:bodyPr/>
          <a:lstStyle/>
          <a:p>
            <a:fld id="{CDA1E231-FFA1-4893-9FC0-EF91A5850E58}" type="slidenum">
              <a:rPr lang="de-DE" smtClean="0"/>
              <a:t>7</a:t>
            </a:fld>
            <a:endParaRPr lang="de-DE"/>
          </a:p>
        </p:txBody>
      </p:sp>
    </p:spTree>
    <p:extLst>
      <p:ext uri="{BB962C8B-B14F-4D97-AF65-F5344CB8AC3E}">
        <p14:creationId xmlns:p14="http://schemas.microsoft.com/office/powerpoint/2010/main" val="2003917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b="0" baseline="0" dirty="0" smtClean="0">
                <a:latin typeface="Calibri" pitchFamily="34" charset="0"/>
                <a:cs typeface="Calibri" pitchFamily="34" charset="0"/>
              </a:rPr>
              <a:t>[Zuordnung wissenschaftliche Texte </a:t>
            </a:r>
          </a:p>
          <a:p>
            <a:r>
              <a:rPr lang="de-DE" b="0" baseline="0" dirty="0" smtClean="0">
                <a:latin typeface="Calibri" pitchFamily="34" charset="0"/>
                <a:cs typeface="Calibri" pitchFamily="34" charset="0"/>
              </a:rPr>
              <a:t>-&gt; besonders Kurztexte von Ingrid </a:t>
            </a:r>
            <a:r>
              <a:rPr lang="de-DE" b="0" baseline="0" dirty="0" err="1" smtClean="0">
                <a:latin typeface="Calibri" pitchFamily="34" charset="0"/>
                <a:cs typeface="Calibri" pitchFamily="34" charset="0"/>
              </a:rPr>
              <a:t>Gogolin</a:t>
            </a:r>
            <a:r>
              <a:rPr lang="de-DE" b="0" baseline="0" dirty="0" smtClean="0">
                <a:latin typeface="Calibri" pitchFamily="34" charset="0"/>
                <a:cs typeface="Calibri" pitchFamily="34" charset="0"/>
              </a:rPr>
              <a:t> (legitime Sprachen, …); Rosemarie Tracy (Marktwert der Sprachen, Prestige der Sprecher/innen, …)]</a:t>
            </a:r>
          </a:p>
        </p:txBody>
      </p:sp>
      <p:sp>
        <p:nvSpPr>
          <p:cNvPr id="4" name="Slide Number Placeholder 3"/>
          <p:cNvSpPr>
            <a:spLocks noGrp="1"/>
          </p:cNvSpPr>
          <p:nvPr>
            <p:ph type="sldNum" sz="quarter" idx="10"/>
          </p:nvPr>
        </p:nvSpPr>
        <p:spPr/>
        <p:txBody>
          <a:bodyPr/>
          <a:lstStyle/>
          <a:p>
            <a:pPr>
              <a:defRPr/>
            </a:pPr>
            <a:fld id="{541D5459-6D32-4A03-A382-6FBAD542FB4A}" type="slidenum">
              <a:rPr lang="de-DE" smtClean="0"/>
              <a:pPr>
                <a:defRPr/>
              </a:pPr>
              <a:t>8</a:t>
            </a:fld>
            <a:endParaRPr lang="de-DE"/>
          </a:p>
        </p:txBody>
      </p:sp>
    </p:spTree>
    <p:extLst>
      <p:ext uri="{BB962C8B-B14F-4D97-AF65-F5344CB8AC3E}">
        <p14:creationId xmlns:p14="http://schemas.microsoft.com/office/powerpoint/2010/main" val="4863737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44083" eaLnBrk="0" fontAlgn="base" hangingPunct="0">
              <a:spcBef>
                <a:spcPct val="30000"/>
              </a:spcBef>
              <a:spcAft>
                <a:spcPct val="0"/>
              </a:spcAft>
              <a:defRPr/>
            </a:pPr>
            <a:r>
              <a:rPr lang="de-DE" sz="1200" dirty="0">
                <a:latin typeface="Calibri" pitchFamily="34" charset="0"/>
                <a:cs typeface="Calibri" pitchFamily="34" charset="0"/>
              </a:rPr>
              <a:t>[Zuordnung wissenschaftliche Texte</a:t>
            </a:r>
            <a:endParaRPr lang="de-DE" sz="1200" dirty="0">
              <a:latin typeface="+mj-lt"/>
            </a:endParaRPr>
          </a:p>
          <a:p>
            <a:pPr defTabSz="844083" eaLnBrk="0" fontAlgn="base" hangingPunct="0">
              <a:spcBef>
                <a:spcPct val="30000"/>
              </a:spcBef>
              <a:spcAft>
                <a:spcPct val="0"/>
              </a:spcAft>
              <a:defRPr/>
            </a:pPr>
            <a:r>
              <a:rPr lang="de-DE" sz="1200" dirty="0">
                <a:latin typeface="Calibri" pitchFamily="34" charset="0"/>
                <a:cs typeface="Calibri" pitchFamily="34" charset="0"/>
              </a:rPr>
              <a:t>-&gt; besonders Kurztext von Christoph Schroeder (Registerdifferenzierung, …) Hier bietet es sich an, ein kurzes Tafelbild o.ä. zu Registerdifferenzierung zu entwerfen (siehe Merkblatt Sprachsituationen)]</a:t>
            </a:r>
            <a:endParaRPr lang="de-DE" sz="1200" dirty="0">
              <a:latin typeface="+mj-lt"/>
            </a:endParaRPr>
          </a:p>
        </p:txBody>
      </p:sp>
      <p:sp>
        <p:nvSpPr>
          <p:cNvPr id="4" name="Slide Number Placeholder 3"/>
          <p:cNvSpPr>
            <a:spLocks noGrp="1"/>
          </p:cNvSpPr>
          <p:nvPr>
            <p:ph type="sldNum" sz="quarter" idx="10"/>
          </p:nvPr>
        </p:nvSpPr>
        <p:spPr/>
        <p:txBody>
          <a:bodyPr/>
          <a:lstStyle/>
          <a:p>
            <a:pPr>
              <a:defRPr/>
            </a:pPr>
            <a:fld id="{541D5459-6D32-4A03-A382-6FBAD542FB4A}" type="slidenum">
              <a:rPr lang="de-DE" smtClean="0"/>
              <a:pPr>
                <a:defRPr/>
              </a:pPr>
              <a:t>9</a:t>
            </a:fld>
            <a:endParaRPr lang="de-DE"/>
          </a:p>
        </p:txBody>
      </p:sp>
    </p:spTree>
    <p:extLst>
      <p:ext uri="{BB962C8B-B14F-4D97-AF65-F5344CB8AC3E}">
        <p14:creationId xmlns:p14="http://schemas.microsoft.com/office/powerpoint/2010/main" val="486373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265273"/>
            <a:ext cx="7772400" cy="1200329"/>
          </a:xfrm>
        </p:spPr>
        <p:txBody>
          <a:bodyPr/>
          <a:lstStyle>
            <a:lvl1pPr>
              <a:defRPr b="1"/>
            </a:lvl1pPr>
          </a:lstStyle>
          <a:p>
            <a:r>
              <a:rPr lang="de-DE" smtClean="0"/>
              <a:t>Titelmasterformat durch Klicken bearbeiten</a:t>
            </a:r>
            <a:endParaRPr lang="de-DE" dirty="0"/>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dirty="0"/>
          </a:p>
        </p:txBody>
      </p:sp>
      <p:sp>
        <p:nvSpPr>
          <p:cNvPr id="9" name="TextBox 11"/>
          <p:cNvSpPr txBox="1"/>
          <p:nvPr/>
        </p:nvSpPr>
        <p:spPr>
          <a:xfrm>
            <a:off x="6012160" y="210825"/>
            <a:ext cx="2376488" cy="430887"/>
          </a:xfrm>
          <a:prstGeom prst="rect">
            <a:avLst/>
          </a:prstGeom>
          <a:noFill/>
        </p:spPr>
        <p:txBody>
          <a:bodyPr>
            <a:spAutoFit/>
          </a:bodyPr>
          <a:lstStyle/>
          <a:p>
            <a:pPr>
              <a:defRPr/>
            </a:pPr>
            <a:r>
              <a:rPr lang="en-US" sz="1100" spc="10" dirty="0" err="1">
                <a:solidFill>
                  <a:schemeClr val="tx1"/>
                </a:solidFill>
                <a:latin typeface="Calibri" pitchFamily="34" charset="0"/>
                <a:cs typeface="Calibri" pitchFamily="34" charset="0"/>
              </a:rPr>
              <a:t>Aus</a:t>
            </a:r>
            <a:r>
              <a:rPr lang="en-US" sz="1100" spc="10" dirty="0">
                <a:solidFill>
                  <a:schemeClr val="tx1"/>
                </a:solidFill>
                <a:latin typeface="Calibri" pitchFamily="34" charset="0"/>
                <a:cs typeface="Calibri" pitchFamily="34" charset="0"/>
              </a:rPr>
              <a:t>- und </a:t>
            </a:r>
            <a:r>
              <a:rPr lang="en-US" sz="1100" spc="10" dirty="0" err="1">
                <a:solidFill>
                  <a:schemeClr val="tx1"/>
                </a:solidFill>
                <a:latin typeface="Calibri" pitchFamily="34" charset="0"/>
                <a:cs typeface="Calibri" pitchFamily="34" charset="0"/>
              </a:rPr>
              <a:t>Fortbildungsmodule</a:t>
            </a:r>
            <a:r>
              <a:rPr lang="en-US" sz="1100" spc="10" dirty="0">
                <a:solidFill>
                  <a:schemeClr val="tx1"/>
                </a:solidFill>
                <a:latin typeface="Calibri" pitchFamily="34" charset="0"/>
                <a:cs typeface="Calibri" pitchFamily="34" charset="0"/>
              </a:rPr>
              <a:t> </a:t>
            </a:r>
            <a:r>
              <a:rPr lang="en-US" sz="1100" spc="10" dirty="0" err="1">
                <a:solidFill>
                  <a:schemeClr val="tx1"/>
                </a:solidFill>
                <a:latin typeface="Calibri" pitchFamily="34" charset="0"/>
                <a:cs typeface="Calibri" pitchFamily="34" charset="0"/>
              </a:rPr>
              <a:t>zur</a:t>
            </a:r>
            <a:r>
              <a:rPr lang="en-US" sz="1100" spc="10" dirty="0">
                <a:solidFill>
                  <a:schemeClr val="tx1"/>
                </a:solidFill>
                <a:latin typeface="Calibri" pitchFamily="34" charset="0"/>
                <a:cs typeface="Calibri" pitchFamily="34" charset="0"/>
              </a:rPr>
              <a:t> </a:t>
            </a:r>
            <a:r>
              <a:rPr lang="en-US" sz="1100" spc="10" dirty="0" err="1">
                <a:solidFill>
                  <a:schemeClr val="tx1"/>
                </a:solidFill>
                <a:latin typeface="Calibri" pitchFamily="34" charset="0"/>
                <a:cs typeface="Calibri" pitchFamily="34" charset="0"/>
              </a:rPr>
              <a:t>Sprachvariation</a:t>
            </a:r>
            <a:r>
              <a:rPr lang="en-US" sz="1100" spc="10" dirty="0">
                <a:solidFill>
                  <a:schemeClr val="tx1"/>
                </a:solidFill>
                <a:latin typeface="Calibri" pitchFamily="34" charset="0"/>
                <a:cs typeface="Calibri" pitchFamily="34" charset="0"/>
              </a:rPr>
              <a:t> </a:t>
            </a:r>
            <a:r>
              <a:rPr lang="en-US" sz="1100" spc="10" dirty="0" err="1">
                <a:solidFill>
                  <a:schemeClr val="tx1"/>
                </a:solidFill>
                <a:latin typeface="Calibri" pitchFamily="34" charset="0"/>
                <a:cs typeface="Calibri" pitchFamily="34" charset="0"/>
              </a:rPr>
              <a:t>im</a:t>
            </a:r>
            <a:r>
              <a:rPr lang="en-US" sz="1100" spc="10" dirty="0">
                <a:solidFill>
                  <a:schemeClr val="tx1"/>
                </a:solidFill>
                <a:latin typeface="Calibri" pitchFamily="34" charset="0"/>
                <a:cs typeface="Calibri" pitchFamily="34" charset="0"/>
              </a:rPr>
              <a:t> </a:t>
            </a:r>
            <a:r>
              <a:rPr lang="en-US" sz="1100" spc="10" dirty="0" err="1">
                <a:solidFill>
                  <a:schemeClr val="tx1"/>
                </a:solidFill>
                <a:latin typeface="Calibri" pitchFamily="34" charset="0"/>
                <a:cs typeface="Calibri" pitchFamily="34" charset="0"/>
              </a:rPr>
              <a:t>urbanen</a:t>
            </a:r>
            <a:r>
              <a:rPr lang="en-US" sz="1100" spc="10" dirty="0">
                <a:solidFill>
                  <a:schemeClr val="tx1"/>
                </a:solidFill>
                <a:latin typeface="Calibri" pitchFamily="34" charset="0"/>
                <a:cs typeface="Calibri" pitchFamily="34" charset="0"/>
              </a:rPr>
              <a:t> </a:t>
            </a:r>
            <a:r>
              <a:rPr lang="en-US" sz="1100" spc="10" dirty="0" err="1" smtClean="0">
                <a:solidFill>
                  <a:schemeClr val="tx1"/>
                </a:solidFill>
                <a:latin typeface="Calibri" pitchFamily="34" charset="0"/>
                <a:cs typeface="Calibri" pitchFamily="34" charset="0"/>
              </a:rPr>
              <a:t>Raum</a:t>
            </a:r>
            <a:endParaRPr lang="en-US" sz="1100" spc="1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23385587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980728"/>
            <a:ext cx="8229600" cy="1200329"/>
          </a:xfrm>
        </p:spPr>
        <p:txBody>
          <a:bodyPr/>
          <a:lstStyle/>
          <a:p>
            <a:r>
              <a:rPr lang="de-DE" smtClean="0"/>
              <a:t>Titelmasterformat durch Klicken bearbeiten</a:t>
            </a:r>
            <a:endParaRPr lang="de-DE" dirty="0"/>
          </a:p>
        </p:txBody>
      </p:sp>
      <p:sp>
        <p:nvSpPr>
          <p:cNvPr id="3" name="Vertikaler Textplatzhalter 2"/>
          <p:cNvSpPr>
            <a:spLocks noGrp="1"/>
          </p:cNvSpPr>
          <p:nvPr>
            <p:ph type="body" orient="vert" idx="1"/>
          </p:nvPr>
        </p:nvSpPr>
        <p:spPr>
          <a:xfrm>
            <a:off x="457200" y="2233528"/>
            <a:ext cx="8229600" cy="3921299"/>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5" name="Textplatzhalter 10"/>
          <p:cNvSpPr>
            <a:spLocks noGrp="1"/>
          </p:cNvSpPr>
          <p:nvPr>
            <p:ph type="body" sz="quarter" idx="10" hasCustomPrompt="1"/>
          </p:nvPr>
        </p:nvSpPr>
        <p:spPr>
          <a:xfrm>
            <a:off x="1691680" y="169200"/>
            <a:ext cx="6480720" cy="553998"/>
          </a:xfrm>
        </p:spPr>
        <p:txBody>
          <a:bodyPr lIns="0" tIns="0" rIns="0" bIns="0" anchor="ctr" anchorCtr="0">
            <a:normAutofit/>
          </a:bodyPr>
          <a:lstStyle>
            <a:lvl1pPr marL="0" indent="0" algn="ctr">
              <a:buNone/>
              <a:defRPr sz="3600" b="1">
                <a:solidFill>
                  <a:schemeClr val="tx1"/>
                </a:solidFill>
              </a:defRPr>
            </a:lvl1pPr>
          </a:lstStyle>
          <a:p>
            <a:pPr lvl="0"/>
            <a:r>
              <a:rPr lang="de-DE" dirty="0" smtClean="0"/>
              <a:t>Überschrift</a:t>
            </a:r>
            <a:endParaRPr lang="de-DE" dirty="0"/>
          </a:p>
        </p:txBody>
      </p:sp>
    </p:spTree>
    <p:extLst>
      <p:ext uri="{BB962C8B-B14F-4D97-AF65-F5344CB8AC3E}">
        <p14:creationId xmlns:p14="http://schemas.microsoft.com/office/powerpoint/2010/main" val="105446204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124744"/>
            <a:ext cx="2057400" cy="5001419"/>
          </a:xfrm>
        </p:spPr>
        <p:txBody>
          <a:bodyPr vert="eaVert"/>
          <a:lstStyle/>
          <a:p>
            <a:r>
              <a:rPr lang="de-DE" smtClean="0"/>
              <a:t>Titelmasterformat durch Klicken bearbeiten</a:t>
            </a:r>
            <a:endParaRPr lang="de-DE" dirty="0"/>
          </a:p>
        </p:txBody>
      </p:sp>
      <p:sp>
        <p:nvSpPr>
          <p:cNvPr id="3" name="Vertikaler Textplatzhalter 2"/>
          <p:cNvSpPr>
            <a:spLocks noGrp="1"/>
          </p:cNvSpPr>
          <p:nvPr>
            <p:ph type="body" orient="vert" idx="1"/>
          </p:nvPr>
        </p:nvSpPr>
        <p:spPr>
          <a:xfrm>
            <a:off x="457200" y="1124744"/>
            <a:ext cx="6019800" cy="5001419"/>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5" name="Textplatzhalter 10"/>
          <p:cNvSpPr>
            <a:spLocks noGrp="1"/>
          </p:cNvSpPr>
          <p:nvPr>
            <p:ph type="body" sz="quarter" idx="10" hasCustomPrompt="1"/>
          </p:nvPr>
        </p:nvSpPr>
        <p:spPr>
          <a:xfrm>
            <a:off x="1691680" y="169200"/>
            <a:ext cx="6480720" cy="553998"/>
          </a:xfrm>
        </p:spPr>
        <p:txBody>
          <a:bodyPr lIns="0" tIns="0" rIns="0" bIns="0" anchor="ctr" anchorCtr="0">
            <a:normAutofit/>
          </a:bodyPr>
          <a:lstStyle>
            <a:lvl1pPr marL="0" indent="0" algn="ctr">
              <a:buNone/>
              <a:defRPr sz="3600" b="1">
                <a:solidFill>
                  <a:schemeClr val="tx1"/>
                </a:solidFill>
              </a:defRPr>
            </a:lvl1pPr>
          </a:lstStyle>
          <a:p>
            <a:pPr lvl="0"/>
            <a:r>
              <a:rPr lang="de-DE" dirty="0" smtClean="0"/>
              <a:t>Überschrift</a:t>
            </a:r>
            <a:endParaRPr lang="de-DE" dirty="0"/>
          </a:p>
        </p:txBody>
      </p:sp>
    </p:spTree>
    <p:extLst>
      <p:ext uri="{BB962C8B-B14F-4D97-AF65-F5344CB8AC3E}">
        <p14:creationId xmlns:p14="http://schemas.microsoft.com/office/powerpoint/2010/main" val="421260283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dirty="0"/>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dirty="0"/>
          </a:p>
        </p:txBody>
      </p:sp>
      <p:sp>
        <p:nvSpPr>
          <p:cNvPr id="9" name="Textplatzhalter 10"/>
          <p:cNvSpPr>
            <a:spLocks noGrp="1"/>
          </p:cNvSpPr>
          <p:nvPr>
            <p:ph type="body" sz="quarter" idx="13" hasCustomPrompt="1"/>
          </p:nvPr>
        </p:nvSpPr>
        <p:spPr>
          <a:xfrm>
            <a:off x="1691680" y="169200"/>
            <a:ext cx="6480720" cy="553998"/>
          </a:xfrm>
        </p:spPr>
        <p:txBody>
          <a:bodyPr lIns="0" tIns="0" rIns="0" bIns="0" anchor="ctr" anchorCtr="0">
            <a:normAutofit/>
          </a:bodyPr>
          <a:lstStyle>
            <a:lvl1pPr marL="0" indent="0" algn="ctr">
              <a:buNone/>
              <a:defRPr sz="3600" b="1">
                <a:solidFill>
                  <a:schemeClr val="tx1"/>
                </a:solidFill>
              </a:defRPr>
            </a:lvl1pPr>
          </a:lstStyle>
          <a:p>
            <a:pPr lvl="0"/>
            <a:r>
              <a:rPr lang="de-DE" dirty="0" smtClean="0"/>
              <a:t>Überschrift</a:t>
            </a:r>
            <a:endParaRPr lang="de-DE" dirty="0"/>
          </a:p>
        </p:txBody>
      </p:sp>
    </p:spTree>
    <p:extLst>
      <p:ext uri="{BB962C8B-B14F-4D97-AF65-F5344CB8AC3E}">
        <p14:creationId xmlns:p14="http://schemas.microsoft.com/office/powerpoint/2010/main" val="31119628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a:xfrm>
            <a:off x="457200" y="6356350"/>
            <a:ext cx="2133600" cy="365125"/>
          </a:xfrm>
          <a:prstGeom prst="rect">
            <a:avLst/>
          </a:prstGeom>
        </p:spPr>
        <p:txBody>
          <a:bodyPr/>
          <a:lstStyle/>
          <a:p>
            <a:fld id="{7FB22EA9-8F00-4F95-B082-E20CDAEDDE7E}" type="datetimeFigureOut">
              <a:rPr lang="de-DE" smtClean="0"/>
              <a:t>26.04.2017</a:t>
            </a:fld>
            <a:endParaRPr lang="de-DE"/>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endParaRPr lang="de-DE"/>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983FEC82-6C52-46A6-95EB-40E9061C6CF2}" type="slidenum">
              <a:rPr lang="de-DE" smtClean="0"/>
              <a:t>‹Nr.›</a:t>
            </a:fld>
            <a:endParaRPr lang="de-DE"/>
          </a:p>
        </p:txBody>
      </p:sp>
    </p:spTree>
    <p:extLst>
      <p:ext uri="{BB962C8B-B14F-4D97-AF65-F5344CB8AC3E}">
        <p14:creationId xmlns:p14="http://schemas.microsoft.com/office/powerpoint/2010/main" val="23210783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1_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F6754CFD-4D89-45F2-9DBD-BE09AD960171}" type="slidenum">
              <a:rPr lang="de-DE"/>
              <a:pPr>
                <a:defRPr/>
              </a:pPr>
              <a:t>‹Nr.›</a:t>
            </a:fld>
            <a:endParaRPr lang="de-DE"/>
          </a:p>
        </p:txBody>
      </p:sp>
    </p:spTree>
    <p:extLst>
      <p:ext uri="{BB962C8B-B14F-4D97-AF65-F5344CB8AC3E}">
        <p14:creationId xmlns:p14="http://schemas.microsoft.com/office/powerpoint/2010/main" val="324830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dirty="0"/>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Textplatzhalter 10"/>
          <p:cNvSpPr>
            <a:spLocks noGrp="1"/>
          </p:cNvSpPr>
          <p:nvPr>
            <p:ph type="body" sz="quarter" idx="10" hasCustomPrompt="1"/>
          </p:nvPr>
        </p:nvSpPr>
        <p:spPr>
          <a:xfrm>
            <a:off x="1691680" y="169200"/>
            <a:ext cx="6480720" cy="553998"/>
          </a:xfrm>
        </p:spPr>
        <p:txBody>
          <a:bodyPr lIns="0" tIns="0" rIns="0" bIns="0" anchor="ctr" anchorCtr="0">
            <a:normAutofit/>
          </a:bodyPr>
          <a:lstStyle>
            <a:lvl1pPr marL="0" indent="0" algn="ctr">
              <a:buNone/>
              <a:defRPr sz="3600" b="1">
                <a:solidFill>
                  <a:schemeClr val="tx1"/>
                </a:solidFill>
              </a:defRPr>
            </a:lvl1pPr>
          </a:lstStyle>
          <a:p>
            <a:pPr lvl="0"/>
            <a:r>
              <a:rPr lang="de-DE" dirty="0" smtClean="0"/>
              <a:t>Überschrift</a:t>
            </a:r>
            <a:endParaRPr lang="de-DE" dirty="0"/>
          </a:p>
        </p:txBody>
      </p:sp>
    </p:spTree>
    <p:extLst>
      <p:ext uri="{BB962C8B-B14F-4D97-AF65-F5344CB8AC3E}">
        <p14:creationId xmlns:p14="http://schemas.microsoft.com/office/powerpoint/2010/main" val="151012028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200329"/>
          </a:xfrm>
        </p:spPr>
        <p:txBody>
          <a:bodyPr anchor="t"/>
          <a:lstStyle>
            <a:lvl1pPr algn="l">
              <a:defRPr sz="3600" b="1" cap="all"/>
            </a:lvl1pPr>
          </a:lstStyle>
          <a:p>
            <a:r>
              <a:rPr lang="de-DE" smtClean="0"/>
              <a:t>Titelmasterformat durch Klicken bearbeiten</a:t>
            </a:r>
            <a:endParaRPr lang="de-DE" dirty="0"/>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5" name="Textplatzhalter 10"/>
          <p:cNvSpPr>
            <a:spLocks noGrp="1"/>
          </p:cNvSpPr>
          <p:nvPr>
            <p:ph type="body" sz="quarter" idx="10" hasCustomPrompt="1"/>
          </p:nvPr>
        </p:nvSpPr>
        <p:spPr>
          <a:xfrm>
            <a:off x="1691680" y="169200"/>
            <a:ext cx="6480720" cy="553998"/>
          </a:xfrm>
        </p:spPr>
        <p:txBody>
          <a:bodyPr lIns="0" tIns="0" rIns="0" bIns="0" anchor="ctr" anchorCtr="0">
            <a:normAutofit/>
          </a:bodyPr>
          <a:lstStyle>
            <a:lvl1pPr marL="0" indent="0" algn="ctr">
              <a:buNone/>
              <a:defRPr sz="3600" b="1">
                <a:solidFill>
                  <a:schemeClr val="tx1"/>
                </a:solidFill>
              </a:defRPr>
            </a:lvl1pPr>
          </a:lstStyle>
          <a:p>
            <a:pPr lvl="0"/>
            <a:r>
              <a:rPr lang="de-DE" dirty="0" smtClean="0"/>
              <a:t>Überschrift</a:t>
            </a:r>
            <a:endParaRPr lang="de-DE" dirty="0"/>
          </a:p>
        </p:txBody>
      </p:sp>
    </p:spTree>
    <p:extLst>
      <p:ext uri="{BB962C8B-B14F-4D97-AF65-F5344CB8AC3E}">
        <p14:creationId xmlns:p14="http://schemas.microsoft.com/office/powerpoint/2010/main" val="9627554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932527"/>
            <a:ext cx="8229600" cy="1200329"/>
          </a:xfrm>
        </p:spPr>
        <p:txBody>
          <a:bodyPr/>
          <a:lstStyle>
            <a:lvl1pPr>
              <a:defRPr sz="3600"/>
            </a:lvl1pPr>
          </a:lstStyle>
          <a:p>
            <a:r>
              <a:rPr lang="de-DE" smtClean="0"/>
              <a:t>Titelmasterformat durch Klicken bearbeiten</a:t>
            </a:r>
            <a:endParaRPr lang="de-DE" dirty="0"/>
          </a:p>
        </p:txBody>
      </p:sp>
      <p:sp>
        <p:nvSpPr>
          <p:cNvPr id="3" name="Inhaltsplatzhalter 2"/>
          <p:cNvSpPr>
            <a:spLocks noGrp="1"/>
          </p:cNvSpPr>
          <p:nvPr>
            <p:ph sz="half" idx="1"/>
          </p:nvPr>
        </p:nvSpPr>
        <p:spPr>
          <a:xfrm>
            <a:off x="457200" y="2204864"/>
            <a:ext cx="4038600" cy="39212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4" name="Inhaltsplatzhalter 3"/>
          <p:cNvSpPr>
            <a:spLocks noGrp="1"/>
          </p:cNvSpPr>
          <p:nvPr>
            <p:ph sz="half" idx="2"/>
          </p:nvPr>
        </p:nvSpPr>
        <p:spPr>
          <a:xfrm>
            <a:off x="4648200" y="2204864"/>
            <a:ext cx="4038600" cy="39212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6" name="Textplatzhalter 10"/>
          <p:cNvSpPr>
            <a:spLocks noGrp="1"/>
          </p:cNvSpPr>
          <p:nvPr>
            <p:ph type="body" sz="quarter" idx="10" hasCustomPrompt="1"/>
          </p:nvPr>
        </p:nvSpPr>
        <p:spPr>
          <a:xfrm>
            <a:off x="1691680" y="169200"/>
            <a:ext cx="6480720" cy="553998"/>
          </a:xfrm>
        </p:spPr>
        <p:txBody>
          <a:bodyPr lIns="0" tIns="0" rIns="0" bIns="0" anchor="ctr" anchorCtr="0">
            <a:normAutofit/>
          </a:bodyPr>
          <a:lstStyle>
            <a:lvl1pPr marL="0" indent="0" algn="ctr">
              <a:buNone/>
              <a:defRPr sz="3600" b="1">
                <a:solidFill>
                  <a:schemeClr val="tx1"/>
                </a:solidFill>
              </a:defRPr>
            </a:lvl1pPr>
          </a:lstStyle>
          <a:p>
            <a:pPr lvl="0"/>
            <a:r>
              <a:rPr lang="de-DE" dirty="0" smtClean="0"/>
              <a:t>Überschrift</a:t>
            </a:r>
            <a:endParaRPr lang="de-DE" dirty="0"/>
          </a:p>
        </p:txBody>
      </p:sp>
    </p:spTree>
    <p:extLst>
      <p:ext uri="{BB962C8B-B14F-4D97-AF65-F5344CB8AC3E}">
        <p14:creationId xmlns:p14="http://schemas.microsoft.com/office/powerpoint/2010/main" val="97318835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1007150"/>
            <a:ext cx="8229600" cy="523220"/>
          </a:xfrm>
        </p:spPr>
        <p:txBody>
          <a:bodyPr/>
          <a:lstStyle>
            <a:lvl1pPr>
              <a:defRPr sz="2800"/>
            </a:lvl1pPr>
          </a:lstStyle>
          <a:p>
            <a:r>
              <a:rPr lang="de-DE" smtClean="0"/>
              <a:t>Titelmasterformat durch Klicken bearbeiten</a:t>
            </a:r>
            <a:endParaRPr lang="de-DE" dirty="0"/>
          </a:p>
        </p:txBody>
      </p:sp>
      <p:sp>
        <p:nvSpPr>
          <p:cNvPr id="3" name="Textplatzhalter 2"/>
          <p:cNvSpPr>
            <a:spLocks noGrp="1"/>
          </p:cNvSpPr>
          <p:nvPr>
            <p:ph type="body" idx="1"/>
          </p:nvPr>
        </p:nvSpPr>
        <p:spPr>
          <a:xfrm>
            <a:off x="457200" y="1679129"/>
            <a:ext cx="4040188" cy="45372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5" name="Textplatzhalter 4"/>
          <p:cNvSpPr>
            <a:spLocks noGrp="1"/>
          </p:cNvSpPr>
          <p:nvPr>
            <p:ph type="body" sz="quarter" idx="3"/>
          </p:nvPr>
        </p:nvSpPr>
        <p:spPr>
          <a:xfrm>
            <a:off x="4645025" y="1679129"/>
            <a:ext cx="4041775" cy="45372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dirty="0"/>
          </a:p>
        </p:txBody>
      </p:sp>
      <p:sp>
        <p:nvSpPr>
          <p:cNvPr id="8" name="Textplatzhalter 10"/>
          <p:cNvSpPr>
            <a:spLocks noGrp="1"/>
          </p:cNvSpPr>
          <p:nvPr>
            <p:ph type="body" sz="quarter" idx="10" hasCustomPrompt="1"/>
          </p:nvPr>
        </p:nvSpPr>
        <p:spPr>
          <a:xfrm>
            <a:off x="1691680" y="169200"/>
            <a:ext cx="6480720" cy="553998"/>
          </a:xfrm>
        </p:spPr>
        <p:txBody>
          <a:bodyPr lIns="0" tIns="0" rIns="0" bIns="0" anchor="ctr" anchorCtr="0">
            <a:normAutofit/>
          </a:bodyPr>
          <a:lstStyle>
            <a:lvl1pPr marL="0" indent="0" algn="ctr">
              <a:buNone/>
              <a:defRPr sz="3600" b="1">
                <a:solidFill>
                  <a:schemeClr val="tx1"/>
                </a:solidFill>
              </a:defRPr>
            </a:lvl1pPr>
          </a:lstStyle>
          <a:p>
            <a:pPr lvl="0"/>
            <a:r>
              <a:rPr lang="de-DE" dirty="0" smtClean="0"/>
              <a:t>Überschrift</a:t>
            </a:r>
            <a:endParaRPr lang="de-DE" dirty="0"/>
          </a:p>
        </p:txBody>
      </p:sp>
    </p:spTree>
    <p:extLst>
      <p:ext uri="{BB962C8B-B14F-4D97-AF65-F5344CB8AC3E}">
        <p14:creationId xmlns:p14="http://schemas.microsoft.com/office/powerpoint/2010/main" val="90743692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dirty="0"/>
          </a:p>
        </p:txBody>
      </p:sp>
      <p:sp>
        <p:nvSpPr>
          <p:cNvPr id="4" name="Textplatzhalter 10"/>
          <p:cNvSpPr>
            <a:spLocks noGrp="1"/>
          </p:cNvSpPr>
          <p:nvPr>
            <p:ph type="body" sz="quarter" idx="10" hasCustomPrompt="1"/>
          </p:nvPr>
        </p:nvSpPr>
        <p:spPr>
          <a:xfrm>
            <a:off x="1691680" y="169200"/>
            <a:ext cx="6480720" cy="553998"/>
          </a:xfrm>
        </p:spPr>
        <p:txBody>
          <a:bodyPr lIns="0" tIns="0" rIns="0" bIns="0" anchor="ctr" anchorCtr="0">
            <a:normAutofit/>
          </a:bodyPr>
          <a:lstStyle>
            <a:lvl1pPr marL="0" indent="0" algn="ctr">
              <a:buNone/>
              <a:defRPr sz="3600" b="1">
                <a:solidFill>
                  <a:schemeClr val="tx1"/>
                </a:solidFill>
              </a:defRPr>
            </a:lvl1pPr>
          </a:lstStyle>
          <a:p>
            <a:pPr lvl="0"/>
            <a:r>
              <a:rPr lang="de-DE" dirty="0" smtClean="0"/>
              <a:t>Überschrift</a:t>
            </a:r>
            <a:endParaRPr lang="de-DE" dirty="0"/>
          </a:p>
        </p:txBody>
      </p:sp>
    </p:spTree>
    <p:extLst>
      <p:ext uri="{BB962C8B-B14F-4D97-AF65-F5344CB8AC3E}">
        <p14:creationId xmlns:p14="http://schemas.microsoft.com/office/powerpoint/2010/main" val="393548774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Leer">
    <p:spTree>
      <p:nvGrpSpPr>
        <p:cNvPr id="1" name=""/>
        <p:cNvGrpSpPr/>
        <p:nvPr/>
      </p:nvGrpSpPr>
      <p:grpSpPr>
        <a:xfrm>
          <a:off x="0" y="0"/>
          <a:ext cx="0" cy="0"/>
          <a:chOff x="0" y="0"/>
          <a:chExt cx="0" cy="0"/>
        </a:xfrm>
      </p:grpSpPr>
      <p:sp>
        <p:nvSpPr>
          <p:cNvPr id="3" name="Textplatzhalter 10"/>
          <p:cNvSpPr>
            <a:spLocks noGrp="1"/>
          </p:cNvSpPr>
          <p:nvPr>
            <p:ph type="body" sz="quarter" idx="10" hasCustomPrompt="1"/>
          </p:nvPr>
        </p:nvSpPr>
        <p:spPr>
          <a:xfrm>
            <a:off x="1691680" y="169200"/>
            <a:ext cx="6480720" cy="553998"/>
          </a:xfrm>
        </p:spPr>
        <p:txBody>
          <a:bodyPr lIns="0" tIns="0" rIns="0" bIns="0" anchor="ctr" anchorCtr="0">
            <a:normAutofit/>
          </a:bodyPr>
          <a:lstStyle>
            <a:lvl1pPr marL="0" indent="0" algn="ctr">
              <a:buNone/>
              <a:defRPr sz="3600" b="1">
                <a:solidFill>
                  <a:schemeClr val="tx1"/>
                </a:solidFill>
              </a:defRPr>
            </a:lvl1pPr>
          </a:lstStyle>
          <a:p>
            <a:pPr lvl="0"/>
            <a:r>
              <a:rPr lang="de-DE" dirty="0" smtClean="0"/>
              <a:t>Überschrift</a:t>
            </a:r>
            <a:endParaRPr lang="de-DE" dirty="0"/>
          </a:p>
        </p:txBody>
      </p:sp>
    </p:spTree>
    <p:extLst>
      <p:ext uri="{BB962C8B-B14F-4D97-AF65-F5344CB8AC3E}">
        <p14:creationId xmlns:p14="http://schemas.microsoft.com/office/powerpoint/2010/main" val="166789201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970806"/>
            <a:ext cx="3008313" cy="1162050"/>
          </a:xfrm>
        </p:spPr>
        <p:txBody>
          <a:bodyPr anchor="b">
            <a:normAutofit/>
          </a:bodyPr>
          <a:lstStyle>
            <a:lvl1pPr algn="l">
              <a:defRPr sz="2000" b="1"/>
            </a:lvl1pPr>
          </a:lstStyle>
          <a:p>
            <a:r>
              <a:rPr lang="de-DE" smtClean="0"/>
              <a:t>Titelmasterformat durch Klicken bearbeiten</a:t>
            </a:r>
            <a:endParaRPr lang="de-DE" dirty="0"/>
          </a:p>
        </p:txBody>
      </p:sp>
      <p:sp>
        <p:nvSpPr>
          <p:cNvPr id="3" name="Inhaltsplatzhalter 2"/>
          <p:cNvSpPr>
            <a:spLocks noGrp="1"/>
          </p:cNvSpPr>
          <p:nvPr>
            <p:ph idx="1"/>
          </p:nvPr>
        </p:nvSpPr>
        <p:spPr>
          <a:xfrm>
            <a:off x="3575050" y="980728"/>
            <a:ext cx="5111750" cy="51454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2204864"/>
            <a:ext cx="3008313" cy="39212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6" name="Textplatzhalter 10"/>
          <p:cNvSpPr>
            <a:spLocks noGrp="1"/>
          </p:cNvSpPr>
          <p:nvPr>
            <p:ph type="body" sz="quarter" idx="10" hasCustomPrompt="1"/>
          </p:nvPr>
        </p:nvSpPr>
        <p:spPr>
          <a:xfrm>
            <a:off x="1691680" y="169200"/>
            <a:ext cx="6480720" cy="553998"/>
          </a:xfrm>
        </p:spPr>
        <p:txBody>
          <a:bodyPr lIns="0" tIns="0" rIns="0" bIns="0" anchor="ctr" anchorCtr="0">
            <a:normAutofit/>
          </a:bodyPr>
          <a:lstStyle>
            <a:lvl1pPr marL="0" indent="0" algn="ctr">
              <a:buNone/>
              <a:defRPr sz="3600" b="1">
                <a:solidFill>
                  <a:schemeClr val="tx1"/>
                </a:solidFill>
              </a:defRPr>
            </a:lvl1pPr>
          </a:lstStyle>
          <a:p>
            <a:pPr lvl="0"/>
            <a:r>
              <a:rPr lang="de-DE" dirty="0" smtClean="0"/>
              <a:t>Überschrift</a:t>
            </a:r>
            <a:endParaRPr lang="de-DE" dirty="0"/>
          </a:p>
        </p:txBody>
      </p:sp>
    </p:spTree>
    <p:extLst>
      <p:ext uri="{BB962C8B-B14F-4D97-AF65-F5344CB8AC3E}">
        <p14:creationId xmlns:p14="http://schemas.microsoft.com/office/powerpoint/2010/main" val="12831030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5229200"/>
            <a:ext cx="5486400" cy="422722"/>
          </a:xfrm>
        </p:spPr>
        <p:txBody>
          <a:bodyPr anchor="b"/>
          <a:lstStyle>
            <a:lvl1pPr algn="l">
              <a:defRPr sz="2000" b="1"/>
            </a:lvl1pPr>
          </a:lstStyle>
          <a:p>
            <a:r>
              <a:rPr lang="de-DE" smtClean="0"/>
              <a:t>Titelmasterformat durch Klicken bearbeiten</a:t>
            </a:r>
            <a:endParaRPr lang="de-DE" dirty="0"/>
          </a:p>
        </p:txBody>
      </p:sp>
      <p:sp>
        <p:nvSpPr>
          <p:cNvPr id="3" name="Bildplatzhalter 2"/>
          <p:cNvSpPr>
            <a:spLocks noGrp="1"/>
          </p:cNvSpPr>
          <p:nvPr>
            <p:ph type="pic" idx="1"/>
          </p:nvPr>
        </p:nvSpPr>
        <p:spPr>
          <a:xfrm>
            <a:off x="1792288" y="970384"/>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de-DE"/>
          </a:p>
        </p:txBody>
      </p:sp>
      <p:sp>
        <p:nvSpPr>
          <p:cNvPr id="4" name="Textplatzhalter 3"/>
          <p:cNvSpPr>
            <a:spLocks noGrp="1"/>
          </p:cNvSpPr>
          <p:nvPr>
            <p:ph type="body" sz="half" idx="2"/>
          </p:nvPr>
        </p:nvSpPr>
        <p:spPr>
          <a:xfrm>
            <a:off x="1792288" y="5651922"/>
            <a:ext cx="5486400" cy="51338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6" name="Textplatzhalter 10"/>
          <p:cNvSpPr>
            <a:spLocks noGrp="1"/>
          </p:cNvSpPr>
          <p:nvPr>
            <p:ph type="body" sz="quarter" idx="10" hasCustomPrompt="1"/>
          </p:nvPr>
        </p:nvSpPr>
        <p:spPr>
          <a:xfrm>
            <a:off x="1691680" y="169200"/>
            <a:ext cx="6480720" cy="553998"/>
          </a:xfrm>
        </p:spPr>
        <p:txBody>
          <a:bodyPr lIns="0" tIns="0" rIns="0" bIns="0" anchor="ctr" anchorCtr="0">
            <a:normAutofit/>
          </a:bodyPr>
          <a:lstStyle>
            <a:lvl1pPr marL="0" indent="0" algn="ctr">
              <a:buNone/>
              <a:defRPr sz="3600" b="1">
                <a:solidFill>
                  <a:schemeClr val="tx1"/>
                </a:solidFill>
              </a:defRPr>
            </a:lvl1pPr>
          </a:lstStyle>
          <a:p>
            <a:pPr lvl="0"/>
            <a:r>
              <a:rPr lang="de-DE" dirty="0" smtClean="0"/>
              <a:t>Überschrift</a:t>
            </a:r>
            <a:endParaRPr lang="de-DE" dirty="0"/>
          </a:p>
        </p:txBody>
      </p:sp>
    </p:spTree>
    <p:extLst>
      <p:ext uri="{BB962C8B-B14F-4D97-AF65-F5344CB8AC3E}">
        <p14:creationId xmlns:p14="http://schemas.microsoft.com/office/powerpoint/2010/main" val="290707113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1"/>
          <p:cNvSpPr/>
          <p:nvPr/>
        </p:nvSpPr>
        <p:spPr>
          <a:xfrm>
            <a:off x="0" y="0"/>
            <a:ext cx="9144000" cy="857250"/>
          </a:xfrm>
          <a:prstGeom prst="rect">
            <a:avLst/>
          </a:prstGeom>
          <a:solidFill>
            <a:srgbClr val="F9B634"/>
          </a:solidFill>
          <a:ln w="9525" cap="flat" cmpd="sng" algn="ctr">
            <a:noFill/>
            <a:prstDash val="solid"/>
          </a:ln>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759A24"/>
              </a:solidFill>
              <a:effectLst/>
              <a:uLnTx/>
              <a:uFillTx/>
              <a:latin typeface="Arial"/>
            </a:endParaRPr>
          </a:p>
        </p:txBody>
      </p:sp>
      <p:pic>
        <p:nvPicPr>
          <p:cNvPr id="5" name="Grafik 4"/>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8317173" y="22331"/>
            <a:ext cx="797711" cy="835361"/>
          </a:xfrm>
          <a:prstGeom prst="rect">
            <a:avLst/>
          </a:prstGeom>
        </p:spPr>
      </p:pic>
      <p:pic>
        <p:nvPicPr>
          <p:cNvPr id="4" name="Grafik 3"/>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128145" y="10598"/>
            <a:ext cx="1431245" cy="832382"/>
          </a:xfrm>
          <a:prstGeom prst="rect">
            <a:avLst/>
          </a:prstGeom>
        </p:spPr>
      </p:pic>
      <p:sp>
        <p:nvSpPr>
          <p:cNvPr id="2" name="Titelplatzhalter 1"/>
          <p:cNvSpPr>
            <a:spLocks noGrp="1"/>
          </p:cNvSpPr>
          <p:nvPr>
            <p:ph type="title"/>
          </p:nvPr>
        </p:nvSpPr>
        <p:spPr>
          <a:xfrm>
            <a:off x="457200" y="1004535"/>
            <a:ext cx="8229600" cy="1200329"/>
          </a:xfrm>
          <a:prstGeom prst="rect">
            <a:avLst/>
          </a:prstGeom>
        </p:spPr>
        <p:txBody>
          <a:bodyPr vert="horz" lIns="91440" tIns="45720" rIns="91440" bIns="45720" rtlCol="0" anchor="ctr">
            <a:norm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2316013"/>
            <a:ext cx="8229600" cy="3921299"/>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11" name="Rectangle 10"/>
          <p:cNvSpPr/>
          <p:nvPr/>
        </p:nvSpPr>
        <p:spPr>
          <a:xfrm>
            <a:off x="0" y="6381328"/>
            <a:ext cx="9144000" cy="498897"/>
          </a:xfrm>
          <a:prstGeom prst="rect">
            <a:avLst/>
          </a:prstGeom>
          <a:solidFill>
            <a:srgbClr val="F9B634"/>
          </a:solidFill>
          <a:ln w="9525" cap="flat" cmpd="sng" algn="ctr">
            <a:noFill/>
            <a:prstDash val="solid"/>
          </a:ln>
          <a:effectLst>
            <a:outerShdw blurRad="40000" dist="23000" dir="5400000" rotWithShape="0">
              <a:srgbClr val="000000">
                <a:alpha val="35000"/>
              </a:srgbClr>
            </a:outerShdw>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FFFFFF"/>
              </a:solidFill>
              <a:effectLst/>
              <a:uLnTx/>
              <a:uFillTx/>
              <a:latin typeface="Arial"/>
            </a:endParaRPr>
          </a:p>
        </p:txBody>
      </p:sp>
      <p:sp>
        <p:nvSpPr>
          <p:cNvPr id="12" name="Textfeld 11"/>
          <p:cNvSpPr txBox="1"/>
          <p:nvPr/>
        </p:nvSpPr>
        <p:spPr>
          <a:xfrm>
            <a:off x="7831585" y="6476887"/>
            <a:ext cx="971176" cy="307777"/>
          </a:xfrm>
          <a:prstGeom prst="rect">
            <a:avLst/>
          </a:prstGeom>
          <a:noFill/>
        </p:spPr>
        <p:txBody>
          <a:bodyPr wrap="square" rtlCol="0">
            <a:spAutoFit/>
          </a:bodyPr>
          <a:lstStyle/>
          <a:p>
            <a:pPr algn="r" fontAlgn="base">
              <a:spcBef>
                <a:spcPct val="0"/>
              </a:spcBef>
              <a:spcAft>
                <a:spcPct val="0"/>
              </a:spcAft>
            </a:pPr>
            <a:r>
              <a:rPr lang="en-US" sz="1400" dirty="0" err="1">
                <a:solidFill>
                  <a:schemeClr val="tx1"/>
                </a:solidFill>
                <a:cs typeface="Calibri" pitchFamily="34" charset="0"/>
              </a:rPr>
              <a:t>Seite</a:t>
            </a:r>
            <a:r>
              <a:rPr lang="en-US" sz="1400" dirty="0">
                <a:solidFill>
                  <a:schemeClr val="tx1"/>
                </a:solidFill>
                <a:cs typeface="Calibri" pitchFamily="34" charset="0"/>
              </a:rPr>
              <a:t> </a:t>
            </a:r>
            <a:fld id="{B1CA00C5-F339-F340-83BA-49FF5BF75CCB}" type="slidenum">
              <a:rPr lang="en-US" sz="1400">
                <a:solidFill>
                  <a:schemeClr val="tx1"/>
                </a:solidFill>
                <a:cs typeface="Calibri" pitchFamily="34" charset="0"/>
              </a:rPr>
              <a:pPr algn="r" fontAlgn="base">
                <a:spcBef>
                  <a:spcPct val="0"/>
                </a:spcBef>
                <a:spcAft>
                  <a:spcPct val="0"/>
                </a:spcAft>
              </a:pPr>
              <a:t>‹Nr.›</a:t>
            </a:fld>
            <a:endParaRPr lang="en-US" sz="1400" dirty="0">
              <a:solidFill>
                <a:schemeClr val="tx1"/>
              </a:solidFill>
              <a:cs typeface="Calibri" pitchFamily="34" charset="0"/>
            </a:endParaRPr>
          </a:p>
        </p:txBody>
      </p:sp>
      <p:sp>
        <p:nvSpPr>
          <p:cNvPr id="13" name="TextBox 2"/>
          <p:cNvSpPr txBox="1">
            <a:spLocks noChangeArrowheads="1"/>
          </p:cNvSpPr>
          <p:nvPr/>
        </p:nvSpPr>
        <p:spPr bwMode="auto">
          <a:xfrm>
            <a:off x="2961724" y="6461499"/>
            <a:ext cx="32205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pPr>
            <a:r>
              <a:rPr lang="de-DE" sz="1400" dirty="0" smtClean="0">
                <a:solidFill>
                  <a:schemeClr val="tx1"/>
                </a:solidFill>
                <a:latin typeface="Calibri" pitchFamily="34" charset="0"/>
                <a:cs typeface="Calibri" pitchFamily="34" charset="0"/>
              </a:rPr>
              <a:t>www.deutsch-ist-vielseitig.de</a:t>
            </a:r>
            <a:endParaRPr lang="en-US" sz="1400" dirty="0">
              <a:solidFill>
                <a:schemeClr val="tx1"/>
              </a:solidFill>
              <a:latin typeface="Calibri" pitchFamily="34" charset="0"/>
              <a:cs typeface="Calibri" pitchFamily="34" charset="0"/>
            </a:endParaRPr>
          </a:p>
        </p:txBody>
      </p:sp>
      <p:sp>
        <p:nvSpPr>
          <p:cNvPr id="10" name="TextBox 2"/>
          <p:cNvSpPr txBox="1">
            <a:spLocks noChangeArrowheads="1"/>
          </p:cNvSpPr>
          <p:nvPr/>
        </p:nvSpPr>
        <p:spPr bwMode="auto">
          <a:xfrm>
            <a:off x="395536" y="6480261"/>
            <a:ext cx="52023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pPr>
            <a:r>
              <a:rPr lang="en-US" sz="1400" dirty="0" smtClean="0">
                <a:solidFill>
                  <a:schemeClr val="tx1">
                    <a:lumMod val="95000"/>
                    <a:lumOff val="5000"/>
                  </a:schemeClr>
                </a:solidFill>
                <a:latin typeface="Calibri" pitchFamily="34" charset="0"/>
                <a:cs typeface="Calibri" pitchFamily="34" charset="0"/>
              </a:rPr>
              <a:t>1.1</a:t>
            </a:r>
            <a:endParaRPr lang="en-US" sz="1400" dirty="0">
              <a:solidFill>
                <a:schemeClr val="tx1">
                  <a:lumMod val="95000"/>
                  <a:lumOff val="5000"/>
                </a:schemeClr>
              </a:solidFill>
              <a:latin typeface="Calibri" pitchFamily="34" charset="0"/>
              <a:cs typeface="Calibri" pitchFamily="34" charset="0"/>
            </a:endParaRPr>
          </a:p>
        </p:txBody>
      </p:sp>
    </p:spTree>
    <p:extLst>
      <p:ext uri="{BB962C8B-B14F-4D97-AF65-F5344CB8AC3E}">
        <p14:creationId xmlns:p14="http://schemas.microsoft.com/office/powerpoint/2010/main" val="81513328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Lst>
  <p:timing>
    <p:tnLst>
      <p:par>
        <p:cTn id="1" dur="indefinite" restart="never" nodeType="tmRoot"/>
      </p:par>
    </p:tnLst>
  </p:timing>
  <p:txStyles>
    <p:titleStyle>
      <a:lvl1pPr algn="ctr" defTabSz="914400" rtl="0" eaLnBrk="1" latinLnBrk="0" hangingPunct="1">
        <a:spcBef>
          <a:spcPct val="0"/>
        </a:spcBef>
        <a:buNone/>
        <a:defRPr sz="36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542272"/>
            <a:ext cx="7772400" cy="646331"/>
          </a:xfrm>
        </p:spPr>
        <p:txBody>
          <a:bodyPr/>
          <a:lstStyle/>
          <a:p>
            <a:r>
              <a:rPr lang="de-DE" dirty="0" smtClean="0"/>
              <a:t>Wer spricht was?</a:t>
            </a:r>
            <a:endParaRPr lang="de-DE" dirty="0"/>
          </a:p>
        </p:txBody>
      </p:sp>
      <p:sp>
        <p:nvSpPr>
          <p:cNvPr id="3" name="Untertitel 2"/>
          <p:cNvSpPr>
            <a:spLocks noGrp="1"/>
          </p:cNvSpPr>
          <p:nvPr>
            <p:ph type="subTitle" idx="1"/>
          </p:nvPr>
        </p:nvSpPr>
        <p:spPr/>
        <p:txBody>
          <a:bodyPr/>
          <a:lstStyle/>
          <a:p>
            <a:r>
              <a:rPr lang="de-DE" dirty="0" smtClean="0"/>
              <a:t>Zirkel Mehrsprachigkeit</a:t>
            </a:r>
            <a:endParaRPr lang="de-DE" dirty="0"/>
          </a:p>
        </p:txBody>
      </p:sp>
      <p:sp>
        <p:nvSpPr>
          <p:cNvPr id="4" name="TextBox 11"/>
          <p:cNvSpPr txBox="1"/>
          <p:nvPr/>
        </p:nvSpPr>
        <p:spPr>
          <a:xfrm>
            <a:off x="6174000" y="210825"/>
            <a:ext cx="2376488" cy="430887"/>
          </a:xfrm>
          <a:prstGeom prst="rect">
            <a:avLst/>
          </a:prstGeom>
          <a:noFill/>
        </p:spPr>
        <p:txBody>
          <a:bodyPr>
            <a:spAutoFit/>
          </a:bodyPr>
          <a:lstStyle/>
          <a:p>
            <a:pPr>
              <a:defRPr/>
            </a:pPr>
            <a:r>
              <a:rPr lang="en-US" sz="1100" spc="10" dirty="0" err="1">
                <a:latin typeface="Calibri" pitchFamily="34" charset="0"/>
                <a:cs typeface="Calibri" pitchFamily="34" charset="0"/>
              </a:rPr>
              <a:t>Aus</a:t>
            </a:r>
            <a:r>
              <a:rPr lang="en-US" sz="1100" spc="10" dirty="0">
                <a:latin typeface="Calibri" pitchFamily="34" charset="0"/>
                <a:cs typeface="Calibri" pitchFamily="34" charset="0"/>
              </a:rPr>
              <a:t>- und </a:t>
            </a:r>
            <a:r>
              <a:rPr lang="en-US" sz="1100" spc="10" dirty="0" err="1">
                <a:latin typeface="Calibri" pitchFamily="34" charset="0"/>
                <a:cs typeface="Calibri" pitchFamily="34" charset="0"/>
              </a:rPr>
              <a:t>Fortbildungsmodule</a:t>
            </a:r>
            <a:r>
              <a:rPr lang="en-US" sz="1100" spc="10" dirty="0">
                <a:latin typeface="Calibri" pitchFamily="34" charset="0"/>
                <a:cs typeface="Calibri" pitchFamily="34" charset="0"/>
              </a:rPr>
              <a:t> </a:t>
            </a:r>
            <a:r>
              <a:rPr lang="en-US" sz="1100" spc="10" dirty="0" err="1">
                <a:latin typeface="Calibri" pitchFamily="34" charset="0"/>
                <a:cs typeface="Calibri" pitchFamily="34" charset="0"/>
              </a:rPr>
              <a:t>zur</a:t>
            </a:r>
            <a:r>
              <a:rPr lang="en-US" sz="1100" spc="10" dirty="0">
                <a:latin typeface="Calibri" pitchFamily="34" charset="0"/>
                <a:cs typeface="Calibri" pitchFamily="34" charset="0"/>
              </a:rPr>
              <a:t> </a:t>
            </a:r>
            <a:r>
              <a:rPr lang="en-US" sz="1100" spc="10" dirty="0" err="1">
                <a:latin typeface="Calibri" pitchFamily="34" charset="0"/>
                <a:cs typeface="Calibri" pitchFamily="34" charset="0"/>
              </a:rPr>
              <a:t>Sprachvariation</a:t>
            </a:r>
            <a:r>
              <a:rPr lang="en-US" sz="1100" spc="10" dirty="0">
                <a:latin typeface="Calibri" pitchFamily="34" charset="0"/>
                <a:cs typeface="Calibri" pitchFamily="34" charset="0"/>
              </a:rPr>
              <a:t> </a:t>
            </a:r>
            <a:r>
              <a:rPr lang="en-US" sz="1100" spc="10" dirty="0" err="1">
                <a:latin typeface="Calibri" pitchFamily="34" charset="0"/>
                <a:cs typeface="Calibri" pitchFamily="34" charset="0"/>
              </a:rPr>
              <a:t>im</a:t>
            </a:r>
            <a:r>
              <a:rPr lang="en-US" sz="1100" spc="10" dirty="0">
                <a:latin typeface="Calibri" pitchFamily="34" charset="0"/>
                <a:cs typeface="Calibri" pitchFamily="34" charset="0"/>
              </a:rPr>
              <a:t> </a:t>
            </a:r>
            <a:r>
              <a:rPr lang="en-US" sz="1100" spc="10" dirty="0" err="1">
                <a:latin typeface="Calibri" pitchFamily="34" charset="0"/>
                <a:cs typeface="Calibri" pitchFamily="34" charset="0"/>
              </a:rPr>
              <a:t>urbanen</a:t>
            </a:r>
            <a:r>
              <a:rPr lang="en-US" sz="1100" spc="10" dirty="0">
                <a:latin typeface="Calibri" pitchFamily="34" charset="0"/>
                <a:cs typeface="Calibri" pitchFamily="34" charset="0"/>
              </a:rPr>
              <a:t> </a:t>
            </a:r>
            <a:r>
              <a:rPr lang="en-US" sz="1100" spc="10" dirty="0" err="1" smtClean="0">
                <a:latin typeface="Calibri" pitchFamily="34" charset="0"/>
                <a:cs typeface="Calibri" pitchFamily="34" charset="0"/>
              </a:rPr>
              <a:t>Raum</a:t>
            </a:r>
            <a:endParaRPr lang="en-US" sz="1100" spc="10" dirty="0">
              <a:latin typeface="Calibri" pitchFamily="34" charset="0"/>
              <a:cs typeface="Calibri" pitchFamily="34" charset="0"/>
            </a:endParaRPr>
          </a:p>
        </p:txBody>
      </p:sp>
    </p:spTree>
    <p:extLst>
      <p:ext uri="{BB962C8B-B14F-4D97-AF65-F5344CB8AC3E}">
        <p14:creationId xmlns:p14="http://schemas.microsoft.com/office/powerpoint/2010/main" val="14592866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bwMode="auto">
          <a:xfrm>
            <a:off x="538327" y="4263231"/>
            <a:ext cx="7772400" cy="67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r>
              <a:rPr lang="de-DE" sz="1800" b="1" dirty="0">
                <a:solidFill>
                  <a:schemeClr val="tx1"/>
                </a:solidFill>
                <a:latin typeface="Calibri" panose="020F0502020204030204" pitchFamily="34" charset="0"/>
                <a:cs typeface="Calibri" panose="020F0502020204030204" pitchFamily="34" charset="0"/>
              </a:rPr>
              <a:t>Schweizer Lehrer </a:t>
            </a:r>
            <a:r>
              <a:rPr lang="de-DE" sz="1800" dirty="0">
                <a:solidFill>
                  <a:schemeClr val="tx1"/>
                </a:solidFill>
                <a:latin typeface="Calibri" panose="020F0502020204030204" pitchFamily="34" charset="0"/>
                <a:cs typeface="Calibri" panose="020F0502020204030204" pitchFamily="34" charset="0"/>
              </a:rPr>
              <a:t>an einer </a:t>
            </a:r>
            <a:r>
              <a:rPr lang="de-DE" sz="1800" dirty="0" smtClean="0">
                <a:solidFill>
                  <a:schemeClr val="tx1"/>
                </a:solidFill>
                <a:latin typeface="Calibri" panose="020F0502020204030204" pitchFamily="34" charset="0"/>
                <a:cs typeface="Calibri" panose="020F0502020204030204" pitchFamily="34" charset="0"/>
              </a:rPr>
              <a:t>Schule in Berlin</a:t>
            </a:r>
            <a:endParaRPr lang="de-DE" sz="1800" dirty="0">
              <a:solidFill>
                <a:schemeClr val="tx1"/>
              </a:solidFill>
              <a:latin typeface="Calibri" panose="020F0502020204030204" pitchFamily="34" charset="0"/>
              <a:cs typeface="Calibri" panose="020F0502020204030204" pitchFamily="34" charset="0"/>
            </a:endParaRPr>
          </a:p>
        </p:txBody>
      </p:sp>
      <p:sp>
        <p:nvSpPr>
          <p:cNvPr id="8" name="Rechteck 7"/>
          <p:cNvSpPr/>
          <p:nvPr/>
        </p:nvSpPr>
        <p:spPr>
          <a:xfrm>
            <a:off x="547292" y="1916832"/>
            <a:ext cx="8181448" cy="2380139"/>
          </a:xfrm>
          <a:prstGeom prst="rect">
            <a:avLst/>
          </a:prstGeom>
          <a:solidFill>
            <a:srgbClr val="F9B634">
              <a:alpha val="49804"/>
            </a:srgbClr>
          </a:solidFill>
        </p:spPr>
        <p:txBody>
          <a:bodyPr wrap="square">
            <a:spAutoFit/>
          </a:bodyPr>
          <a:lstStyle/>
          <a:p>
            <a:pPr>
              <a:lnSpc>
                <a:spcPts val="1000"/>
              </a:lnSpc>
              <a:spcBef>
                <a:spcPts val="0"/>
              </a:spcBef>
            </a:pPr>
            <a:endParaRPr lang="de-DE" dirty="0" smtClean="0"/>
          </a:p>
          <a:p>
            <a:pPr algn="just">
              <a:spcBef>
                <a:spcPts val="0"/>
              </a:spcBef>
            </a:pPr>
            <a:r>
              <a:rPr lang="de-DE" sz="2200" dirty="0" smtClean="0">
                <a:latin typeface="Calibri" pitchFamily="34" charset="0"/>
                <a:cs typeface="Calibri" pitchFamily="34" charset="0"/>
              </a:rPr>
              <a:t>„</a:t>
            </a:r>
            <a:r>
              <a:rPr lang="de-DE" sz="2200" dirty="0">
                <a:latin typeface="Calibri" pitchFamily="34" charset="0"/>
                <a:cs typeface="Calibri" pitchFamily="34" charset="0"/>
              </a:rPr>
              <a:t>Meine Kollegen denken, wenn unsere Schüler beim Sprechen plötzlich die Sprache wechseln, liegt das an Vokabelproblemen. </a:t>
            </a:r>
            <a:r>
              <a:rPr lang="de-DE" sz="2200" dirty="0" smtClean="0">
                <a:latin typeface="Calibri" pitchFamily="34" charset="0"/>
                <a:cs typeface="Calibri" pitchFamily="34" charset="0"/>
              </a:rPr>
              <a:t>Ich mache das als Schweizerdeutscher auch und ich habe bestimmt keine Vokabelprobleme. Ich </a:t>
            </a:r>
            <a:r>
              <a:rPr lang="de-DE" sz="2200" dirty="0">
                <a:latin typeface="Calibri" pitchFamily="34" charset="0"/>
                <a:cs typeface="Calibri" pitchFamily="34" charset="0"/>
              </a:rPr>
              <a:t>spreche mit meinen Kindern Schweizerdeutsch und wechsle dabei ständig ins Hochdeutsche – oft auch im selben Satz</a:t>
            </a:r>
            <a:r>
              <a:rPr lang="de-DE" sz="2200" dirty="0" smtClean="0">
                <a:latin typeface="Calibri" pitchFamily="34" charset="0"/>
                <a:cs typeface="Calibri" pitchFamily="34" charset="0"/>
              </a:rPr>
              <a:t>.“</a:t>
            </a:r>
          </a:p>
          <a:p>
            <a:pPr>
              <a:lnSpc>
                <a:spcPts val="1000"/>
              </a:lnSpc>
            </a:pPr>
            <a:endParaRPr lang="de-DE" sz="1600" dirty="0"/>
          </a:p>
        </p:txBody>
      </p:sp>
      <p:sp>
        <p:nvSpPr>
          <p:cNvPr id="9" name="TextBox 13"/>
          <p:cNvSpPr txBox="1"/>
          <p:nvPr/>
        </p:nvSpPr>
        <p:spPr>
          <a:xfrm>
            <a:off x="1136202" y="129920"/>
            <a:ext cx="7003629" cy="646331"/>
          </a:xfrm>
          <a:prstGeom prst="rect">
            <a:avLst/>
          </a:prstGeom>
          <a:noFill/>
        </p:spPr>
        <p:txBody>
          <a:bodyPr wrap="square">
            <a:spAutoFit/>
          </a:bodyPr>
          <a:lstStyle/>
          <a:p>
            <a:pPr algn="ctr">
              <a:spcBef>
                <a:spcPts val="300"/>
              </a:spcBef>
              <a:defRPr/>
            </a:pPr>
            <a:r>
              <a:rPr lang="en-US" sz="3600" b="1" spc="-10" dirty="0" err="1" smtClean="0">
                <a:latin typeface="Calibri" pitchFamily="34" charset="0"/>
                <a:cs typeface="Calibri" pitchFamily="34" charset="0"/>
              </a:rPr>
              <a:t>Meinungen</a:t>
            </a:r>
            <a:r>
              <a:rPr lang="en-US" sz="3600" b="1" spc="-10" dirty="0" smtClean="0">
                <a:latin typeface="Calibri" pitchFamily="34" charset="0"/>
                <a:cs typeface="Calibri" pitchFamily="34" charset="0"/>
              </a:rPr>
              <a:t> </a:t>
            </a:r>
            <a:r>
              <a:rPr lang="en-US" sz="3600" b="1" spc="-10" dirty="0" err="1" smtClean="0">
                <a:latin typeface="Calibri" pitchFamily="34" charset="0"/>
                <a:cs typeface="Calibri" pitchFamily="34" charset="0"/>
              </a:rPr>
              <a:t>zu</a:t>
            </a:r>
            <a:r>
              <a:rPr lang="en-US" sz="3600" b="1" spc="-10" dirty="0" smtClean="0">
                <a:latin typeface="Calibri" pitchFamily="34" charset="0"/>
                <a:cs typeface="Calibri" pitchFamily="34" charset="0"/>
              </a:rPr>
              <a:t> </a:t>
            </a:r>
            <a:r>
              <a:rPr lang="en-US" sz="3600" b="1" spc="-10" dirty="0" err="1" smtClean="0">
                <a:latin typeface="Calibri" pitchFamily="34" charset="0"/>
                <a:cs typeface="Calibri" pitchFamily="34" charset="0"/>
              </a:rPr>
              <a:t>Mehrsprachigkeit</a:t>
            </a:r>
            <a:endParaRPr lang="en-US" sz="3600" b="1" spc="-10" dirty="0">
              <a:latin typeface="+mj-lt"/>
              <a:cs typeface="Calibri" pitchFamily="34" charset="0"/>
            </a:endParaRPr>
          </a:p>
        </p:txBody>
      </p:sp>
    </p:spTree>
    <p:extLst>
      <p:ext uri="{BB962C8B-B14F-4D97-AF65-F5344CB8AC3E}">
        <p14:creationId xmlns:p14="http://schemas.microsoft.com/office/powerpoint/2010/main" val="21511298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
          <p:cNvSpPr txBox="1">
            <a:spLocks noChangeArrowheads="1"/>
          </p:cNvSpPr>
          <p:nvPr/>
        </p:nvSpPr>
        <p:spPr bwMode="auto">
          <a:xfrm>
            <a:off x="514284" y="4623271"/>
            <a:ext cx="7772400" cy="67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r>
              <a:rPr lang="de-DE" sz="1800" b="1" dirty="0">
                <a:solidFill>
                  <a:schemeClr val="tx1"/>
                </a:solidFill>
                <a:latin typeface="Calibri" panose="020F0502020204030204" pitchFamily="34" charset="0"/>
                <a:cs typeface="Calibri" panose="020F0502020204030204" pitchFamily="34" charset="0"/>
              </a:rPr>
              <a:t>Kommentar</a:t>
            </a:r>
            <a:r>
              <a:rPr lang="de-DE" sz="1800" dirty="0">
                <a:solidFill>
                  <a:schemeClr val="tx1"/>
                </a:solidFill>
                <a:latin typeface="Calibri" panose="020F0502020204030204" pitchFamily="34" charset="0"/>
                <a:cs typeface="Calibri" panose="020F0502020204030204" pitchFamily="34" charset="0"/>
              </a:rPr>
              <a:t> zu einem Artikel über Sprachförderung für Migrantenkinder bei „Spiegel-Online“</a:t>
            </a:r>
          </a:p>
        </p:txBody>
      </p:sp>
      <p:sp>
        <p:nvSpPr>
          <p:cNvPr id="31" name="Rechteck 30"/>
          <p:cNvSpPr/>
          <p:nvPr/>
        </p:nvSpPr>
        <p:spPr>
          <a:xfrm>
            <a:off x="486198" y="1556792"/>
            <a:ext cx="8255469" cy="2929007"/>
          </a:xfrm>
          <a:prstGeom prst="rect">
            <a:avLst/>
          </a:prstGeom>
          <a:solidFill>
            <a:srgbClr val="F9B634">
              <a:alpha val="49804"/>
            </a:srgbClr>
          </a:solidFill>
        </p:spPr>
        <p:txBody>
          <a:bodyPr wrap="square">
            <a:spAutoFit/>
          </a:bodyPr>
          <a:lstStyle/>
          <a:p>
            <a:r>
              <a:rPr lang="de-DE" sz="2200" dirty="0" smtClean="0">
                <a:latin typeface="Calibri" panose="020F0502020204030204" pitchFamily="34" charset="0"/>
                <a:cs typeface="Calibri" panose="020F0502020204030204" pitchFamily="34" charset="0"/>
              </a:rPr>
              <a:t>„Ich bin groß </a:t>
            </a:r>
            <a:r>
              <a:rPr lang="de-DE" sz="2200" dirty="0">
                <a:latin typeface="Calibri" panose="020F0502020204030204" pitchFamily="34" charset="0"/>
                <a:cs typeface="Calibri" panose="020F0502020204030204" pitchFamily="34" charset="0"/>
              </a:rPr>
              <a:t>geworden Anfang/Mitte der 60er Jahre in einem Industriegebiet, wo viele italienische, spanische und portugiesische Gastarbeiter gelebt haben und deren Kinder an meiner Schule/Klasse waren. Ich kann mich an KEINEN EINZIGEN Fall erinnern, wo eines dieser Kinder nicht genau so gut deutsch - oder besser den </a:t>
            </a:r>
            <a:r>
              <a:rPr lang="de-DE" sz="2200" dirty="0" smtClean="0">
                <a:latin typeface="Calibri" panose="020F0502020204030204" pitchFamily="34" charset="0"/>
                <a:cs typeface="Calibri" panose="020F0502020204030204" pitchFamily="34" charset="0"/>
              </a:rPr>
              <a:t>ortsüblichen </a:t>
            </a:r>
            <a:r>
              <a:rPr lang="de-DE" sz="2200" dirty="0">
                <a:latin typeface="Calibri" panose="020F0502020204030204" pitchFamily="34" charset="0"/>
                <a:cs typeface="Calibri" panose="020F0502020204030204" pitchFamily="34" charset="0"/>
              </a:rPr>
              <a:t>Dialekt wie alle anderen auch - konnte, wie die einheimischen Kinder. Und die Eltern sprachen - meist lebenslang - nur ein paar </a:t>
            </a:r>
            <a:r>
              <a:rPr lang="de-DE" sz="2200" dirty="0" smtClean="0">
                <a:latin typeface="Calibri" panose="020F0502020204030204" pitchFamily="34" charset="0"/>
                <a:cs typeface="Calibri" panose="020F0502020204030204" pitchFamily="34" charset="0"/>
              </a:rPr>
              <a:t>mühsame </a:t>
            </a:r>
            <a:r>
              <a:rPr lang="de-DE" sz="2200" dirty="0">
                <a:latin typeface="Calibri" panose="020F0502020204030204" pitchFamily="34" charset="0"/>
                <a:cs typeface="Calibri" panose="020F0502020204030204" pitchFamily="34" charset="0"/>
              </a:rPr>
              <a:t>Worte </a:t>
            </a:r>
            <a:r>
              <a:rPr lang="de-DE" sz="2200" dirty="0" smtClean="0">
                <a:latin typeface="Calibri" panose="020F0502020204030204" pitchFamily="34" charset="0"/>
                <a:cs typeface="Calibri" panose="020F0502020204030204" pitchFamily="34" charset="0"/>
              </a:rPr>
              <a:t>Deutsch.“</a:t>
            </a:r>
            <a:endParaRPr lang="de-DE" sz="2200" dirty="0">
              <a:latin typeface="Calibri" panose="020F0502020204030204" pitchFamily="34" charset="0"/>
              <a:cs typeface="Calibri" panose="020F0502020204030204" pitchFamily="34" charset="0"/>
            </a:endParaRPr>
          </a:p>
          <a:p>
            <a:pPr>
              <a:lnSpc>
                <a:spcPts val="1000"/>
              </a:lnSpc>
            </a:pPr>
            <a:endParaRPr lang="de-DE" sz="1600" dirty="0"/>
          </a:p>
        </p:txBody>
      </p:sp>
      <p:sp>
        <p:nvSpPr>
          <p:cNvPr id="32" name="TextBox 13"/>
          <p:cNvSpPr txBox="1"/>
          <p:nvPr/>
        </p:nvSpPr>
        <p:spPr>
          <a:xfrm>
            <a:off x="1136202" y="129920"/>
            <a:ext cx="7003629" cy="646331"/>
          </a:xfrm>
          <a:prstGeom prst="rect">
            <a:avLst/>
          </a:prstGeom>
          <a:noFill/>
        </p:spPr>
        <p:txBody>
          <a:bodyPr wrap="square">
            <a:spAutoFit/>
          </a:bodyPr>
          <a:lstStyle/>
          <a:p>
            <a:pPr algn="ctr">
              <a:spcBef>
                <a:spcPts val="300"/>
              </a:spcBef>
              <a:defRPr/>
            </a:pPr>
            <a:r>
              <a:rPr lang="en-US" sz="3600" b="1" spc="-10" dirty="0" err="1" smtClean="0">
                <a:latin typeface="Calibri" pitchFamily="34" charset="0"/>
                <a:cs typeface="Calibri" pitchFamily="34" charset="0"/>
              </a:rPr>
              <a:t>Meinungen</a:t>
            </a:r>
            <a:r>
              <a:rPr lang="en-US" sz="3600" b="1" spc="-10" dirty="0" smtClean="0">
                <a:latin typeface="Calibri" pitchFamily="34" charset="0"/>
                <a:cs typeface="Calibri" pitchFamily="34" charset="0"/>
              </a:rPr>
              <a:t> </a:t>
            </a:r>
            <a:r>
              <a:rPr lang="en-US" sz="3600" b="1" spc="-10" dirty="0" err="1" smtClean="0">
                <a:latin typeface="Calibri" pitchFamily="34" charset="0"/>
                <a:cs typeface="Calibri" pitchFamily="34" charset="0"/>
              </a:rPr>
              <a:t>zu</a:t>
            </a:r>
            <a:r>
              <a:rPr lang="en-US" sz="3600" b="1" spc="-10" dirty="0" smtClean="0">
                <a:latin typeface="Calibri" pitchFamily="34" charset="0"/>
                <a:cs typeface="Calibri" pitchFamily="34" charset="0"/>
              </a:rPr>
              <a:t> </a:t>
            </a:r>
            <a:r>
              <a:rPr lang="en-US" sz="3600" b="1" spc="-10" dirty="0" err="1" smtClean="0">
                <a:latin typeface="Calibri" pitchFamily="34" charset="0"/>
                <a:cs typeface="Calibri" pitchFamily="34" charset="0"/>
              </a:rPr>
              <a:t>Mehrsprachigkeit</a:t>
            </a:r>
            <a:endParaRPr lang="en-US" sz="3600" b="1" spc="-10" dirty="0">
              <a:latin typeface="+mj-lt"/>
              <a:cs typeface="Calibri" pitchFamily="34" charset="0"/>
            </a:endParaRPr>
          </a:p>
        </p:txBody>
      </p:sp>
    </p:spTree>
    <p:extLst>
      <p:ext uri="{BB962C8B-B14F-4D97-AF65-F5344CB8AC3E}">
        <p14:creationId xmlns:p14="http://schemas.microsoft.com/office/powerpoint/2010/main" val="26986884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hteck 27"/>
          <p:cNvSpPr/>
          <p:nvPr/>
        </p:nvSpPr>
        <p:spPr>
          <a:xfrm>
            <a:off x="1068899" y="1700808"/>
            <a:ext cx="7006200" cy="1046440"/>
          </a:xfrm>
          <a:prstGeom prst="rect">
            <a:avLst/>
          </a:prstGeom>
          <a:solidFill>
            <a:srgbClr val="F9B634">
              <a:alpha val="50000"/>
            </a:srgbClr>
          </a:solidFill>
        </p:spPr>
        <p:txBody>
          <a:bodyPr wrap="square">
            <a:spAutoFit/>
          </a:bodyPr>
          <a:lstStyle/>
          <a:p>
            <a:endParaRPr lang="de-DE" sz="900" dirty="0" smtClean="0">
              <a:latin typeface="Calibri" pitchFamily="34" charset="0"/>
              <a:cs typeface="Calibri" pitchFamily="34" charset="0"/>
            </a:endParaRPr>
          </a:p>
          <a:p>
            <a:r>
              <a:rPr lang="de-DE" sz="2200" dirty="0" smtClean="0">
                <a:latin typeface="Calibri" pitchFamily="34" charset="0"/>
                <a:cs typeface="Calibri" pitchFamily="34" charset="0"/>
              </a:rPr>
              <a:t>„</a:t>
            </a:r>
            <a:r>
              <a:rPr lang="de-DE" sz="2200" dirty="0">
                <a:latin typeface="Calibri" pitchFamily="34" charset="0"/>
                <a:cs typeface="Calibri" pitchFamily="34" charset="0"/>
              </a:rPr>
              <a:t>Die Kinder in meiner Gemeinde können weder deutsch </a:t>
            </a:r>
            <a:r>
              <a:rPr lang="de-DE" sz="2200" dirty="0" smtClean="0">
                <a:latin typeface="Calibri" pitchFamily="34" charset="0"/>
                <a:cs typeface="Calibri" pitchFamily="34" charset="0"/>
              </a:rPr>
              <a:t> noch türkisch gut </a:t>
            </a:r>
            <a:r>
              <a:rPr lang="de-DE" sz="2200" dirty="0">
                <a:latin typeface="Calibri" pitchFamily="34" charset="0"/>
                <a:cs typeface="Calibri" pitchFamily="34" charset="0"/>
              </a:rPr>
              <a:t>sprechen</a:t>
            </a:r>
            <a:r>
              <a:rPr lang="de-DE" sz="2200" dirty="0" smtClean="0">
                <a:latin typeface="Calibri" pitchFamily="34" charset="0"/>
                <a:cs typeface="Calibri" pitchFamily="34" charset="0"/>
              </a:rPr>
              <a:t>.“</a:t>
            </a:r>
          </a:p>
          <a:p>
            <a:endParaRPr lang="de-DE" sz="900" dirty="0">
              <a:latin typeface="Calibri" pitchFamily="34" charset="0"/>
              <a:cs typeface="Calibri" pitchFamily="34" charset="0"/>
            </a:endParaRPr>
          </a:p>
        </p:txBody>
      </p:sp>
      <p:sp>
        <p:nvSpPr>
          <p:cNvPr id="32" name="Rechteck 31"/>
          <p:cNvSpPr/>
          <p:nvPr/>
        </p:nvSpPr>
        <p:spPr>
          <a:xfrm>
            <a:off x="1068899" y="2783250"/>
            <a:ext cx="7751573" cy="861774"/>
          </a:xfrm>
          <a:prstGeom prst="rect">
            <a:avLst/>
          </a:prstGeom>
        </p:spPr>
        <p:txBody>
          <a:bodyPr wrap="square">
            <a:spAutoFit/>
          </a:bodyPr>
          <a:lstStyle/>
          <a:p>
            <a:pPr>
              <a:spcAft>
                <a:spcPts val="0"/>
              </a:spcAft>
            </a:pPr>
            <a:r>
              <a:rPr lang="de-DE" b="1" dirty="0" err="1" smtClean="0">
                <a:latin typeface="Calibri" pitchFamily="34" charset="0"/>
                <a:cs typeface="Calibri" pitchFamily="34" charset="0"/>
              </a:rPr>
              <a:t>Furat</a:t>
            </a:r>
            <a:r>
              <a:rPr lang="de-DE" b="1" dirty="0" smtClean="0">
                <a:latin typeface="Calibri" pitchFamily="34" charset="0"/>
                <a:cs typeface="Calibri" pitchFamily="34" charset="0"/>
              </a:rPr>
              <a:t> </a:t>
            </a:r>
            <a:r>
              <a:rPr lang="de-DE" b="1" dirty="0">
                <a:latin typeface="Calibri" pitchFamily="34" charset="0"/>
                <a:cs typeface="Calibri" pitchFamily="34" charset="0"/>
              </a:rPr>
              <a:t>Akdemir</a:t>
            </a:r>
            <a:r>
              <a:rPr lang="de-DE" dirty="0">
                <a:latin typeface="Calibri" pitchFamily="34" charset="0"/>
                <a:cs typeface="Calibri" pitchFamily="34" charset="0"/>
              </a:rPr>
              <a:t>, </a:t>
            </a:r>
            <a:r>
              <a:rPr lang="de-DE" sz="1600" dirty="0">
                <a:latin typeface="Calibri" pitchFamily="34" charset="0"/>
                <a:cs typeface="Calibri" pitchFamily="34" charset="0"/>
              </a:rPr>
              <a:t>im Interview mit der Berliner Zeitung vom </a:t>
            </a:r>
            <a:r>
              <a:rPr lang="de-DE" sz="1600" dirty="0" smtClean="0">
                <a:latin typeface="Calibri" pitchFamily="34" charset="0"/>
                <a:cs typeface="Calibri" pitchFamily="34" charset="0"/>
              </a:rPr>
              <a:t>1.4.2010,</a:t>
            </a:r>
          </a:p>
          <a:p>
            <a:pPr algn="just">
              <a:spcAft>
                <a:spcPts val="0"/>
              </a:spcAft>
            </a:pPr>
            <a:r>
              <a:rPr lang="de-DE" sz="1600" dirty="0" smtClean="0">
                <a:latin typeface="Calibri" pitchFamily="34" charset="0"/>
                <a:cs typeface="Calibri" pitchFamily="34" charset="0"/>
              </a:rPr>
              <a:t>Artikel </a:t>
            </a:r>
            <a:r>
              <a:rPr lang="de-DE" sz="1600" dirty="0">
                <a:latin typeface="Calibri" pitchFamily="34" charset="0"/>
                <a:cs typeface="Calibri" pitchFamily="34" charset="0"/>
              </a:rPr>
              <a:t>von Ulrike Pape: „‚Die Kinder können keine Sprache richtig’ – </a:t>
            </a:r>
            <a:r>
              <a:rPr lang="de-DE" sz="1600" dirty="0" smtClean="0">
                <a:latin typeface="Calibri" pitchFamily="34" charset="0"/>
                <a:cs typeface="Calibri" pitchFamily="34" charset="0"/>
              </a:rPr>
              <a:t>Imame </a:t>
            </a:r>
            <a:r>
              <a:rPr lang="de-DE" sz="1600" dirty="0">
                <a:latin typeface="Calibri" pitchFamily="34" charset="0"/>
                <a:cs typeface="Calibri" pitchFamily="34" charset="0"/>
              </a:rPr>
              <a:t>in </a:t>
            </a:r>
            <a:endParaRPr lang="de-DE" sz="1600" dirty="0" smtClean="0">
              <a:latin typeface="Calibri" pitchFamily="34" charset="0"/>
              <a:cs typeface="Calibri" pitchFamily="34" charset="0"/>
            </a:endParaRPr>
          </a:p>
          <a:p>
            <a:pPr algn="just">
              <a:spcAft>
                <a:spcPts val="0"/>
              </a:spcAft>
            </a:pPr>
            <a:r>
              <a:rPr lang="de-DE" sz="1600" dirty="0" smtClean="0">
                <a:latin typeface="Calibri" pitchFamily="34" charset="0"/>
                <a:cs typeface="Calibri" pitchFamily="34" charset="0"/>
              </a:rPr>
              <a:t>Deutschland lehnen </a:t>
            </a:r>
            <a:r>
              <a:rPr lang="de-DE" sz="1600" dirty="0">
                <a:latin typeface="Calibri" pitchFamily="34" charset="0"/>
                <a:cs typeface="Calibri" pitchFamily="34" charset="0"/>
              </a:rPr>
              <a:t>türkische Gymnasien ab. Sie plädieren für bilinguale Schulen</a:t>
            </a:r>
            <a:r>
              <a:rPr lang="de-DE" sz="1600" dirty="0" smtClean="0">
                <a:latin typeface="Calibri" pitchFamily="34" charset="0"/>
                <a:cs typeface="Calibri" pitchFamily="34" charset="0"/>
              </a:rPr>
              <a:t>“</a:t>
            </a:r>
            <a:endParaRPr lang="de-DE" sz="1600" dirty="0">
              <a:latin typeface="Calibri" pitchFamily="34" charset="0"/>
              <a:cs typeface="Calibri" pitchFamily="34" charset="0"/>
            </a:endParaRPr>
          </a:p>
        </p:txBody>
      </p:sp>
      <p:sp>
        <p:nvSpPr>
          <p:cNvPr id="34" name="TextBox 13"/>
          <p:cNvSpPr txBox="1"/>
          <p:nvPr/>
        </p:nvSpPr>
        <p:spPr>
          <a:xfrm>
            <a:off x="1136202" y="129920"/>
            <a:ext cx="7003629" cy="646331"/>
          </a:xfrm>
          <a:prstGeom prst="rect">
            <a:avLst/>
          </a:prstGeom>
          <a:noFill/>
        </p:spPr>
        <p:txBody>
          <a:bodyPr wrap="square">
            <a:spAutoFit/>
          </a:bodyPr>
          <a:lstStyle/>
          <a:p>
            <a:pPr algn="ctr">
              <a:spcBef>
                <a:spcPts val="300"/>
              </a:spcBef>
              <a:defRPr/>
            </a:pPr>
            <a:r>
              <a:rPr lang="en-US" sz="3600" b="1" spc="-10" dirty="0" err="1" smtClean="0">
                <a:latin typeface="Calibri" pitchFamily="34" charset="0"/>
                <a:cs typeface="Calibri" pitchFamily="34" charset="0"/>
              </a:rPr>
              <a:t>Meinungen</a:t>
            </a:r>
            <a:r>
              <a:rPr lang="en-US" sz="3600" b="1" spc="-10" dirty="0" smtClean="0">
                <a:latin typeface="Calibri" pitchFamily="34" charset="0"/>
                <a:cs typeface="Calibri" pitchFamily="34" charset="0"/>
              </a:rPr>
              <a:t> </a:t>
            </a:r>
            <a:r>
              <a:rPr lang="en-US" sz="3600" b="1" spc="-10" dirty="0" err="1" smtClean="0">
                <a:latin typeface="Calibri" pitchFamily="34" charset="0"/>
                <a:cs typeface="Calibri" pitchFamily="34" charset="0"/>
              </a:rPr>
              <a:t>zu</a:t>
            </a:r>
            <a:r>
              <a:rPr lang="en-US" sz="3600" b="1" spc="-10" dirty="0" smtClean="0">
                <a:latin typeface="Calibri" pitchFamily="34" charset="0"/>
                <a:cs typeface="Calibri" pitchFamily="34" charset="0"/>
              </a:rPr>
              <a:t> </a:t>
            </a:r>
            <a:r>
              <a:rPr lang="en-US" sz="3600" b="1" spc="-10" dirty="0" err="1" smtClean="0">
                <a:latin typeface="Calibri" pitchFamily="34" charset="0"/>
                <a:cs typeface="Calibri" pitchFamily="34" charset="0"/>
              </a:rPr>
              <a:t>Mehrsprachigkeit</a:t>
            </a:r>
            <a:endParaRPr lang="en-US" sz="3600" b="1" spc="-10" dirty="0">
              <a:latin typeface="+mj-lt"/>
              <a:cs typeface="Calibri" pitchFamily="34" charset="0"/>
            </a:endParaRPr>
          </a:p>
        </p:txBody>
      </p:sp>
      <p:sp>
        <p:nvSpPr>
          <p:cNvPr id="5" name="Rechteck 4"/>
          <p:cNvSpPr/>
          <p:nvPr/>
        </p:nvSpPr>
        <p:spPr>
          <a:xfrm>
            <a:off x="1068899" y="4881934"/>
            <a:ext cx="8579296" cy="830997"/>
          </a:xfrm>
          <a:prstGeom prst="rect">
            <a:avLst/>
          </a:prstGeom>
        </p:spPr>
        <p:txBody>
          <a:bodyPr wrap="square">
            <a:spAutoFit/>
          </a:bodyPr>
          <a:lstStyle/>
          <a:p>
            <a:r>
              <a:rPr lang="de-DE" sz="1600" i="1" dirty="0" smtClean="0">
                <a:latin typeface="Calibri" pitchFamily="34" charset="0"/>
                <a:cs typeface="Calibri" pitchFamily="34" charset="0"/>
              </a:rPr>
              <a:t>Der </a:t>
            </a:r>
            <a:r>
              <a:rPr lang="de-DE" sz="1600" i="1" dirty="0">
                <a:latin typeface="Calibri" pitchFamily="34" charset="0"/>
                <a:cs typeface="Calibri" pitchFamily="34" charset="0"/>
              </a:rPr>
              <a:t>türkische Imam </a:t>
            </a:r>
            <a:r>
              <a:rPr lang="de-DE" sz="1600" i="1" dirty="0" err="1">
                <a:latin typeface="Calibri" pitchFamily="34" charset="0"/>
                <a:cs typeface="Calibri" pitchFamily="34" charset="0"/>
              </a:rPr>
              <a:t>Furat</a:t>
            </a:r>
            <a:r>
              <a:rPr lang="de-DE" sz="1600" i="1" dirty="0">
                <a:latin typeface="Calibri" pitchFamily="34" charset="0"/>
                <a:cs typeface="Calibri" pitchFamily="34" charset="0"/>
              </a:rPr>
              <a:t> Akdemir wurde 2009 vom </a:t>
            </a:r>
            <a:r>
              <a:rPr lang="de-DE" sz="1600" i="1" dirty="0" smtClean="0">
                <a:latin typeface="Calibri" pitchFamily="34" charset="0"/>
                <a:cs typeface="Calibri" pitchFamily="34" charset="0"/>
              </a:rPr>
              <a:t>türkischen</a:t>
            </a:r>
          </a:p>
          <a:p>
            <a:r>
              <a:rPr lang="de-DE" sz="1600" i="1" dirty="0" smtClean="0">
                <a:latin typeface="Calibri" pitchFamily="34" charset="0"/>
                <a:cs typeface="Calibri" pitchFamily="34" charset="0"/>
              </a:rPr>
              <a:t>Amt </a:t>
            </a:r>
            <a:r>
              <a:rPr lang="de-DE" sz="1600" i="1" dirty="0">
                <a:latin typeface="Calibri" pitchFamily="34" charset="0"/>
                <a:cs typeface="Calibri" pitchFamily="34" charset="0"/>
              </a:rPr>
              <a:t>für Religiöse Angelegenheiten nach Leverkusen </a:t>
            </a:r>
            <a:r>
              <a:rPr lang="de-DE" sz="1600" i="1" dirty="0" smtClean="0">
                <a:latin typeface="Calibri" pitchFamily="34" charset="0"/>
                <a:cs typeface="Calibri" pitchFamily="34" charset="0"/>
              </a:rPr>
              <a:t>entsandt,</a:t>
            </a:r>
          </a:p>
          <a:p>
            <a:r>
              <a:rPr lang="de-DE" sz="1600" i="1" dirty="0" smtClean="0">
                <a:latin typeface="Calibri" pitchFamily="34" charset="0"/>
                <a:cs typeface="Calibri" pitchFamily="34" charset="0"/>
              </a:rPr>
              <a:t>um </a:t>
            </a:r>
            <a:r>
              <a:rPr lang="de-DE" sz="1600" i="1" dirty="0">
                <a:latin typeface="Calibri" pitchFamily="34" charset="0"/>
                <a:cs typeface="Calibri" pitchFamily="34" charset="0"/>
              </a:rPr>
              <a:t>dort die sunnitische Gemeinde zu betreuen.</a:t>
            </a:r>
          </a:p>
        </p:txBody>
      </p:sp>
    </p:spTree>
    <p:extLst>
      <p:ext uri="{BB962C8B-B14F-4D97-AF65-F5344CB8AC3E}">
        <p14:creationId xmlns:p14="http://schemas.microsoft.com/office/powerpoint/2010/main" val="35364842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a:xfrm>
            <a:off x="1619672" y="188640"/>
            <a:ext cx="6480720" cy="553998"/>
          </a:xfrm>
        </p:spPr>
        <p:txBody>
          <a:bodyPr>
            <a:normAutofit fontScale="92500"/>
          </a:bodyPr>
          <a:lstStyle/>
          <a:p>
            <a:r>
              <a:rPr lang="de-DE" dirty="0" smtClean="0"/>
              <a:t>Einstellungen haben Auswirkungen</a:t>
            </a:r>
            <a:endParaRPr lang="de-DE" dirty="0"/>
          </a:p>
        </p:txBody>
      </p:sp>
      <p:sp>
        <p:nvSpPr>
          <p:cNvPr id="3" name="Rechteck 2"/>
          <p:cNvSpPr/>
          <p:nvPr/>
        </p:nvSpPr>
        <p:spPr>
          <a:xfrm>
            <a:off x="399219" y="1556792"/>
            <a:ext cx="8345561" cy="2862322"/>
          </a:xfrm>
          <a:prstGeom prst="rect">
            <a:avLst/>
          </a:prstGeom>
          <a:solidFill>
            <a:srgbClr val="F9B634">
              <a:alpha val="50000"/>
            </a:srgbClr>
          </a:solidFill>
        </p:spPr>
        <p:txBody>
          <a:bodyPr wrap="square">
            <a:spAutoFit/>
          </a:bodyPr>
          <a:lstStyle/>
          <a:p>
            <a:endParaRPr lang="de-DE" sz="900" dirty="0" smtClean="0">
              <a:latin typeface="Calibri" pitchFamily="34" charset="0"/>
              <a:cs typeface="Calibri" pitchFamily="34" charset="0"/>
            </a:endParaRPr>
          </a:p>
          <a:p>
            <a:r>
              <a:rPr lang="de-DE" dirty="0" smtClean="0">
                <a:latin typeface="Calibri" pitchFamily="34" charset="0"/>
                <a:cs typeface="Calibri" pitchFamily="34" charset="0"/>
              </a:rPr>
              <a:t>„Was </a:t>
            </a:r>
            <a:r>
              <a:rPr lang="de-DE" dirty="0">
                <a:latin typeface="Calibri" pitchFamily="34" charset="0"/>
                <a:cs typeface="Calibri" pitchFamily="34" charset="0"/>
              </a:rPr>
              <a:t>mich in Deutschland auf die Palme bringt, ist diese latente Ausländerfeindlichkeit, bei der die Leute nicht mal merken, dass sie jemanden diskriminieren. (...) Ich habe in Baden-Württemberg Abitur gemacht und dort auch mein Jurastudium abgeschlossen. Nach dem Studium habe ich mich in verschiedenen Kanzleien vorgestellt. In zwei Fällen haben die mich sogar gefragt, ob ich Briefe in deutscher Sprache aufsetzen kann, weil das ja das tägliche Brot der Anwälte sei. (...) Ich habe mich dann über diese Menschen so geärgert und das habe ich die dann auch spüren lassen. Die waren überrascht, warum ich mich aufrege. So nach dem Motto: d</a:t>
            </a:r>
            <a:r>
              <a:rPr lang="de-DE" dirty="0" smtClean="0">
                <a:latin typeface="Calibri" pitchFamily="34" charset="0"/>
                <a:cs typeface="Calibri" pitchFamily="34" charset="0"/>
              </a:rPr>
              <a:t>ie </a:t>
            </a:r>
            <a:r>
              <a:rPr lang="de-DE" dirty="0">
                <a:latin typeface="Calibri" pitchFamily="34" charset="0"/>
                <a:cs typeface="Calibri" pitchFamily="34" charset="0"/>
              </a:rPr>
              <a:t>Ausländerin muss nicht unbedingt Deutsch </a:t>
            </a:r>
            <a:r>
              <a:rPr lang="de-DE" dirty="0" smtClean="0">
                <a:latin typeface="Calibri" pitchFamily="34" charset="0"/>
                <a:cs typeface="Calibri" pitchFamily="34" charset="0"/>
              </a:rPr>
              <a:t>können.”</a:t>
            </a:r>
          </a:p>
          <a:p>
            <a:endParaRPr lang="de-DE" sz="900" dirty="0">
              <a:latin typeface="Calibri" pitchFamily="34" charset="0"/>
              <a:cs typeface="Calibri" pitchFamily="34" charset="0"/>
            </a:endParaRPr>
          </a:p>
        </p:txBody>
      </p:sp>
      <p:sp>
        <p:nvSpPr>
          <p:cNvPr id="4" name="Rechteck 3"/>
          <p:cNvSpPr/>
          <p:nvPr/>
        </p:nvSpPr>
        <p:spPr>
          <a:xfrm>
            <a:off x="399218" y="4436284"/>
            <a:ext cx="8345561" cy="892552"/>
          </a:xfrm>
          <a:prstGeom prst="rect">
            <a:avLst/>
          </a:prstGeom>
        </p:spPr>
        <p:txBody>
          <a:bodyPr wrap="square">
            <a:spAutoFit/>
          </a:bodyPr>
          <a:lstStyle/>
          <a:p>
            <a:r>
              <a:rPr lang="de-DE" b="1" dirty="0" smtClean="0">
                <a:latin typeface="Calibri" pitchFamily="34" charset="0"/>
                <a:cs typeface="Calibri" pitchFamily="34" charset="0"/>
              </a:rPr>
              <a:t>Türkischstämmige Juristin im Interview</a:t>
            </a:r>
          </a:p>
          <a:p>
            <a:r>
              <a:rPr lang="de-DE" sz="1600" dirty="0" smtClean="0">
                <a:latin typeface="Calibri" pitchFamily="34" charset="0"/>
                <a:cs typeface="Calibri" pitchFamily="34" charset="0"/>
              </a:rPr>
              <a:t>zitiert nach: Ahmet Toprak:</a:t>
            </a:r>
            <a:r>
              <a:rPr lang="de-DE" sz="1600" dirty="0">
                <a:latin typeface="Calibri" pitchFamily="34" charset="0"/>
                <a:cs typeface="Calibri" pitchFamily="34" charset="0"/>
              </a:rPr>
              <a:t> </a:t>
            </a:r>
            <a:r>
              <a:rPr lang="de-DE" sz="1600" i="1" dirty="0">
                <a:latin typeface="Calibri" pitchFamily="34" charset="0"/>
                <a:cs typeface="Calibri" pitchFamily="34" charset="0"/>
              </a:rPr>
              <a:t>Wer sein Kind nicht schlägt, hat später das Nachsehen. </a:t>
            </a:r>
            <a:r>
              <a:rPr lang="en-GB" sz="1600" dirty="0" err="1">
                <a:latin typeface="Calibri" pitchFamily="34" charset="0"/>
                <a:cs typeface="Calibri" pitchFamily="34" charset="0"/>
              </a:rPr>
              <a:t>Herbolzheim</a:t>
            </a:r>
            <a:r>
              <a:rPr lang="en-GB" sz="1600" dirty="0">
                <a:latin typeface="Calibri" pitchFamily="34" charset="0"/>
                <a:cs typeface="Calibri" pitchFamily="34" charset="0"/>
              </a:rPr>
              <a:t>: </a:t>
            </a:r>
            <a:r>
              <a:rPr lang="en-GB" sz="1600" dirty="0" err="1" smtClean="0">
                <a:latin typeface="Calibri" pitchFamily="34" charset="0"/>
                <a:cs typeface="Calibri" pitchFamily="34" charset="0"/>
              </a:rPr>
              <a:t>Centaurus-Verlag 2004</a:t>
            </a:r>
            <a:r>
              <a:rPr lang="en-GB" sz="1600" dirty="0" smtClean="0">
                <a:latin typeface="Calibri" pitchFamily="34" charset="0"/>
                <a:cs typeface="Calibri" pitchFamily="34" charset="0"/>
              </a:rPr>
              <a:t>.</a:t>
            </a:r>
            <a:r>
              <a:rPr lang="de-DE" sz="1600"/>
              <a:t> S. 49.</a:t>
            </a:r>
            <a:endParaRPr lang="de-DE" sz="1600" dirty="0">
              <a:latin typeface="Calibri" pitchFamily="34" charset="0"/>
              <a:cs typeface="Calibri" pitchFamily="34" charset="0"/>
            </a:endParaRPr>
          </a:p>
        </p:txBody>
      </p:sp>
    </p:spTree>
    <p:extLst>
      <p:ext uri="{BB962C8B-B14F-4D97-AF65-F5344CB8AC3E}">
        <p14:creationId xmlns:p14="http://schemas.microsoft.com/office/powerpoint/2010/main" val="605582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a:xfrm>
            <a:off x="1619672" y="188640"/>
            <a:ext cx="6480720" cy="553998"/>
          </a:xfrm>
        </p:spPr>
        <p:txBody>
          <a:bodyPr>
            <a:normAutofit fontScale="92500"/>
          </a:bodyPr>
          <a:lstStyle/>
          <a:p>
            <a:r>
              <a:rPr lang="de-DE" dirty="0" smtClean="0"/>
              <a:t>Einstellungen haben Auswirkungen</a:t>
            </a:r>
            <a:endParaRPr lang="de-DE" dirty="0"/>
          </a:p>
        </p:txBody>
      </p:sp>
      <p:sp>
        <p:nvSpPr>
          <p:cNvPr id="5" name="Rechteck 4"/>
          <p:cNvSpPr/>
          <p:nvPr/>
        </p:nvSpPr>
        <p:spPr>
          <a:xfrm>
            <a:off x="282352" y="1567820"/>
            <a:ext cx="8579296" cy="2031325"/>
          </a:xfrm>
          <a:prstGeom prst="rect">
            <a:avLst/>
          </a:prstGeom>
          <a:solidFill>
            <a:srgbClr val="F9B634">
              <a:alpha val="50000"/>
            </a:srgbClr>
          </a:solidFill>
        </p:spPr>
        <p:txBody>
          <a:bodyPr wrap="square">
            <a:spAutoFit/>
          </a:bodyPr>
          <a:lstStyle/>
          <a:p>
            <a:endParaRPr lang="de-DE" sz="900" dirty="0" smtClean="0"/>
          </a:p>
          <a:p>
            <a:r>
              <a:rPr lang="de-DE" dirty="0" smtClean="0">
                <a:latin typeface="Calibri" pitchFamily="34" charset="0"/>
                <a:cs typeface="Calibri" pitchFamily="34" charset="0"/>
              </a:rPr>
              <a:t>„</a:t>
            </a:r>
            <a:r>
              <a:rPr lang="de-DE" dirty="0">
                <a:latin typeface="Calibri" pitchFamily="34" charset="0"/>
                <a:cs typeface="Calibri" pitchFamily="34" charset="0"/>
              </a:rPr>
              <a:t>Konnten uns unsere Familien nicht helfen, dann standen sie uns zumindest nicht im Weg: Sie ließen andere helfen. Da waren deutsche Nachbarn, Lehrer, Bekannte, die an uns glaubten. Die 70-jährige Frau bei der Caritas, die ein  Jahr lang zwei-, dreimal die Woche mehrere Stunden lang den polnischen Kindern Deutsch beibrachte, ohne Geld dafür zu verlangen. Die strenge Lehrerin, die sich damit durchsetzte, dass der Junge aus Polen auf ein Gymnasium kam, obwohl sein Deutsch noch gebrochen klang</a:t>
            </a:r>
            <a:r>
              <a:rPr lang="de-DE" dirty="0" smtClean="0">
                <a:latin typeface="Calibri" pitchFamily="34" charset="0"/>
                <a:cs typeface="Calibri" pitchFamily="34" charset="0"/>
              </a:rPr>
              <a:t>.“</a:t>
            </a:r>
          </a:p>
          <a:p>
            <a:endParaRPr lang="de-DE" sz="900" dirty="0"/>
          </a:p>
        </p:txBody>
      </p:sp>
      <p:sp>
        <p:nvSpPr>
          <p:cNvPr id="6" name="Rechteck 5"/>
          <p:cNvSpPr/>
          <p:nvPr/>
        </p:nvSpPr>
        <p:spPr>
          <a:xfrm>
            <a:off x="282352" y="3605535"/>
            <a:ext cx="8564468" cy="615553"/>
          </a:xfrm>
          <a:prstGeom prst="rect">
            <a:avLst/>
          </a:prstGeom>
        </p:spPr>
        <p:txBody>
          <a:bodyPr wrap="square">
            <a:spAutoFit/>
          </a:bodyPr>
          <a:lstStyle/>
          <a:p>
            <a:r>
              <a:rPr lang="de-DE" b="1" dirty="0">
                <a:latin typeface="Calibri" pitchFamily="34" charset="0"/>
                <a:cs typeface="Calibri" pitchFamily="34" charset="0"/>
              </a:rPr>
              <a:t>Özlem </a:t>
            </a:r>
            <a:r>
              <a:rPr lang="de-DE" b="1" dirty="0" err="1">
                <a:latin typeface="Calibri" pitchFamily="34" charset="0"/>
                <a:cs typeface="Calibri" pitchFamily="34" charset="0"/>
              </a:rPr>
              <a:t>Topçu</a:t>
            </a:r>
            <a:r>
              <a:rPr lang="de-DE" b="1" dirty="0">
                <a:latin typeface="Calibri" pitchFamily="34" charset="0"/>
                <a:cs typeface="Calibri" pitchFamily="34" charset="0"/>
              </a:rPr>
              <a:t>, Alice </a:t>
            </a:r>
            <a:r>
              <a:rPr lang="de-DE" b="1" dirty="0" err="1">
                <a:latin typeface="Calibri" pitchFamily="34" charset="0"/>
                <a:cs typeface="Calibri" pitchFamily="34" charset="0"/>
              </a:rPr>
              <a:t>Bota</a:t>
            </a:r>
            <a:r>
              <a:rPr lang="de-DE" b="1" dirty="0">
                <a:latin typeface="Calibri" pitchFamily="34" charset="0"/>
                <a:cs typeface="Calibri" pitchFamily="34" charset="0"/>
              </a:rPr>
              <a:t>, </a:t>
            </a:r>
            <a:r>
              <a:rPr lang="de-DE" b="1" dirty="0" err="1">
                <a:latin typeface="Calibri" pitchFamily="34" charset="0"/>
                <a:cs typeface="Calibri" pitchFamily="34" charset="0"/>
              </a:rPr>
              <a:t>Khuê</a:t>
            </a:r>
            <a:r>
              <a:rPr lang="de-DE" b="1" dirty="0">
                <a:latin typeface="Calibri" pitchFamily="34" charset="0"/>
                <a:cs typeface="Calibri" pitchFamily="34" charset="0"/>
              </a:rPr>
              <a:t> </a:t>
            </a:r>
            <a:r>
              <a:rPr lang="de-DE" b="1" dirty="0" smtClean="0">
                <a:latin typeface="Calibri" pitchFamily="34" charset="0"/>
                <a:cs typeface="Calibri" pitchFamily="34" charset="0"/>
              </a:rPr>
              <a:t>Pham</a:t>
            </a:r>
          </a:p>
          <a:p>
            <a:r>
              <a:rPr lang="de-DE" sz="1600" i="1" dirty="0">
                <a:latin typeface="Calibri" pitchFamily="34" charset="0"/>
                <a:cs typeface="Calibri" pitchFamily="34" charset="0"/>
              </a:rPr>
              <a:t>Wir neuen Deutschen. Wer wir sind, was wir wollen. </a:t>
            </a:r>
            <a:r>
              <a:rPr lang="de-DE" sz="1600" dirty="0">
                <a:latin typeface="Calibri" pitchFamily="34" charset="0"/>
                <a:cs typeface="Calibri" pitchFamily="34" charset="0"/>
              </a:rPr>
              <a:t>Hamburg: Rowohlt </a:t>
            </a:r>
            <a:r>
              <a:rPr lang="de-DE" sz="1600" dirty="0" smtClean="0">
                <a:latin typeface="Calibri" pitchFamily="34" charset="0"/>
                <a:cs typeface="Calibri" pitchFamily="34" charset="0"/>
              </a:rPr>
              <a:t>2012. S. 127.</a:t>
            </a:r>
            <a:endParaRPr lang="de-DE" sz="1600" dirty="0">
              <a:latin typeface="Calibri" pitchFamily="34" charset="0"/>
              <a:cs typeface="Calibri" pitchFamily="34" charset="0"/>
            </a:endParaRPr>
          </a:p>
        </p:txBody>
      </p:sp>
      <p:sp>
        <p:nvSpPr>
          <p:cNvPr id="7" name="Rechteck 6"/>
          <p:cNvSpPr/>
          <p:nvPr/>
        </p:nvSpPr>
        <p:spPr>
          <a:xfrm>
            <a:off x="282352" y="4284385"/>
            <a:ext cx="8579296" cy="584775"/>
          </a:xfrm>
          <a:prstGeom prst="rect">
            <a:avLst/>
          </a:prstGeom>
        </p:spPr>
        <p:txBody>
          <a:bodyPr wrap="square">
            <a:spAutoFit/>
          </a:bodyPr>
          <a:lstStyle/>
          <a:p>
            <a:r>
              <a:rPr lang="de-DE" sz="1600" i="1" dirty="0">
                <a:latin typeface="Calibri" pitchFamily="34" charset="0"/>
                <a:cs typeface="Calibri" pitchFamily="34" charset="0"/>
              </a:rPr>
              <a:t>Özlem </a:t>
            </a:r>
            <a:r>
              <a:rPr lang="de-DE" sz="1600" i="1" dirty="0" err="1" smtClean="0">
                <a:latin typeface="Calibri" pitchFamily="34" charset="0"/>
                <a:cs typeface="Calibri" pitchFamily="34" charset="0"/>
              </a:rPr>
              <a:t>Topçu</a:t>
            </a:r>
            <a:r>
              <a:rPr lang="de-DE" sz="1600" i="1" dirty="0" smtClean="0">
                <a:latin typeface="Calibri" pitchFamily="34" charset="0"/>
                <a:cs typeface="Calibri" pitchFamily="34" charset="0"/>
              </a:rPr>
              <a:t>, Alice </a:t>
            </a:r>
            <a:r>
              <a:rPr lang="de-DE" sz="1600" i="1" dirty="0" err="1" smtClean="0">
                <a:latin typeface="Calibri" pitchFamily="34" charset="0"/>
                <a:cs typeface="Calibri" pitchFamily="34" charset="0"/>
              </a:rPr>
              <a:t>Bota</a:t>
            </a:r>
            <a:r>
              <a:rPr lang="de-DE" sz="1600" i="1" dirty="0" smtClean="0">
                <a:latin typeface="Calibri" pitchFamily="34" charset="0"/>
                <a:cs typeface="Calibri" pitchFamily="34" charset="0"/>
              </a:rPr>
              <a:t> und </a:t>
            </a:r>
            <a:r>
              <a:rPr lang="de-DE" sz="1600" i="1" dirty="0" err="1" smtClean="0">
                <a:latin typeface="Calibri" pitchFamily="34" charset="0"/>
                <a:cs typeface="Calibri" pitchFamily="34" charset="0"/>
              </a:rPr>
              <a:t>Khuê</a:t>
            </a:r>
            <a:r>
              <a:rPr lang="de-DE" sz="1600" i="1" dirty="0" smtClean="0">
                <a:latin typeface="Calibri" pitchFamily="34" charset="0"/>
                <a:cs typeface="Calibri" pitchFamily="34" charset="0"/>
              </a:rPr>
              <a:t> Pham sind Politikredakteurinnen bei der </a:t>
            </a:r>
            <a:r>
              <a:rPr lang="de-DE" sz="1600" dirty="0" smtClean="0">
                <a:latin typeface="Calibri" pitchFamily="34" charset="0"/>
                <a:cs typeface="Calibri" pitchFamily="34" charset="0"/>
              </a:rPr>
              <a:t>ZEIT</a:t>
            </a:r>
            <a:endParaRPr lang="de-DE" sz="1600" i="1" dirty="0" smtClean="0">
              <a:latin typeface="Calibri" pitchFamily="34" charset="0"/>
              <a:cs typeface="Calibri" pitchFamily="34" charset="0"/>
            </a:endParaRPr>
          </a:p>
          <a:p>
            <a:r>
              <a:rPr lang="de-DE" sz="1600" i="1" dirty="0" smtClean="0">
                <a:latin typeface="Calibri" pitchFamily="34" charset="0"/>
                <a:cs typeface="Calibri" pitchFamily="34" charset="0"/>
              </a:rPr>
              <a:t>und stammen aus Familien türkischer, polnischer bzw. vietnamesischer Herkunft.</a:t>
            </a:r>
            <a:endParaRPr lang="de-DE" sz="1600" i="1" dirty="0">
              <a:latin typeface="Calibri" pitchFamily="34" charset="0"/>
              <a:cs typeface="Calibri" pitchFamily="34" charset="0"/>
            </a:endParaRPr>
          </a:p>
        </p:txBody>
      </p:sp>
    </p:spTree>
    <p:extLst>
      <p:ext uri="{BB962C8B-B14F-4D97-AF65-F5344CB8AC3E}">
        <p14:creationId xmlns:p14="http://schemas.microsoft.com/office/powerpoint/2010/main" val="2325221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p:txBody>
          <a:bodyPr/>
          <a:lstStyle/>
          <a:p>
            <a:r>
              <a:rPr lang="de-DE" dirty="0" smtClean="0"/>
              <a:t>Meinungen zu Mehrsprachigkeit</a:t>
            </a:r>
            <a:endParaRPr lang="de-DE" dirty="0"/>
          </a:p>
        </p:txBody>
      </p:sp>
      <p:sp>
        <p:nvSpPr>
          <p:cNvPr id="3" name="Rechteck 2"/>
          <p:cNvSpPr/>
          <p:nvPr/>
        </p:nvSpPr>
        <p:spPr>
          <a:xfrm>
            <a:off x="1068899" y="1700808"/>
            <a:ext cx="7006200" cy="1046440"/>
          </a:xfrm>
          <a:prstGeom prst="rect">
            <a:avLst/>
          </a:prstGeom>
          <a:solidFill>
            <a:srgbClr val="F9B634">
              <a:alpha val="50000"/>
            </a:srgbClr>
          </a:solidFill>
        </p:spPr>
        <p:txBody>
          <a:bodyPr wrap="square">
            <a:spAutoFit/>
          </a:bodyPr>
          <a:lstStyle/>
          <a:p>
            <a:endParaRPr lang="de-DE" sz="900" dirty="0" smtClean="0">
              <a:latin typeface="Calibri" pitchFamily="34" charset="0"/>
              <a:cs typeface="Calibri" pitchFamily="34" charset="0"/>
            </a:endParaRPr>
          </a:p>
          <a:p>
            <a:r>
              <a:rPr lang="de-DE" sz="2200" dirty="0" smtClean="0">
                <a:latin typeface="Calibri" pitchFamily="34" charset="0"/>
                <a:cs typeface="Calibri" pitchFamily="34" charset="0"/>
              </a:rPr>
              <a:t>„</a:t>
            </a:r>
            <a:r>
              <a:rPr lang="de-DE" sz="2200" dirty="0">
                <a:latin typeface="Calibri" pitchFamily="34" charset="0"/>
                <a:cs typeface="Calibri" pitchFamily="34" charset="0"/>
              </a:rPr>
              <a:t>Die Kinder in meiner Gemeinde können weder deutsch </a:t>
            </a:r>
            <a:r>
              <a:rPr lang="de-DE" sz="2200" dirty="0" smtClean="0">
                <a:latin typeface="Calibri" pitchFamily="34" charset="0"/>
                <a:cs typeface="Calibri" pitchFamily="34" charset="0"/>
              </a:rPr>
              <a:t> noch türkisch gut </a:t>
            </a:r>
            <a:r>
              <a:rPr lang="de-DE" sz="2200" dirty="0">
                <a:latin typeface="Calibri" pitchFamily="34" charset="0"/>
                <a:cs typeface="Calibri" pitchFamily="34" charset="0"/>
              </a:rPr>
              <a:t>sprechen</a:t>
            </a:r>
            <a:r>
              <a:rPr lang="de-DE" sz="2200" dirty="0" smtClean="0">
                <a:latin typeface="Calibri" pitchFamily="34" charset="0"/>
                <a:cs typeface="Calibri" pitchFamily="34" charset="0"/>
              </a:rPr>
              <a:t>.“</a:t>
            </a:r>
          </a:p>
          <a:p>
            <a:endParaRPr lang="de-DE" sz="900" dirty="0">
              <a:latin typeface="Calibri" pitchFamily="34" charset="0"/>
              <a:cs typeface="Calibri" pitchFamily="34" charset="0"/>
            </a:endParaRPr>
          </a:p>
        </p:txBody>
      </p:sp>
      <p:sp>
        <p:nvSpPr>
          <p:cNvPr id="4" name="Rechteck 3"/>
          <p:cNvSpPr/>
          <p:nvPr/>
        </p:nvSpPr>
        <p:spPr>
          <a:xfrm>
            <a:off x="1068899" y="2783250"/>
            <a:ext cx="7679565" cy="861774"/>
          </a:xfrm>
          <a:prstGeom prst="rect">
            <a:avLst/>
          </a:prstGeom>
        </p:spPr>
        <p:txBody>
          <a:bodyPr wrap="square">
            <a:spAutoFit/>
          </a:bodyPr>
          <a:lstStyle/>
          <a:p>
            <a:pPr>
              <a:spcAft>
                <a:spcPts val="0"/>
              </a:spcAft>
            </a:pPr>
            <a:r>
              <a:rPr lang="de-DE" b="1" dirty="0" err="1" smtClean="0">
                <a:latin typeface="Calibri" pitchFamily="34" charset="0"/>
                <a:cs typeface="Calibri" pitchFamily="34" charset="0"/>
              </a:rPr>
              <a:t>Furat</a:t>
            </a:r>
            <a:r>
              <a:rPr lang="de-DE" b="1" dirty="0" smtClean="0">
                <a:latin typeface="Calibri" pitchFamily="34" charset="0"/>
                <a:cs typeface="Calibri" pitchFamily="34" charset="0"/>
              </a:rPr>
              <a:t> </a:t>
            </a:r>
            <a:r>
              <a:rPr lang="de-DE" b="1" dirty="0">
                <a:latin typeface="Calibri" pitchFamily="34" charset="0"/>
                <a:cs typeface="Calibri" pitchFamily="34" charset="0"/>
              </a:rPr>
              <a:t>Akdemir</a:t>
            </a:r>
            <a:r>
              <a:rPr lang="de-DE" dirty="0">
                <a:latin typeface="Calibri" pitchFamily="34" charset="0"/>
                <a:cs typeface="Calibri" pitchFamily="34" charset="0"/>
              </a:rPr>
              <a:t>, </a:t>
            </a:r>
            <a:r>
              <a:rPr lang="de-DE" sz="1600" dirty="0">
                <a:latin typeface="Calibri" pitchFamily="34" charset="0"/>
                <a:cs typeface="Calibri" pitchFamily="34" charset="0"/>
              </a:rPr>
              <a:t>im Interview mit der Berliner Zeitung vom </a:t>
            </a:r>
            <a:r>
              <a:rPr lang="de-DE" sz="1600" dirty="0" smtClean="0">
                <a:latin typeface="Calibri" pitchFamily="34" charset="0"/>
                <a:cs typeface="Calibri" pitchFamily="34" charset="0"/>
              </a:rPr>
              <a:t>1.4.2010,</a:t>
            </a:r>
          </a:p>
          <a:p>
            <a:pPr algn="just">
              <a:spcAft>
                <a:spcPts val="0"/>
              </a:spcAft>
            </a:pPr>
            <a:r>
              <a:rPr lang="de-DE" sz="1600" dirty="0" smtClean="0">
                <a:latin typeface="Calibri" pitchFamily="34" charset="0"/>
                <a:cs typeface="Calibri" pitchFamily="34" charset="0"/>
              </a:rPr>
              <a:t>Artikel </a:t>
            </a:r>
            <a:r>
              <a:rPr lang="de-DE" sz="1600" dirty="0">
                <a:latin typeface="Calibri" pitchFamily="34" charset="0"/>
                <a:cs typeface="Calibri" pitchFamily="34" charset="0"/>
              </a:rPr>
              <a:t>von Ulrike Pape: „‚Die Kinder können keine Sprache richtig’ – </a:t>
            </a:r>
            <a:r>
              <a:rPr lang="de-DE" sz="1600" dirty="0" smtClean="0">
                <a:latin typeface="Calibri" pitchFamily="34" charset="0"/>
                <a:cs typeface="Calibri" pitchFamily="34" charset="0"/>
              </a:rPr>
              <a:t>Imame </a:t>
            </a:r>
            <a:r>
              <a:rPr lang="de-DE" sz="1600" dirty="0">
                <a:latin typeface="Calibri" pitchFamily="34" charset="0"/>
                <a:cs typeface="Calibri" pitchFamily="34" charset="0"/>
              </a:rPr>
              <a:t>in </a:t>
            </a:r>
            <a:endParaRPr lang="de-DE" sz="1600" dirty="0" smtClean="0">
              <a:latin typeface="Calibri" pitchFamily="34" charset="0"/>
              <a:cs typeface="Calibri" pitchFamily="34" charset="0"/>
            </a:endParaRPr>
          </a:p>
          <a:p>
            <a:pPr algn="just">
              <a:spcAft>
                <a:spcPts val="0"/>
              </a:spcAft>
            </a:pPr>
            <a:r>
              <a:rPr lang="de-DE" sz="1600" dirty="0" smtClean="0">
                <a:latin typeface="Calibri" pitchFamily="34" charset="0"/>
                <a:cs typeface="Calibri" pitchFamily="34" charset="0"/>
              </a:rPr>
              <a:t>Deutschland lehnen </a:t>
            </a:r>
            <a:r>
              <a:rPr lang="de-DE" sz="1600" dirty="0">
                <a:latin typeface="Calibri" pitchFamily="34" charset="0"/>
                <a:cs typeface="Calibri" pitchFamily="34" charset="0"/>
              </a:rPr>
              <a:t>türkische Gymnasien ab. Sie plädieren für bilinguale Schulen</a:t>
            </a:r>
            <a:r>
              <a:rPr lang="de-DE" sz="1600" dirty="0" smtClean="0">
                <a:latin typeface="Calibri" pitchFamily="34" charset="0"/>
                <a:cs typeface="Calibri" pitchFamily="34" charset="0"/>
              </a:rPr>
              <a:t>“</a:t>
            </a:r>
            <a:endParaRPr lang="de-DE" sz="1600" dirty="0">
              <a:latin typeface="Calibri" pitchFamily="34" charset="0"/>
              <a:cs typeface="Calibri" pitchFamily="34" charset="0"/>
            </a:endParaRPr>
          </a:p>
        </p:txBody>
      </p:sp>
      <p:sp>
        <p:nvSpPr>
          <p:cNvPr id="6" name="Rechteck 5"/>
          <p:cNvSpPr/>
          <p:nvPr/>
        </p:nvSpPr>
        <p:spPr>
          <a:xfrm>
            <a:off x="1068899" y="4881934"/>
            <a:ext cx="8579296" cy="830997"/>
          </a:xfrm>
          <a:prstGeom prst="rect">
            <a:avLst/>
          </a:prstGeom>
        </p:spPr>
        <p:txBody>
          <a:bodyPr wrap="square">
            <a:spAutoFit/>
          </a:bodyPr>
          <a:lstStyle/>
          <a:p>
            <a:r>
              <a:rPr lang="de-DE" sz="1600" i="1" dirty="0" smtClean="0">
                <a:latin typeface="Calibri" pitchFamily="34" charset="0"/>
                <a:cs typeface="Calibri" pitchFamily="34" charset="0"/>
              </a:rPr>
              <a:t>Der </a:t>
            </a:r>
            <a:r>
              <a:rPr lang="de-DE" sz="1600" i="1" dirty="0">
                <a:latin typeface="Calibri" pitchFamily="34" charset="0"/>
                <a:cs typeface="Calibri" pitchFamily="34" charset="0"/>
              </a:rPr>
              <a:t>türkische Imam </a:t>
            </a:r>
            <a:r>
              <a:rPr lang="de-DE" sz="1600" i="1" dirty="0" err="1">
                <a:latin typeface="Calibri" pitchFamily="34" charset="0"/>
                <a:cs typeface="Calibri" pitchFamily="34" charset="0"/>
              </a:rPr>
              <a:t>Furat</a:t>
            </a:r>
            <a:r>
              <a:rPr lang="de-DE" sz="1600" i="1" dirty="0">
                <a:latin typeface="Calibri" pitchFamily="34" charset="0"/>
                <a:cs typeface="Calibri" pitchFamily="34" charset="0"/>
              </a:rPr>
              <a:t> Akdemir wurde 2009 vom </a:t>
            </a:r>
            <a:r>
              <a:rPr lang="de-DE" sz="1600" i="1" dirty="0" smtClean="0">
                <a:latin typeface="Calibri" pitchFamily="34" charset="0"/>
                <a:cs typeface="Calibri" pitchFamily="34" charset="0"/>
              </a:rPr>
              <a:t>türkischen</a:t>
            </a:r>
          </a:p>
          <a:p>
            <a:r>
              <a:rPr lang="de-DE" sz="1600" i="1" dirty="0" smtClean="0">
                <a:latin typeface="Calibri" pitchFamily="34" charset="0"/>
                <a:cs typeface="Calibri" pitchFamily="34" charset="0"/>
              </a:rPr>
              <a:t>Amt </a:t>
            </a:r>
            <a:r>
              <a:rPr lang="de-DE" sz="1600" i="1" dirty="0">
                <a:latin typeface="Calibri" pitchFamily="34" charset="0"/>
                <a:cs typeface="Calibri" pitchFamily="34" charset="0"/>
              </a:rPr>
              <a:t>für Religiöse Angelegenheiten nach Leverkusen </a:t>
            </a:r>
            <a:r>
              <a:rPr lang="de-DE" sz="1600" i="1" dirty="0" smtClean="0">
                <a:latin typeface="Calibri" pitchFamily="34" charset="0"/>
                <a:cs typeface="Calibri" pitchFamily="34" charset="0"/>
              </a:rPr>
              <a:t>entsandt,</a:t>
            </a:r>
          </a:p>
          <a:p>
            <a:r>
              <a:rPr lang="de-DE" sz="1600" i="1" dirty="0" smtClean="0">
                <a:latin typeface="Calibri" pitchFamily="34" charset="0"/>
                <a:cs typeface="Calibri" pitchFamily="34" charset="0"/>
              </a:rPr>
              <a:t>um </a:t>
            </a:r>
            <a:r>
              <a:rPr lang="de-DE" sz="1600" i="1" dirty="0">
                <a:latin typeface="Calibri" pitchFamily="34" charset="0"/>
                <a:cs typeface="Calibri" pitchFamily="34" charset="0"/>
              </a:rPr>
              <a:t>dort die sunnitische Gemeinde zu betreuen.</a:t>
            </a:r>
          </a:p>
        </p:txBody>
      </p:sp>
    </p:spTree>
    <p:extLst>
      <p:ext uri="{BB962C8B-B14F-4D97-AF65-F5344CB8AC3E}">
        <p14:creationId xmlns:p14="http://schemas.microsoft.com/office/powerpoint/2010/main" val="2492908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p:txBody>
          <a:bodyPr/>
          <a:lstStyle/>
          <a:p>
            <a:r>
              <a:rPr lang="de-DE" dirty="0" smtClean="0"/>
              <a:t>Meinungen zu Mehrsprachigkeit</a:t>
            </a:r>
            <a:endParaRPr lang="de-DE" dirty="0"/>
          </a:p>
        </p:txBody>
      </p:sp>
      <p:sp>
        <p:nvSpPr>
          <p:cNvPr id="5" name="Rectangle 2"/>
          <p:cNvSpPr txBox="1">
            <a:spLocks noChangeArrowheads="1"/>
          </p:cNvSpPr>
          <p:nvPr/>
        </p:nvSpPr>
        <p:spPr bwMode="auto">
          <a:xfrm>
            <a:off x="514284" y="4623271"/>
            <a:ext cx="7772400" cy="67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r>
              <a:rPr lang="de-DE" sz="1800" b="1" dirty="0">
                <a:solidFill>
                  <a:schemeClr val="tx1"/>
                </a:solidFill>
                <a:latin typeface="Calibri" panose="020F0502020204030204" pitchFamily="34" charset="0"/>
                <a:cs typeface="Calibri" panose="020F0502020204030204" pitchFamily="34" charset="0"/>
              </a:rPr>
              <a:t>Kommentar</a:t>
            </a:r>
            <a:r>
              <a:rPr lang="de-DE" sz="1800" dirty="0">
                <a:solidFill>
                  <a:schemeClr val="tx1"/>
                </a:solidFill>
                <a:latin typeface="Calibri" panose="020F0502020204030204" pitchFamily="34" charset="0"/>
                <a:cs typeface="Calibri" panose="020F0502020204030204" pitchFamily="34" charset="0"/>
              </a:rPr>
              <a:t> zu einem Artikel über Sprachförderung für Migrantenkinder bei „Spiegel-Online“</a:t>
            </a:r>
          </a:p>
        </p:txBody>
      </p:sp>
      <p:sp>
        <p:nvSpPr>
          <p:cNvPr id="6" name="Rechteck 5"/>
          <p:cNvSpPr/>
          <p:nvPr/>
        </p:nvSpPr>
        <p:spPr>
          <a:xfrm>
            <a:off x="486198" y="1556792"/>
            <a:ext cx="8255469" cy="2929007"/>
          </a:xfrm>
          <a:prstGeom prst="rect">
            <a:avLst/>
          </a:prstGeom>
          <a:solidFill>
            <a:srgbClr val="F9B634">
              <a:alpha val="49804"/>
            </a:srgbClr>
          </a:solidFill>
        </p:spPr>
        <p:txBody>
          <a:bodyPr wrap="square">
            <a:spAutoFit/>
          </a:bodyPr>
          <a:lstStyle/>
          <a:p>
            <a:r>
              <a:rPr lang="de-DE" sz="2200" dirty="0" smtClean="0">
                <a:latin typeface="Calibri" panose="020F0502020204030204" pitchFamily="34" charset="0"/>
                <a:cs typeface="Calibri" panose="020F0502020204030204" pitchFamily="34" charset="0"/>
              </a:rPr>
              <a:t>„Ich bin groß </a:t>
            </a:r>
            <a:r>
              <a:rPr lang="de-DE" sz="2200">
                <a:latin typeface="Calibri" panose="020F0502020204030204" pitchFamily="34" charset="0"/>
                <a:cs typeface="Calibri" panose="020F0502020204030204" pitchFamily="34" charset="0"/>
              </a:rPr>
              <a:t>geworden </a:t>
            </a:r>
            <a:r>
              <a:rPr lang="de-DE" sz="2200" smtClean="0">
                <a:latin typeface="Calibri" panose="020F0502020204030204" pitchFamily="34" charset="0"/>
                <a:cs typeface="Calibri" panose="020F0502020204030204" pitchFamily="34" charset="0"/>
              </a:rPr>
              <a:t>Anfang/Mitte </a:t>
            </a:r>
            <a:r>
              <a:rPr lang="de-DE" sz="2200" dirty="0">
                <a:latin typeface="Calibri" panose="020F0502020204030204" pitchFamily="34" charset="0"/>
                <a:cs typeface="Calibri" panose="020F0502020204030204" pitchFamily="34" charset="0"/>
              </a:rPr>
              <a:t>der 60er Jahre in einem Industriegebiet, wo viele italienische, spanische und portugiesische Gastarbeiter gelebt haben und deren Kinder an meiner Schule/Klasse waren. Ich kann mich an KEINEN EINZIGEN Fall erinnern, wo eines dieser Kinder nicht genau so gut deutsch - oder besser den </a:t>
            </a:r>
            <a:r>
              <a:rPr lang="de-DE" sz="2200" dirty="0" smtClean="0">
                <a:latin typeface="Calibri" panose="020F0502020204030204" pitchFamily="34" charset="0"/>
                <a:cs typeface="Calibri" panose="020F0502020204030204" pitchFamily="34" charset="0"/>
              </a:rPr>
              <a:t>ortsüblichen </a:t>
            </a:r>
            <a:r>
              <a:rPr lang="de-DE" sz="2200" dirty="0">
                <a:latin typeface="Calibri" panose="020F0502020204030204" pitchFamily="34" charset="0"/>
                <a:cs typeface="Calibri" panose="020F0502020204030204" pitchFamily="34" charset="0"/>
              </a:rPr>
              <a:t>Dialekt wie alle anderen auch - konnte, wie die einheimischen Kinder. Und die Eltern sprachen - meist lebenslang - nur ein paar </a:t>
            </a:r>
            <a:r>
              <a:rPr lang="de-DE" sz="2200" dirty="0" smtClean="0">
                <a:latin typeface="Calibri" panose="020F0502020204030204" pitchFamily="34" charset="0"/>
                <a:cs typeface="Calibri" panose="020F0502020204030204" pitchFamily="34" charset="0"/>
              </a:rPr>
              <a:t>mühsame </a:t>
            </a:r>
            <a:r>
              <a:rPr lang="de-DE" sz="2200" dirty="0">
                <a:latin typeface="Calibri" panose="020F0502020204030204" pitchFamily="34" charset="0"/>
                <a:cs typeface="Calibri" panose="020F0502020204030204" pitchFamily="34" charset="0"/>
              </a:rPr>
              <a:t>Worte </a:t>
            </a:r>
            <a:r>
              <a:rPr lang="de-DE" sz="2200" dirty="0" smtClean="0">
                <a:latin typeface="Calibri" panose="020F0502020204030204" pitchFamily="34" charset="0"/>
                <a:cs typeface="Calibri" panose="020F0502020204030204" pitchFamily="34" charset="0"/>
              </a:rPr>
              <a:t>Deutsch.“</a:t>
            </a:r>
            <a:endParaRPr lang="de-DE" sz="2200" dirty="0">
              <a:latin typeface="Calibri" panose="020F0502020204030204" pitchFamily="34" charset="0"/>
              <a:cs typeface="Calibri" panose="020F0502020204030204" pitchFamily="34" charset="0"/>
            </a:endParaRPr>
          </a:p>
          <a:p>
            <a:pPr>
              <a:lnSpc>
                <a:spcPts val="1000"/>
              </a:lnSpc>
            </a:pPr>
            <a:endParaRPr lang="de-DE" sz="1600" dirty="0"/>
          </a:p>
        </p:txBody>
      </p:sp>
    </p:spTree>
    <p:extLst>
      <p:ext uri="{BB962C8B-B14F-4D97-AF65-F5344CB8AC3E}">
        <p14:creationId xmlns:p14="http://schemas.microsoft.com/office/powerpoint/2010/main" val="32429760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p:txBody>
          <a:bodyPr/>
          <a:lstStyle/>
          <a:p>
            <a:r>
              <a:rPr lang="de-DE" dirty="0" smtClean="0"/>
              <a:t>Meinungen zu Mehrsprachigkeit</a:t>
            </a:r>
            <a:endParaRPr lang="de-DE" dirty="0"/>
          </a:p>
        </p:txBody>
      </p:sp>
      <p:sp>
        <p:nvSpPr>
          <p:cNvPr id="7" name="Rectangle 2"/>
          <p:cNvSpPr txBox="1">
            <a:spLocks noChangeArrowheads="1"/>
          </p:cNvSpPr>
          <p:nvPr/>
        </p:nvSpPr>
        <p:spPr bwMode="auto">
          <a:xfrm>
            <a:off x="538327" y="4263231"/>
            <a:ext cx="7772400" cy="67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r>
              <a:rPr lang="de-DE" sz="1800" b="1" dirty="0">
                <a:solidFill>
                  <a:schemeClr val="tx1"/>
                </a:solidFill>
                <a:latin typeface="Calibri" panose="020F0502020204030204" pitchFamily="34" charset="0"/>
                <a:cs typeface="Calibri" panose="020F0502020204030204" pitchFamily="34" charset="0"/>
              </a:rPr>
              <a:t>Schweizer Lehrer </a:t>
            </a:r>
            <a:r>
              <a:rPr lang="de-DE" sz="1800" dirty="0">
                <a:solidFill>
                  <a:schemeClr val="tx1"/>
                </a:solidFill>
                <a:latin typeface="Calibri" panose="020F0502020204030204" pitchFamily="34" charset="0"/>
                <a:cs typeface="Calibri" panose="020F0502020204030204" pitchFamily="34" charset="0"/>
              </a:rPr>
              <a:t>an einer </a:t>
            </a:r>
            <a:r>
              <a:rPr lang="de-DE" sz="1800" dirty="0" smtClean="0">
                <a:solidFill>
                  <a:schemeClr val="tx1"/>
                </a:solidFill>
                <a:latin typeface="Calibri" panose="020F0502020204030204" pitchFamily="34" charset="0"/>
                <a:cs typeface="Calibri" panose="020F0502020204030204" pitchFamily="34" charset="0"/>
              </a:rPr>
              <a:t>Schule in Berlin</a:t>
            </a:r>
            <a:endParaRPr lang="de-DE" sz="1800" dirty="0">
              <a:solidFill>
                <a:schemeClr val="tx1"/>
              </a:solidFill>
              <a:latin typeface="Calibri" panose="020F0502020204030204" pitchFamily="34" charset="0"/>
              <a:cs typeface="Calibri" panose="020F0502020204030204" pitchFamily="34" charset="0"/>
            </a:endParaRPr>
          </a:p>
        </p:txBody>
      </p:sp>
      <p:sp>
        <p:nvSpPr>
          <p:cNvPr id="8" name="Rechteck 7"/>
          <p:cNvSpPr/>
          <p:nvPr/>
        </p:nvSpPr>
        <p:spPr>
          <a:xfrm>
            <a:off x="547292" y="1916832"/>
            <a:ext cx="8181448" cy="2380139"/>
          </a:xfrm>
          <a:prstGeom prst="rect">
            <a:avLst/>
          </a:prstGeom>
          <a:solidFill>
            <a:srgbClr val="F9B634">
              <a:alpha val="49804"/>
            </a:srgbClr>
          </a:solidFill>
        </p:spPr>
        <p:txBody>
          <a:bodyPr wrap="square">
            <a:spAutoFit/>
          </a:bodyPr>
          <a:lstStyle/>
          <a:p>
            <a:pPr>
              <a:lnSpc>
                <a:spcPts val="1000"/>
              </a:lnSpc>
              <a:spcBef>
                <a:spcPts val="0"/>
              </a:spcBef>
            </a:pPr>
            <a:endParaRPr lang="de-DE" dirty="0" smtClean="0"/>
          </a:p>
          <a:p>
            <a:pPr algn="just">
              <a:spcBef>
                <a:spcPts val="0"/>
              </a:spcBef>
            </a:pPr>
            <a:r>
              <a:rPr lang="de-DE" sz="2200" dirty="0" smtClean="0">
                <a:latin typeface="Calibri" pitchFamily="34" charset="0"/>
                <a:cs typeface="Calibri" pitchFamily="34" charset="0"/>
              </a:rPr>
              <a:t>„</a:t>
            </a:r>
            <a:r>
              <a:rPr lang="de-DE" sz="2200" dirty="0">
                <a:latin typeface="Calibri" pitchFamily="34" charset="0"/>
                <a:cs typeface="Calibri" pitchFamily="34" charset="0"/>
              </a:rPr>
              <a:t>Meine Kollegen denken, wenn unsere Schüler beim Sprechen plötzlich die Sprache wechseln, liegt das an Vokabelproblemen. </a:t>
            </a:r>
            <a:r>
              <a:rPr lang="de-DE" sz="2200" dirty="0" smtClean="0">
                <a:latin typeface="Calibri" pitchFamily="34" charset="0"/>
                <a:cs typeface="Calibri" pitchFamily="34" charset="0"/>
              </a:rPr>
              <a:t>Ich mache das als Schweizerdeutscher auch und ich habe bestimmt keine Vokabelprobleme. Ich </a:t>
            </a:r>
            <a:r>
              <a:rPr lang="de-DE" sz="2200" dirty="0">
                <a:latin typeface="Calibri" pitchFamily="34" charset="0"/>
                <a:cs typeface="Calibri" pitchFamily="34" charset="0"/>
              </a:rPr>
              <a:t>spreche mit meinen Kindern Schweizerdeutsch und wechsle dabei ständig ins Hochdeutsche – oft auch im selben Satz</a:t>
            </a:r>
            <a:r>
              <a:rPr lang="de-DE" sz="2200" dirty="0" smtClean="0">
                <a:latin typeface="Calibri" pitchFamily="34" charset="0"/>
                <a:cs typeface="Calibri" pitchFamily="34" charset="0"/>
              </a:rPr>
              <a:t>.“</a:t>
            </a:r>
          </a:p>
          <a:p>
            <a:pPr>
              <a:lnSpc>
                <a:spcPts val="1000"/>
              </a:lnSpc>
            </a:pPr>
            <a:endParaRPr lang="de-DE" sz="1600" dirty="0"/>
          </a:p>
        </p:txBody>
      </p:sp>
    </p:spTree>
    <p:extLst>
      <p:ext uri="{BB962C8B-B14F-4D97-AF65-F5344CB8AC3E}">
        <p14:creationId xmlns:p14="http://schemas.microsoft.com/office/powerpoint/2010/main" val="18685519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p:txBody>
          <a:bodyPr/>
          <a:lstStyle/>
          <a:p>
            <a:r>
              <a:rPr lang="de-DE" dirty="0" smtClean="0"/>
              <a:t>Meinungen zu Mehrsprachigkeit</a:t>
            </a:r>
            <a:endParaRPr lang="de-DE" dirty="0"/>
          </a:p>
        </p:txBody>
      </p:sp>
      <p:sp>
        <p:nvSpPr>
          <p:cNvPr id="7" name="Rectangle 2"/>
          <p:cNvSpPr txBox="1">
            <a:spLocks noChangeArrowheads="1"/>
          </p:cNvSpPr>
          <p:nvPr/>
        </p:nvSpPr>
        <p:spPr bwMode="auto">
          <a:xfrm>
            <a:off x="514284" y="3356992"/>
            <a:ext cx="7772400" cy="5040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spcBef>
                <a:spcPts val="0"/>
              </a:spcBef>
            </a:pPr>
            <a:r>
              <a:rPr lang="de-DE" sz="1800" b="1" dirty="0" smtClean="0">
                <a:solidFill>
                  <a:schemeClr val="tx1"/>
                </a:solidFill>
                <a:latin typeface="Calibri" panose="020F0502020204030204" pitchFamily="34" charset="0"/>
                <a:cs typeface="Calibri" panose="020F0502020204030204" pitchFamily="34" charset="0"/>
              </a:rPr>
              <a:t>BILD.de</a:t>
            </a:r>
            <a:r>
              <a:rPr lang="de-DE" sz="1800" dirty="0" smtClean="0">
                <a:solidFill>
                  <a:schemeClr val="tx1"/>
                </a:solidFill>
                <a:latin typeface="Calibri" panose="020F0502020204030204" pitchFamily="34" charset="0"/>
                <a:cs typeface="Calibri" panose="020F0502020204030204" pitchFamily="34" charset="0"/>
              </a:rPr>
              <a:t>: „Viele Migranten-Kinder nicht </a:t>
            </a:r>
            <a:r>
              <a:rPr lang="de-DE" sz="1800" dirty="0">
                <a:solidFill>
                  <a:schemeClr val="tx1"/>
                </a:solidFill>
                <a:latin typeface="Calibri" panose="020F0502020204030204" pitchFamily="34" charset="0"/>
                <a:cs typeface="Calibri" panose="020F0502020204030204" pitchFamily="34" charset="0"/>
              </a:rPr>
              <a:t>fit für die </a:t>
            </a:r>
            <a:r>
              <a:rPr lang="de-DE" sz="1800" dirty="0" smtClean="0">
                <a:solidFill>
                  <a:schemeClr val="tx1"/>
                </a:solidFill>
                <a:latin typeface="Calibri" panose="020F0502020204030204" pitchFamily="34" charset="0"/>
                <a:cs typeface="Calibri" panose="020F0502020204030204" pitchFamily="34" charset="0"/>
              </a:rPr>
              <a:t>Schule“ vom 13.05.2013</a:t>
            </a:r>
            <a:endParaRPr lang="de-DE" sz="1800" dirty="0">
              <a:solidFill>
                <a:schemeClr val="tx1"/>
              </a:solidFill>
              <a:latin typeface="Calibri" panose="020F0502020204030204" pitchFamily="34" charset="0"/>
              <a:cs typeface="Calibri" panose="020F0502020204030204" pitchFamily="34" charset="0"/>
            </a:endParaRPr>
          </a:p>
        </p:txBody>
      </p:sp>
      <p:sp>
        <p:nvSpPr>
          <p:cNvPr id="8" name="Rechteck 7"/>
          <p:cNvSpPr/>
          <p:nvPr/>
        </p:nvSpPr>
        <p:spPr>
          <a:xfrm>
            <a:off x="486198" y="2104980"/>
            <a:ext cx="8255469" cy="1107996"/>
          </a:xfrm>
          <a:prstGeom prst="rect">
            <a:avLst/>
          </a:prstGeom>
          <a:solidFill>
            <a:srgbClr val="F9B634">
              <a:alpha val="49804"/>
            </a:srgbClr>
          </a:solidFill>
        </p:spPr>
        <p:txBody>
          <a:bodyPr wrap="square">
            <a:spAutoFit/>
          </a:bodyPr>
          <a:lstStyle/>
          <a:p>
            <a:r>
              <a:rPr lang="de-DE" sz="2200" dirty="0">
                <a:latin typeface="Calibri" panose="020F0502020204030204" pitchFamily="34" charset="0"/>
                <a:cs typeface="Calibri" panose="020F0502020204030204" pitchFamily="34" charset="0"/>
              </a:rPr>
              <a:t>In vielen Zuwandererfamilien wird zu Hause kaum oder sogar kein Deutsch gesprochen. Folge: Die Sprachkenntnisse der Migranten-Kinder reichen nicht aus, um </a:t>
            </a:r>
            <a:r>
              <a:rPr lang="de-DE" sz="2200" dirty="0" smtClean="0">
                <a:latin typeface="Calibri" panose="020F0502020204030204" pitchFamily="34" charset="0"/>
                <a:cs typeface="Calibri" panose="020F0502020204030204" pitchFamily="34" charset="0"/>
              </a:rPr>
              <a:t>dem Schulunterricht folgen zu können.</a:t>
            </a:r>
            <a:endParaRPr lang="de-DE"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685519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p:txBody>
          <a:bodyPr/>
          <a:lstStyle/>
          <a:p>
            <a:r>
              <a:rPr lang="de-DE" dirty="0" smtClean="0"/>
              <a:t>Meinungen zu Mehrsprachigkeit</a:t>
            </a:r>
            <a:endParaRPr lang="de-DE" dirty="0"/>
          </a:p>
        </p:txBody>
      </p:sp>
      <p:sp>
        <p:nvSpPr>
          <p:cNvPr id="7" name="Rechteck 6"/>
          <p:cNvSpPr/>
          <p:nvPr/>
        </p:nvSpPr>
        <p:spPr>
          <a:xfrm>
            <a:off x="282352" y="1124744"/>
            <a:ext cx="8579296" cy="2662267"/>
          </a:xfrm>
          <a:prstGeom prst="rect">
            <a:avLst/>
          </a:prstGeom>
          <a:solidFill>
            <a:srgbClr val="F9B634">
              <a:alpha val="50000"/>
            </a:srgbClr>
          </a:solidFill>
        </p:spPr>
        <p:txBody>
          <a:bodyPr wrap="square">
            <a:spAutoFit/>
          </a:bodyPr>
          <a:lstStyle/>
          <a:p>
            <a:endParaRPr lang="de-DE" sz="900" dirty="0" smtClean="0">
              <a:latin typeface="Calibri" pitchFamily="34" charset="0"/>
              <a:cs typeface="Calibri" pitchFamily="34" charset="0"/>
            </a:endParaRPr>
          </a:p>
          <a:p>
            <a:r>
              <a:rPr lang="de-DE" dirty="0" smtClean="0">
                <a:latin typeface="Calibri" pitchFamily="34" charset="0"/>
                <a:cs typeface="Calibri" pitchFamily="34" charset="0"/>
              </a:rPr>
              <a:t>„Warum </a:t>
            </a:r>
            <a:r>
              <a:rPr lang="de-DE" dirty="0">
                <a:latin typeface="Calibri" pitchFamily="34" charset="0"/>
                <a:cs typeface="Calibri" pitchFamily="34" charset="0"/>
              </a:rPr>
              <a:t>erntet man in Deutschland mehr Bewunderung für einen Satz wie „Meine Tochter war ein halbes Jahr in Südamerika und hat dort Spanisch gelernt“ als für den folgenden: „Mein Sohn spricht zuhause Türkisch, weil meine Familie aus Antalya kommt</a:t>
            </a:r>
            <a:r>
              <a:rPr lang="de-DE" dirty="0" smtClean="0">
                <a:latin typeface="Calibri" pitchFamily="34" charset="0"/>
                <a:cs typeface="Calibri" pitchFamily="34" charset="0"/>
              </a:rPr>
              <a:t>“?</a:t>
            </a:r>
            <a:endParaRPr lang="de-DE" dirty="0">
              <a:latin typeface="Calibri" pitchFamily="34" charset="0"/>
              <a:cs typeface="Calibri" pitchFamily="34" charset="0"/>
            </a:endParaRPr>
          </a:p>
          <a:p>
            <a:r>
              <a:rPr lang="de-DE" sz="1900" dirty="0">
                <a:latin typeface="Calibri" pitchFamily="34" charset="0"/>
                <a:cs typeface="Calibri" pitchFamily="34" charset="0"/>
              </a:rPr>
              <a:t> </a:t>
            </a:r>
            <a:endParaRPr lang="de-DE" sz="900" dirty="0">
              <a:latin typeface="Calibri" pitchFamily="34" charset="0"/>
              <a:cs typeface="Calibri" pitchFamily="34" charset="0"/>
            </a:endParaRPr>
          </a:p>
          <a:p>
            <a:r>
              <a:rPr lang="de-DE" dirty="0">
                <a:latin typeface="Calibri" pitchFamily="34" charset="0"/>
                <a:cs typeface="Calibri" pitchFamily="34" charset="0"/>
              </a:rPr>
              <a:t>„Dem Alltag […] mit zwei Sprachen und zwei Kulturen zu begegnen, ist eine Chance, ein Geschenk und eine Freude, die nicht dadurch gemindert werden darf, dass diese zweite Sprache und Kultur einem von Kindesbeinen an von den Eltern mitgegeben wurde, anstatt mühsam erlernt worden zu sein</a:t>
            </a:r>
            <a:r>
              <a:rPr lang="de-DE" dirty="0" smtClean="0">
                <a:latin typeface="Calibri" pitchFamily="34" charset="0"/>
                <a:cs typeface="Calibri" pitchFamily="34" charset="0"/>
              </a:rPr>
              <a:t>.“</a:t>
            </a:r>
          </a:p>
          <a:p>
            <a:endParaRPr lang="de-DE" sz="900" dirty="0">
              <a:latin typeface="Calibri" pitchFamily="34" charset="0"/>
              <a:cs typeface="Calibri" pitchFamily="34" charset="0"/>
            </a:endParaRPr>
          </a:p>
        </p:txBody>
      </p:sp>
      <p:sp>
        <p:nvSpPr>
          <p:cNvPr id="10" name="Rechteck 9"/>
          <p:cNvSpPr/>
          <p:nvPr/>
        </p:nvSpPr>
        <p:spPr>
          <a:xfrm>
            <a:off x="282352" y="3863370"/>
            <a:ext cx="8579296" cy="861774"/>
          </a:xfrm>
          <a:prstGeom prst="rect">
            <a:avLst/>
          </a:prstGeom>
        </p:spPr>
        <p:txBody>
          <a:bodyPr wrap="square">
            <a:spAutoFit/>
          </a:bodyPr>
          <a:lstStyle/>
          <a:p>
            <a:pPr fontAlgn="base">
              <a:spcBef>
                <a:spcPct val="0"/>
              </a:spcBef>
              <a:spcAft>
                <a:spcPct val="0"/>
              </a:spcAft>
            </a:pPr>
            <a:r>
              <a:rPr lang="de-DE" b="1" dirty="0" smtClean="0">
                <a:solidFill>
                  <a:srgbClr val="000000"/>
                </a:solidFill>
                <a:cs typeface="Calibri" pitchFamily="34" charset="0"/>
              </a:rPr>
              <a:t>Lena </a:t>
            </a:r>
            <a:r>
              <a:rPr lang="de-DE" b="1" dirty="0" err="1" smtClean="0">
                <a:solidFill>
                  <a:srgbClr val="000000"/>
                </a:solidFill>
                <a:cs typeface="Calibri" pitchFamily="34" charset="0"/>
              </a:rPr>
              <a:t>Gorelik</a:t>
            </a:r>
            <a:endParaRPr lang="de-DE" b="1" dirty="0" smtClean="0">
              <a:solidFill>
                <a:srgbClr val="000000"/>
              </a:solidFill>
              <a:cs typeface="Calibri" pitchFamily="34" charset="0"/>
            </a:endParaRPr>
          </a:p>
          <a:p>
            <a:pPr fontAlgn="base">
              <a:spcBef>
                <a:spcPct val="0"/>
              </a:spcBef>
              <a:spcAft>
                <a:spcPct val="0"/>
              </a:spcAft>
            </a:pPr>
            <a:r>
              <a:rPr lang="de-DE" sz="1600" i="1" dirty="0">
                <a:solidFill>
                  <a:srgbClr val="000000"/>
                </a:solidFill>
                <a:cs typeface="Calibri" pitchFamily="34" charset="0"/>
              </a:rPr>
              <a:t>Die Schriftstellerin </a:t>
            </a:r>
            <a:r>
              <a:rPr lang="de-DE" sz="1600" i="1" dirty="0" smtClean="0">
                <a:solidFill>
                  <a:srgbClr val="000000"/>
                </a:solidFill>
                <a:cs typeface="Calibri" pitchFamily="34" charset="0"/>
              </a:rPr>
              <a:t>wurde </a:t>
            </a:r>
            <a:r>
              <a:rPr lang="de-DE" sz="1600" i="1" dirty="0">
                <a:solidFill>
                  <a:srgbClr val="000000"/>
                </a:solidFill>
                <a:cs typeface="Calibri" pitchFamily="34" charset="0"/>
              </a:rPr>
              <a:t>in Sankt Petersburg geboren und kam im Alter von 11 Jahren mit ihrer russisch-jüdischen Familie als „Kontingentflüchtling“ nach Deutschland</a:t>
            </a:r>
            <a:r>
              <a:rPr lang="de-DE" sz="1600" i="1" dirty="0" smtClean="0">
                <a:solidFill>
                  <a:srgbClr val="000000"/>
                </a:solidFill>
                <a:cs typeface="Calibri" pitchFamily="34" charset="0"/>
              </a:rPr>
              <a:t>.</a:t>
            </a:r>
            <a:endParaRPr lang="de-DE" sz="1600" i="1" dirty="0">
              <a:solidFill>
                <a:srgbClr val="000000"/>
              </a:solidFill>
              <a:cs typeface="Calibri" pitchFamily="34" charset="0"/>
            </a:endParaRPr>
          </a:p>
        </p:txBody>
      </p:sp>
    </p:spTree>
    <p:extLst>
      <p:ext uri="{BB962C8B-B14F-4D97-AF65-F5344CB8AC3E}">
        <p14:creationId xmlns:p14="http://schemas.microsoft.com/office/powerpoint/2010/main" val="1868551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sz="quarter" idx="10"/>
          </p:nvPr>
        </p:nvSpPr>
        <p:spPr/>
        <p:txBody>
          <a:bodyPr/>
          <a:lstStyle/>
          <a:p>
            <a:r>
              <a:rPr lang="de-DE" dirty="0" smtClean="0"/>
              <a:t>Gruppenarbeit</a:t>
            </a:r>
            <a:endParaRPr lang="de-DE" dirty="0"/>
          </a:p>
        </p:txBody>
      </p:sp>
      <p:sp>
        <p:nvSpPr>
          <p:cNvPr id="3" name="Rechteck 2"/>
          <p:cNvSpPr/>
          <p:nvPr/>
        </p:nvSpPr>
        <p:spPr>
          <a:xfrm>
            <a:off x="602705" y="1700808"/>
            <a:ext cx="7938590" cy="3677930"/>
          </a:xfrm>
          <a:prstGeom prst="rect">
            <a:avLst/>
          </a:prstGeom>
        </p:spPr>
        <p:txBody>
          <a:bodyPr wrap="square">
            <a:spAutoFit/>
          </a:bodyPr>
          <a:lstStyle/>
          <a:p>
            <a:r>
              <a:rPr lang="de-DE" sz="2400" b="1" dirty="0" smtClean="0">
                <a:latin typeface="Calibri" pitchFamily="34" charset="0"/>
                <a:cs typeface="Calibri" pitchFamily="34" charset="0"/>
              </a:rPr>
              <a:t>Seht euch nun einige Ergebnisse sprach- und erziehungswissenschaftlicher Studien an!</a:t>
            </a:r>
          </a:p>
          <a:p>
            <a:endParaRPr lang="de-DE" sz="2400" dirty="0" smtClean="0">
              <a:latin typeface="Calibri" pitchFamily="34" charset="0"/>
              <a:cs typeface="Calibri" pitchFamily="34" charset="0"/>
            </a:endParaRPr>
          </a:p>
          <a:p>
            <a:endParaRPr lang="de-DE" sz="2400" dirty="0">
              <a:latin typeface="Calibri" pitchFamily="34" charset="0"/>
              <a:cs typeface="Calibri" pitchFamily="34" charset="0"/>
            </a:endParaRPr>
          </a:p>
          <a:p>
            <a:r>
              <a:rPr lang="de-DE" sz="2100" dirty="0" smtClean="0">
                <a:latin typeface="Calibri" pitchFamily="34" charset="0"/>
                <a:cs typeface="Calibri" pitchFamily="34" charset="0"/>
              </a:rPr>
              <a:t>Besprecht die </a:t>
            </a:r>
            <a:r>
              <a:rPr lang="de-DE" sz="2100" dirty="0">
                <a:latin typeface="Calibri" pitchFamily="34" charset="0"/>
                <a:cs typeface="Calibri" pitchFamily="34" charset="0"/>
              </a:rPr>
              <a:t>Aussagen in </a:t>
            </a:r>
            <a:r>
              <a:rPr lang="de-DE" sz="2100" dirty="0" smtClean="0">
                <a:latin typeface="Calibri" pitchFamily="34" charset="0"/>
                <a:cs typeface="Calibri" pitchFamily="34" charset="0"/>
              </a:rPr>
              <a:t>eurer Gruppe.</a:t>
            </a:r>
            <a:endParaRPr lang="de-DE" sz="2100" dirty="0">
              <a:latin typeface="Calibri" pitchFamily="34" charset="0"/>
              <a:cs typeface="Calibri" pitchFamily="34" charset="0"/>
            </a:endParaRPr>
          </a:p>
          <a:p>
            <a:r>
              <a:rPr lang="de-DE" sz="2000" dirty="0">
                <a:latin typeface="Calibri" pitchFamily="34" charset="0"/>
                <a:cs typeface="Calibri" pitchFamily="34" charset="0"/>
              </a:rPr>
              <a:t> </a:t>
            </a:r>
          </a:p>
          <a:p>
            <a:r>
              <a:rPr lang="de-DE" sz="2100" dirty="0">
                <a:latin typeface="Calibri" pitchFamily="34" charset="0"/>
                <a:cs typeface="Calibri" pitchFamily="34" charset="0"/>
              </a:rPr>
              <a:t>Welchen Bezug kann man zu den </a:t>
            </a:r>
            <a:r>
              <a:rPr lang="de-DE" sz="2100" dirty="0" smtClean="0">
                <a:latin typeface="Calibri" pitchFamily="34" charset="0"/>
                <a:cs typeface="Calibri" pitchFamily="34" charset="0"/>
              </a:rPr>
              <a:t>hier besprochenen </a:t>
            </a:r>
            <a:r>
              <a:rPr lang="de-DE" sz="2100" dirty="0">
                <a:latin typeface="Calibri" pitchFamily="34" charset="0"/>
                <a:cs typeface="Calibri" pitchFamily="34" charset="0"/>
              </a:rPr>
              <a:t>Zitaten herstellen</a:t>
            </a:r>
            <a:r>
              <a:rPr lang="de-DE" sz="2100" dirty="0" smtClean="0">
                <a:latin typeface="Calibri" pitchFamily="34" charset="0"/>
                <a:cs typeface="Calibri" pitchFamily="34" charset="0"/>
              </a:rPr>
              <a:t>?</a:t>
            </a:r>
          </a:p>
          <a:p>
            <a:r>
              <a:rPr lang="de-DE" sz="2000" dirty="0">
                <a:latin typeface="Calibri" pitchFamily="34" charset="0"/>
                <a:cs typeface="Calibri" pitchFamily="34" charset="0"/>
              </a:rPr>
              <a:t> </a:t>
            </a:r>
          </a:p>
          <a:p>
            <a:r>
              <a:rPr lang="de-DE" sz="2100" dirty="0" smtClean="0">
                <a:latin typeface="Calibri" pitchFamily="34" charset="0"/>
                <a:cs typeface="Calibri" pitchFamily="34" charset="0"/>
              </a:rPr>
              <a:t>Stellt anschließend die </a:t>
            </a:r>
            <a:r>
              <a:rPr lang="de-DE" sz="2100" dirty="0">
                <a:latin typeface="Calibri" pitchFamily="34" charset="0"/>
                <a:cs typeface="Calibri" pitchFamily="34" charset="0"/>
              </a:rPr>
              <a:t>Ergebnisse </a:t>
            </a:r>
            <a:r>
              <a:rPr lang="de-DE" sz="2100" dirty="0" smtClean="0">
                <a:latin typeface="Calibri" pitchFamily="34" charset="0"/>
                <a:cs typeface="Calibri" pitchFamily="34" charset="0"/>
              </a:rPr>
              <a:t>eurer Diskussion im </a:t>
            </a:r>
            <a:r>
              <a:rPr lang="de-DE" sz="2100" dirty="0">
                <a:latin typeface="Calibri" pitchFamily="34" charset="0"/>
                <a:cs typeface="Calibri" pitchFamily="34" charset="0"/>
              </a:rPr>
              <a:t>Plenum </a:t>
            </a:r>
            <a:r>
              <a:rPr lang="de-DE" sz="2100" dirty="0" smtClean="0">
                <a:latin typeface="Calibri" pitchFamily="34" charset="0"/>
                <a:cs typeface="Calibri" pitchFamily="34" charset="0"/>
              </a:rPr>
              <a:t>vor.</a:t>
            </a:r>
            <a:endParaRPr lang="de-DE" sz="2100" dirty="0">
              <a:latin typeface="Calibri" pitchFamily="34" charset="0"/>
              <a:cs typeface="Calibri" pitchFamily="34" charset="0"/>
            </a:endParaRPr>
          </a:p>
          <a:p>
            <a:pPr>
              <a:spcBef>
                <a:spcPts val="1200"/>
              </a:spcBef>
            </a:pPr>
            <a:endParaRPr lang="de-DE" sz="2400" i="1" dirty="0"/>
          </a:p>
        </p:txBody>
      </p:sp>
    </p:spTree>
    <p:extLst>
      <p:ext uri="{BB962C8B-B14F-4D97-AF65-F5344CB8AC3E}">
        <p14:creationId xmlns:p14="http://schemas.microsoft.com/office/powerpoint/2010/main" val="3976213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hteck 14"/>
          <p:cNvSpPr/>
          <p:nvPr/>
        </p:nvSpPr>
        <p:spPr>
          <a:xfrm>
            <a:off x="282352" y="1124744"/>
            <a:ext cx="8579296" cy="2662267"/>
          </a:xfrm>
          <a:prstGeom prst="rect">
            <a:avLst/>
          </a:prstGeom>
          <a:solidFill>
            <a:srgbClr val="F9B634">
              <a:alpha val="50000"/>
            </a:srgbClr>
          </a:solidFill>
        </p:spPr>
        <p:txBody>
          <a:bodyPr wrap="square">
            <a:spAutoFit/>
          </a:bodyPr>
          <a:lstStyle/>
          <a:p>
            <a:endParaRPr lang="de-DE" sz="900" dirty="0" smtClean="0">
              <a:latin typeface="Calibri" pitchFamily="34" charset="0"/>
              <a:cs typeface="Calibri" pitchFamily="34" charset="0"/>
            </a:endParaRPr>
          </a:p>
          <a:p>
            <a:r>
              <a:rPr lang="de-DE" dirty="0" smtClean="0">
                <a:latin typeface="Calibri" pitchFamily="34" charset="0"/>
                <a:cs typeface="Calibri" pitchFamily="34" charset="0"/>
              </a:rPr>
              <a:t>„Warum </a:t>
            </a:r>
            <a:r>
              <a:rPr lang="de-DE" dirty="0">
                <a:latin typeface="Calibri" pitchFamily="34" charset="0"/>
                <a:cs typeface="Calibri" pitchFamily="34" charset="0"/>
              </a:rPr>
              <a:t>erntet man in Deutschland mehr Bewunderung für einen Satz wie „Meine Tochter war ein halbes Jahr in Südamerika und hat dort Spanisch gelernt“ als für den folgenden: „Mein Sohn spricht zuhause Türkisch, weil meine Familie aus Antalya kommt</a:t>
            </a:r>
            <a:r>
              <a:rPr lang="de-DE" dirty="0" smtClean="0">
                <a:latin typeface="Calibri" pitchFamily="34" charset="0"/>
                <a:cs typeface="Calibri" pitchFamily="34" charset="0"/>
              </a:rPr>
              <a:t>“?</a:t>
            </a:r>
            <a:endParaRPr lang="de-DE" dirty="0">
              <a:latin typeface="Calibri" pitchFamily="34" charset="0"/>
              <a:cs typeface="Calibri" pitchFamily="34" charset="0"/>
            </a:endParaRPr>
          </a:p>
          <a:p>
            <a:r>
              <a:rPr lang="de-DE" sz="1900" dirty="0">
                <a:latin typeface="Calibri" pitchFamily="34" charset="0"/>
                <a:cs typeface="Calibri" pitchFamily="34" charset="0"/>
              </a:rPr>
              <a:t> </a:t>
            </a:r>
            <a:endParaRPr lang="de-DE" sz="900" dirty="0">
              <a:latin typeface="Calibri" pitchFamily="34" charset="0"/>
              <a:cs typeface="Calibri" pitchFamily="34" charset="0"/>
            </a:endParaRPr>
          </a:p>
          <a:p>
            <a:r>
              <a:rPr lang="de-DE" dirty="0">
                <a:latin typeface="Calibri" pitchFamily="34" charset="0"/>
                <a:cs typeface="Calibri" pitchFamily="34" charset="0"/>
              </a:rPr>
              <a:t>„Dem Alltag […] mit zwei Sprachen und zwei Kulturen zu begegnen, ist eine Chance, ein Geschenk und eine Freude, die nicht dadurch gemindert werden darf, dass diese zweite Sprache und Kultur einem von Kindesbeinen an von den Eltern mitgegeben wurde, anstatt mühsam erlernt worden zu sein</a:t>
            </a:r>
            <a:r>
              <a:rPr lang="de-DE" dirty="0" smtClean="0">
                <a:latin typeface="Calibri" pitchFamily="34" charset="0"/>
                <a:cs typeface="Calibri" pitchFamily="34" charset="0"/>
              </a:rPr>
              <a:t>.“</a:t>
            </a:r>
          </a:p>
          <a:p>
            <a:endParaRPr lang="de-DE" sz="900" dirty="0">
              <a:latin typeface="Calibri" pitchFamily="34" charset="0"/>
              <a:cs typeface="Calibri" pitchFamily="34" charset="0"/>
            </a:endParaRPr>
          </a:p>
        </p:txBody>
      </p:sp>
      <p:sp>
        <p:nvSpPr>
          <p:cNvPr id="21" name="Rechteck 20"/>
          <p:cNvSpPr/>
          <p:nvPr/>
        </p:nvSpPr>
        <p:spPr>
          <a:xfrm>
            <a:off x="282352" y="3863370"/>
            <a:ext cx="8579296" cy="861774"/>
          </a:xfrm>
          <a:prstGeom prst="rect">
            <a:avLst/>
          </a:prstGeom>
        </p:spPr>
        <p:txBody>
          <a:bodyPr wrap="square">
            <a:spAutoFit/>
          </a:bodyPr>
          <a:lstStyle/>
          <a:p>
            <a:r>
              <a:rPr lang="de-DE" b="1" dirty="0" smtClean="0">
                <a:latin typeface="Calibri" pitchFamily="34" charset="0"/>
                <a:cs typeface="Calibri" pitchFamily="34" charset="0"/>
              </a:rPr>
              <a:t>Lena </a:t>
            </a:r>
            <a:r>
              <a:rPr lang="de-DE" b="1" dirty="0" err="1" smtClean="0">
                <a:latin typeface="Calibri" pitchFamily="34" charset="0"/>
                <a:cs typeface="Calibri" pitchFamily="34" charset="0"/>
              </a:rPr>
              <a:t>Gorelik</a:t>
            </a:r>
            <a:endParaRPr lang="de-DE" b="1" dirty="0" smtClean="0">
              <a:latin typeface="Calibri" pitchFamily="34" charset="0"/>
              <a:cs typeface="Calibri" pitchFamily="34" charset="0"/>
            </a:endParaRPr>
          </a:p>
          <a:p>
            <a:r>
              <a:rPr lang="de-DE" sz="1600" i="1" dirty="0">
                <a:latin typeface="Calibri" pitchFamily="34" charset="0"/>
                <a:cs typeface="Calibri" pitchFamily="34" charset="0"/>
              </a:rPr>
              <a:t>Die Schriftstellerin </a:t>
            </a:r>
            <a:r>
              <a:rPr lang="de-DE" sz="1600" i="1" dirty="0" smtClean="0">
                <a:latin typeface="Calibri" pitchFamily="34" charset="0"/>
                <a:cs typeface="Calibri" pitchFamily="34" charset="0"/>
              </a:rPr>
              <a:t>wurde </a:t>
            </a:r>
            <a:r>
              <a:rPr lang="de-DE" sz="1600" i="1" dirty="0">
                <a:latin typeface="Calibri" pitchFamily="34" charset="0"/>
                <a:cs typeface="Calibri" pitchFamily="34" charset="0"/>
              </a:rPr>
              <a:t>in Sankt Petersburg geboren und kam im Alter von 11 Jahren mit ihrer russisch-jüdischen Familie als „Kontingentflüchtling“ nach Deutschland</a:t>
            </a:r>
            <a:r>
              <a:rPr lang="de-DE" sz="1600" i="1" dirty="0" smtClean="0">
                <a:latin typeface="Calibri" pitchFamily="34" charset="0"/>
                <a:cs typeface="Calibri" pitchFamily="34" charset="0"/>
              </a:rPr>
              <a:t>.</a:t>
            </a:r>
            <a:endParaRPr lang="de-DE" sz="1600" i="1" dirty="0">
              <a:latin typeface="Calibri" pitchFamily="34" charset="0"/>
              <a:cs typeface="Calibri" pitchFamily="34" charset="0"/>
            </a:endParaRPr>
          </a:p>
        </p:txBody>
      </p:sp>
      <p:sp>
        <p:nvSpPr>
          <p:cNvPr id="23" name="TextBox 13"/>
          <p:cNvSpPr txBox="1"/>
          <p:nvPr/>
        </p:nvSpPr>
        <p:spPr>
          <a:xfrm>
            <a:off x="1136202" y="129920"/>
            <a:ext cx="7003629" cy="646331"/>
          </a:xfrm>
          <a:prstGeom prst="rect">
            <a:avLst/>
          </a:prstGeom>
          <a:noFill/>
        </p:spPr>
        <p:txBody>
          <a:bodyPr wrap="square">
            <a:spAutoFit/>
          </a:bodyPr>
          <a:lstStyle/>
          <a:p>
            <a:pPr algn="ctr">
              <a:spcBef>
                <a:spcPts val="300"/>
              </a:spcBef>
              <a:defRPr/>
            </a:pPr>
            <a:r>
              <a:rPr lang="en-US" sz="3600" b="1" spc="-10" dirty="0" err="1" smtClean="0">
                <a:latin typeface="Calibri" pitchFamily="34" charset="0"/>
                <a:cs typeface="Calibri" pitchFamily="34" charset="0"/>
              </a:rPr>
              <a:t>Meinungen</a:t>
            </a:r>
            <a:r>
              <a:rPr lang="en-US" sz="3600" b="1" spc="-10" dirty="0" smtClean="0">
                <a:latin typeface="Calibri" pitchFamily="34" charset="0"/>
                <a:cs typeface="Calibri" pitchFamily="34" charset="0"/>
              </a:rPr>
              <a:t> </a:t>
            </a:r>
            <a:r>
              <a:rPr lang="en-US" sz="3600" b="1" spc="-10" dirty="0" err="1" smtClean="0">
                <a:latin typeface="Calibri" pitchFamily="34" charset="0"/>
                <a:cs typeface="Calibri" pitchFamily="34" charset="0"/>
              </a:rPr>
              <a:t>zu</a:t>
            </a:r>
            <a:r>
              <a:rPr lang="en-US" sz="3600" b="1" spc="-10" dirty="0" smtClean="0">
                <a:latin typeface="Calibri" pitchFamily="34" charset="0"/>
                <a:cs typeface="Calibri" pitchFamily="34" charset="0"/>
              </a:rPr>
              <a:t> </a:t>
            </a:r>
            <a:r>
              <a:rPr lang="en-US" sz="3600" b="1" spc="-10" dirty="0" err="1" smtClean="0">
                <a:latin typeface="Calibri" pitchFamily="34" charset="0"/>
                <a:cs typeface="Calibri" pitchFamily="34" charset="0"/>
              </a:rPr>
              <a:t>Mehrsprachigkeit</a:t>
            </a:r>
            <a:endParaRPr lang="en-US" sz="3600" b="1" spc="-10" dirty="0">
              <a:latin typeface="+mj-lt"/>
              <a:cs typeface="Calibri" pitchFamily="34" charset="0"/>
            </a:endParaRPr>
          </a:p>
        </p:txBody>
      </p:sp>
    </p:spTree>
    <p:extLst>
      <p:ext uri="{BB962C8B-B14F-4D97-AF65-F5344CB8AC3E}">
        <p14:creationId xmlns:p14="http://schemas.microsoft.com/office/powerpoint/2010/main" val="17057790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
          <p:cNvSpPr txBox="1">
            <a:spLocks noChangeArrowheads="1"/>
          </p:cNvSpPr>
          <p:nvPr/>
        </p:nvSpPr>
        <p:spPr bwMode="auto">
          <a:xfrm>
            <a:off x="514284" y="3356992"/>
            <a:ext cx="7772400" cy="5040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spcBef>
                <a:spcPts val="0"/>
              </a:spcBef>
            </a:pPr>
            <a:r>
              <a:rPr lang="de-DE" sz="1800" b="1" dirty="0" smtClean="0">
                <a:solidFill>
                  <a:schemeClr val="tx1"/>
                </a:solidFill>
                <a:latin typeface="Calibri" panose="020F0502020204030204" pitchFamily="34" charset="0"/>
                <a:cs typeface="Calibri" panose="020F0502020204030204" pitchFamily="34" charset="0"/>
              </a:rPr>
              <a:t>BILD.de</a:t>
            </a:r>
            <a:r>
              <a:rPr lang="de-DE" sz="1800" dirty="0" smtClean="0">
                <a:solidFill>
                  <a:schemeClr val="tx1"/>
                </a:solidFill>
                <a:latin typeface="Calibri" panose="020F0502020204030204" pitchFamily="34" charset="0"/>
                <a:cs typeface="Calibri" panose="020F0502020204030204" pitchFamily="34" charset="0"/>
              </a:rPr>
              <a:t>: „Viele Migranten-Kinder nicht </a:t>
            </a:r>
            <a:r>
              <a:rPr lang="de-DE" sz="1800" dirty="0">
                <a:solidFill>
                  <a:schemeClr val="tx1"/>
                </a:solidFill>
                <a:latin typeface="Calibri" panose="020F0502020204030204" pitchFamily="34" charset="0"/>
                <a:cs typeface="Calibri" panose="020F0502020204030204" pitchFamily="34" charset="0"/>
              </a:rPr>
              <a:t>fit für die </a:t>
            </a:r>
            <a:r>
              <a:rPr lang="de-DE" sz="1800" dirty="0" smtClean="0">
                <a:solidFill>
                  <a:schemeClr val="tx1"/>
                </a:solidFill>
                <a:latin typeface="Calibri" panose="020F0502020204030204" pitchFamily="34" charset="0"/>
                <a:cs typeface="Calibri" panose="020F0502020204030204" pitchFamily="34" charset="0"/>
              </a:rPr>
              <a:t>Schule“ vom 13.05.2013</a:t>
            </a:r>
            <a:endParaRPr lang="de-DE" sz="1800" dirty="0">
              <a:solidFill>
                <a:schemeClr val="tx1"/>
              </a:solidFill>
              <a:latin typeface="Calibri" panose="020F0502020204030204" pitchFamily="34" charset="0"/>
              <a:cs typeface="Calibri" panose="020F0502020204030204" pitchFamily="34" charset="0"/>
            </a:endParaRPr>
          </a:p>
        </p:txBody>
      </p:sp>
      <p:sp>
        <p:nvSpPr>
          <p:cNvPr id="31" name="Rechteck 30"/>
          <p:cNvSpPr/>
          <p:nvPr/>
        </p:nvSpPr>
        <p:spPr>
          <a:xfrm>
            <a:off x="486198" y="2104980"/>
            <a:ext cx="8255469" cy="1107996"/>
          </a:xfrm>
          <a:prstGeom prst="rect">
            <a:avLst/>
          </a:prstGeom>
          <a:solidFill>
            <a:srgbClr val="F9B634">
              <a:alpha val="49804"/>
            </a:srgbClr>
          </a:solidFill>
        </p:spPr>
        <p:txBody>
          <a:bodyPr wrap="square">
            <a:spAutoFit/>
          </a:bodyPr>
          <a:lstStyle/>
          <a:p>
            <a:r>
              <a:rPr lang="de-DE" sz="2200" dirty="0" smtClean="0">
                <a:latin typeface="Calibri" panose="020F0502020204030204" pitchFamily="34" charset="0"/>
                <a:cs typeface="Calibri" panose="020F0502020204030204" pitchFamily="34" charset="0"/>
              </a:rPr>
              <a:t>„In </a:t>
            </a:r>
            <a:r>
              <a:rPr lang="de-DE" sz="2200" dirty="0">
                <a:latin typeface="Calibri" panose="020F0502020204030204" pitchFamily="34" charset="0"/>
                <a:cs typeface="Calibri" panose="020F0502020204030204" pitchFamily="34" charset="0"/>
              </a:rPr>
              <a:t>vielen Zuwandererfamilien wird zu Hause kaum oder sogar kein Deutsch gesprochen. Folge: Die Sprachkenntnisse der Migranten-Kinder reichen nicht aus, um </a:t>
            </a:r>
            <a:r>
              <a:rPr lang="de-DE" sz="2200" dirty="0" smtClean="0">
                <a:latin typeface="Calibri" panose="020F0502020204030204" pitchFamily="34" charset="0"/>
                <a:cs typeface="Calibri" panose="020F0502020204030204" pitchFamily="34" charset="0"/>
              </a:rPr>
              <a:t>dem Schulunterricht folgen zu können.“</a:t>
            </a:r>
            <a:endParaRPr lang="de-DE" sz="2200" dirty="0">
              <a:latin typeface="Calibri" panose="020F0502020204030204" pitchFamily="34" charset="0"/>
              <a:cs typeface="Calibri" panose="020F0502020204030204" pitchFamily="34" charset="0"/>
            </a:endParaRPr>
          </a:p>
        </p:txBody>
      </p:sp>
      <p:sp>
        <p:nvSpPr>
          <p:cNvPr id="32" name="TextBox 13"/>
          <p:cNvSpPr txBox="1"/>
          <p:nvPr/>
        </p:nvSpPr>
        <p:spPr>
          <a:xfrm>
            <a:off x="1136202" y="129920"/>
            <a:ext cx="7003629" cy="646331"/>
          </a:xfrm>
          <a:prstGeom prst="rect">
            <a:avLst/>
          </a:prstGeom>
          <a:noFill/>
        </p:spPr>
        <p:txBody>
          <a:bodyPr wrap="square">
            <a:spAutoFit/>
          </a:bodyPr>
          <a:lstStyle/>
          <a:p>
            <a:pPr algn="ctr">
              <a:spcBef>
                <a:spcPts val="300"/>
              </a:spcBef>
              <a:defRPr/>
            </a:pPr>
            <a:r>
              <a:rPr lang="en-US" sz="3600" b="1" spc="-10" dirty="0" err="1" smtClean="0">
                <a:latin typeface="Calibri" pitchFamily="34" charset="0"/>
                <a:cs typeface="Calibri" pitchFamily="34" charset="0"/>
              </a:rPr>
              <a:t>Meinungen</a:t>
            </a:r>
            <a:r>
              <a:rPr lang="en-US" sz="3600" b="1" spc="-10" dirty="0" smtClean="0">
                <a:latin typeface="Calibri" pitchFamily="34" charset="0"/>
                <a:cs typeface="Calibri" pitchFamily="34" charset="0"/>
              </a:rPr>
              <a:t> </a:t>
            </a:r>
            <a:r>
              <a:rPr lang="en-US" sz="3600" b="1" spc="-10" dirty="0" err="1" smtClean="0">
                <a:latin typeface="Calibri" pitchFamily="34" charset="0"/>
                <a:cs typeface="Calibri" pitchFamily="34" charset="0"/>
              </a:rPr>
              <a:t>zu</a:t>
            </a:r>
            <a:r>
              <a:rPr lang="en-US" sz="3600" b="1" spc="-10" dirty="0" smtClean="0">
                <a:latin typeface="Calibri" pitchFamily="34" charset="0"/>
                <a:cs typeface="Calibri" pitchFamily="34" charset="0"/>
              </a:rPr>
              <a:t> </a:t>
            </a:r>
            <a:r>
              <a:rPr lang="en-US" sz="3600" b="1" spc="-10" dirty="0" err="1" smtClean="0">
                <a:latin typeface="Calibri" pitchFamily="34" charset="0"/>
                <a:cs typeface="Calibri" pitchFamily="34" charset="0"/>
              </a:rPr>
              <a:t>Mehrsprachigkeit</a:t>
            </a:r>
            <a:endParaRPr lang="en-US" sz="3600" b="1" spc="-10" dirty="0">
              <a:latin typeface="+mj-lt"/>
              <a:cs typeface="Calibri" pitchFamily="34" charset="0"/>
            </a:endParaRPr>
          </a:p>
        </p:txBody>
      </p:sp>
    </p:spTree>
    <p:extLst>
      <p:ext uri="{BB962C8B-B14F-4D97-AF65-F5344CB8AC3E}">
        <p14:creationId xmlns:p14="http://schemas.microsoft.com/office/powerpoint/2010/main" val="136729334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sign_Deutsch ist vielseitig gelb_Version 1.1">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Design_Deutsch ist vielseitig gelb_Version 1.1</Template>
  <TotalTime>0</TotalTime>
  <Words>1527</Words>
  <Application>Microsoft Office PowerPoint</Application>
  <PresentationFormat>Bildschirmpräsentation (4:3)</PresentationFormat>
  <Paragraphs>115</Paragraphs>
  <Slides>14</Slides>
  <Notes>14</Notes>
  <HiddenSlides>0</HiddenSlides>
  <MMClips>0</MMClips>
  <ScaleCrop>false</ScaleCrop>
  <HeadingPairs>
    <vt:vector size="4" baseType="variant">
      <vt:variant>
        <vt:lpstr>Design</vt:lpstr>
      </vt:variant>
      <vt:variant>
        <vt:i4>1</vt:i4>
      </vt:variant>
      <vt:variant>
        <vt:lpstr>Folientitel</vt:lpstr>
      </vt:variant>
      <vt:variant>
        <vt:i4>14</vt:i4>
      </vt:variant>
    </vt:vector>
  </HeadingPairs>
  <TitlesOfParts>
    <vt:vector size="15" baseType="lpstr">
      <vt:lpstr>Design_Deutsch ist vielseitig gelb_Version 1.1</vt:lpstr>
      <vt:lpstr>Wer spricht was?</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uni potsdam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Wer spricht was?</dc:title>
  <dc:creator>skrueger</dc:creator>
  <cp:lastModifiedBy>admin-sfb632</cp:lastModifiedBy>
  <cp:revision>19</cp:revision>
  <dcterms:created xsi:type="dcterms:W3CDTF">2014-01-07T14:22:46Z</dcterms:created>
  <dcterms:modified xsi:type="dcterms:W3CDTF">2017-04-26T13:38:46Z</dcterms:modified>
</cp:coreProperties>
</file>